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29"/>
  </p:notesMasterIdLst>
  <p:handoutMasterIdLst>
    <p:handoutMasterId r:id="rId30"/>
  </p:handoutMasterIdLst>
  <p:sldIdLst>
    <p:sldId id="256" r:id="rId6"/>
    <p:sldId id="3017" r:id="rId7"/>
    <p:sldId id="3018" r:id="rId8"/>
    <p:sldId id="3019" r:id="rId9"/>
    <p:sldId id="3020" r:id="rId10"/>
    <p:sldId id="3021" r:id="rId11"/>
    <p:sldId id="2998" r:id="rId12"/>
    <p:sldId id="2999" r:id="rId13"/>
    <p:sldId id="3000" r:id="rId14"/>
    <p:sldId id="3001" r:id="rId15"/>
    <p:sldId id="3002" r:id="rId16"/>
    <p:sldId id="3003" r:id="rId17"/>
    <p:sldId id="3023" r:id="rId18"/>
    <p:sldId id="3004" r:id="rId19"/>
    <p:sldId id="3007" r:id="rId20"/>
    <p:sldId id="3005" r:id="rId21"/>
    <p:sldId id="3006" r:id="rId22"/>
    <p:sldId id="3008" r:id="rId23"/>
    <p:sldId id="3009" r:id="rId24"/>
    <p:sldId id="3010" r:id="rId25"/>
    <p:sldId id="3011" r:id="rId26"/>
    <p:sldId id="3012" r:id="rId27"/>
    <p:sldId id="302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 autoAdjust="0"/>
    <p:restoredTop sz="86412" autoAdjust="0"/>
  </p:normalViewPr>
  <p:slideViewPr>
    <p:cSldViewPr>
      <p:cViewPr varScale="1">
        <p:scale>
          <a:sx n="87" d="100"/>
          <a:sy n="87" d="100"/>
        </p:scale>
        <p:origin x="176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052"/>
    </p:cViewPr>
  </p:sorterViewPr>
  <p:notesViewPr>
    <p:cSldViewPr>
      <p:cViewPr varScale="1">
        <p:scale>
          <a:sx n="85" d="100"/>
          <a:sy n="85" d="100"/>
        </p:scale>
        <p:origin x="-31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5E2168-66D5-4C26-A767-C00C7DB751BB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B2AFBE-45AA-486B-83ED-E9EAF3F550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2803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6A5AD9-239B-4D5B-914D-9F736BC4FA7E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C18557-2CC7-4E30-9F99-DEE567D824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9096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93243-63BE-4453-9705-CC4E1DD1125E}" type="slidenum">
              <a:rPr lang="en-US" altLang="en-US" smtClean="0"/>
              <a:pPr/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12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28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83F7CCE-96BE-4E9B-91AF-A486FAF89410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30042E-5B02-4B60-B50A-1C9F5C0C30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93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CC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</a:rPr>
              <a:t>3100 Cherry Hill Road | Ann Arbor, MI | 48105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</a:rPr>
              <a:t>(734) 662-5585 | www.hshv.org </a:t>
            </a:r>
          </a:p>
        </p:txBody>
      </p:sp>
      <p:pic>
        <p:nvPicPr>
          <p:cNvPr id="6" name="Picture 12" descr="HSHV NEW Logo 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843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88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CC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9144000" cy="365125"/>
          </a:xfrm>
          <a:solidFill>
            <a:schemeClr val="tx2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Humane Society of Huron Valley  |  (734) 662-5585  |  www.hshv.org   </a:t>
            </a:r>
          </a:p>
        </p:txBody>
      </p:sp>
    </p:spTree>
    <p:extLst>
      <p:ext uri="{BB962C8B-B14F-4D97-AF65-F5344CB8AC3E}">
        <p14:creationId xmlns:p14="http://schemas.microsoft.com/office/powerpoint/2010/main" val="68256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381000" y="6477000"/>
            <a:ext cx="85344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Humane Society of Huron Valley | (734) 662-5585 | www.hshv.org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76399"/>
            <a:ext cx="38862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2"/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2"/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2"/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2"/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2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| 2 year old, Pit Bull Terrier/Mix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883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8689AB5-1D08-4534-94EC-D8CA94334F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534400" cy="1905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3"/>
                </a:solidFill>
              </a:rPr>
              <a:t>Communal housing at hshv: Who, what, why and how? 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1800" dirty="0" smtClean="0"/>
              <a:t>3100 Cherry Hill Road | Ann Arbor, MI | 48105</a:t>
            </a:r>
          </a:p>
          <a:p>
            <a:pPr eaLnBrk="1" hangingPunct="1">
              <a:defRPr/>
            </a:pPr>
            <a:r>
              <a:rPr lang="en-US" sz="1800" dirty="0" smtClean="0"/>
              <a:t>(734) 662-5585 | www.hshv.org </a:t>
            </a:r>
          </a:p>
        </p:txBody>
      </p:sp>
      <p:pic>
        <p:nvPicPr>
          <p:cNvPr id="8196" name="Picture 5" descr="HSHV NEW Logo 2012 Revers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82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Meow Meadows and Purrs Plaza: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more stressful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Tours and camp kids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Much larger groups of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space to stretch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Prefer more confident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JV 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communal vs Small communal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Visitation rooms and larger condos: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be much less stressful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Preferred for very shy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Great for small groups of older/ calmer cats/ 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Tours and camp kids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JV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communal vs Small communal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057400"/>
            <a:ext cx="3276600" cy="373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1887456"/>
            <a:ext cx="2466975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4" y="3453765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Sterilization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Ratio of male to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temperament of the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Number of cats in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General health of the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Needs of the population as a whole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50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Decide on cat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in towel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Move cat to desired communal space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Away from other cats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up, if possible</a:t>
            </a:r>
          </a:p>
          <a:p>
            <a:pPr marL="320675" lvl="1" indent="0"/>
            <a:r>
              <a:rPr lang="en-US" dirty="0" smtClean="0"/>
              <a:t>Move away</a:t>
            </a:r>
          </a:p>
          <a:p>
            <a:pPr marL="320675" lvl="1" indent="0"/>
            <a:r>
              <a:rPr lang="en-US" dirty="0" smtClean="0"/>
              <a:t>Observe </a:t>
            </a:r>
          </a:p>
          <a:p>
            <a:pPr marL="320675" lvl="1" indent="0"/>
            <a:r>
              <a:rPr lang="en-US" dirty="0" smtClean="0"/>
              <a:t>Intervene only if necessary</a:t>
            </a:r>
          </a:p>
          <a:p>
            <a:pPr marL="320675" lvl="1" indent="0"/>
            <a:r>
              <a:rPr lang="en-US" dirty="0" smtClean="0"/>
              <a:t>Give them time!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process… simplified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20240"/>
            <a:ext cx="2895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Tolerates cats in communal does not mean good with other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Stress bonding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Suppressed behaviors inherent to shelter 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“They’re trying to kill each other!!”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Mating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Quirks of Communal living…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Mutual grooming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Cooperative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Socialize with other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Rehab inappropriate behaviors</a:t>
            </a:r>
          </a:p>
          <a:p>
            <a:pPr marL="0" indent="0"/>
            <a:r>
              <a:rPr lang="en-US" dirty="0" smtClean="0"/>
              <a:t>The bad: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Stalking/ chasing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Hoarding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Personality suppressed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VS Cat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259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sz="2000" dirty="0" smtClean="0"/>
              <a:t>Separate but intertwined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TLC staff role: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Pick cats to go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Manage their care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Handle adoptions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Determine who needs to come back</a:t>
            </a:r>
          </a:p>
          <a:p>
            <a:pPr marL="320675" lvl="1" indent="0"/>
            <a:r>
              <a:rPr lang="en-US" sz="2000" dirty="0" smtClean="0"/>
              <a:t>My role: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Adoption follow ups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Support TLC staff as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Lions Café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27504"/>
            <a:ext cx="2514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0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Lap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 to Calm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Clicker training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Play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Try to give everyone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than one comforter can be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 handling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Over touched! </a:t>
            </a:r>
          </a:p>
          <a:p>
            <a:pPr marL="320675" lvl="1" indent="0"/>
            <a:endParaRPr lang="en-US" dirty="0"/>
          </a:p>
          <a:p>
            <a:pPr marL="320675" lvl="1" indent="0"/>
            <a:endParaRPr lang="en-US" dirty="0" smtClean="0"/>
          </a:p>
          <a:p>
            <a:pPr marL="320675" lvl="1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Social Cats in Communal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8" y="2286000"/>
            <a:ext cx="306228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Blue Dot, will have an observation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than one comforter can be 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focus on one cat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all of your fearful cats tools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Quiet, slow, intentional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Food motivators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On their terms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Fearful Cats in Communal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286000"/>
            <a:ext cx="3105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 to Calm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Talk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Clicker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on their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Be aware of where the other cats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Distractions for more social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Fearful Cats in Communal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76399"/>
            <a:ext cx="3886200" cy="4267201"/>
          </a:xfrm>
        </p:spPr>
        <p:txBody>
          <a:bodyPr/>
          <a:lstStyle/>
          <a:p>
            <a:r>
              <a:rPr lang="en-US" dirty="0" smtClean="0"/>
              <a:t>Cats in the wild: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Solitary predators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Don’t live in socially structured groups (lions being the exception)</a:t>
            </a:r>
          </a:p>
          <a:p>
            <a:pPr marL="0" indent="0"/>
            <a:r>
              <a:rPr lang="en-US" dirty="0" smtClean="0"/>
              <a:t>Domestic cats: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more variables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Density of cats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Availability of resources</a:t>
            </a:r>
          </a:p>
          <a:p>
            <a:pPr marL="320675" lvl="1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 of cats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24" y="2133600"/>
            <a:ext cx="3352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Two or more cats, generally laying on top of one another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Stress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Familiarity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Safety in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“Cat Pile”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73198"/>
            <a:ext cx="3813048" cy="42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If working with the whole 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Start here if you’re new to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Good food motivators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Talk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 to Calm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Hands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Desensitize to your presence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“cat pile”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32" y="2090182"/>
            <a:ext cx="3276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working with a specific cat: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all of your shy cat tools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 efforts on that cat alone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Talk to all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leave food motivators for all at end of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“cat pile”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8" y="2203705"/>
            <a:ext cx="3115056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3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486400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Highly adaptable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Retain roots as solitary hunter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adapt to communal living both natural and artificial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social structures based on need</a:t>
            </a:r>
          </a:p>
          <a:p>
            <a:pPr marL="0"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Cats living communally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362200"/>
            <a:ext cx="3838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76399"/>
            <a:ext cx="3886200" cy="4191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Territory: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Hunting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Den (eat/ sleep/ play)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Marked by scent 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overlap in the wild- neutral areas</a:t>
            </a:r>
          </a:p>
          <a:p>
            <a:pPr marL="663575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Unknown cats are chased off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needs of cats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9812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49" y="40481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76399"/>
            <a:ext cx="3886200" cy="47244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Colonies formed around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cats still live singly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commonly cooperating females and offspring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no distinct hierarchy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Complex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Stronger affiliative relationships seem to be genetic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within Feral colonies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2324099"/>
            <a:ext cx="32146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Cats have no need for complex social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They lack signal appeasement to other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Conflict more often ends in fighting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Must have proper access to resources to be successful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they get along?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3581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419600" cy="4484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Stress reduction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Serves both health and social needs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Chance to exhibit natural behaviors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Express personality- closer to true behavior than in cage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More natural interaction with people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Cats can learn from one another- social behaviors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Adoption appeal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379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smtClean="0"/>
              <a:t>Benefits of Communal Housing… the why’s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68" y="2133600"/>
            <a:ext cx="2999232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cats!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Age/ energy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Past history with other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Personality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 meds?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Prescription food/ special diet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medical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Eating well/ firm stool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56882"/>
            <a:ext cx="320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Shy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Older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going/ calm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Energetic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Young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Male vs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Case 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URI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Diarrhea room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Treatment room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room for specific need/ type of cat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80670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3733834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le_x002d_Description xmlns="75712e79-dd62-49db-8bd1-bda3a75ec8f8">HSHV PowerPoint Design Template</Title_x002d_Description>
    <OSHA_x0020_related_x0020_content xmlns="75712e79-dd62-49db-8bd1-bda3a75ec8f8">false</OSHA_x0020_related_x0020_content>
    <Primary_x0020_Department_x0028_s_x0029_ xmlns="75712e79-dd62-49db-8bd1-bda3a75ec8f8">Volunteers</Primary_x0020_Department_x0028_s_x0029_>
    <Law_x002d_Regulation_x0020_Related xmlns="75712e79-dd62-49db-8bd1-bda3a75ec8f8">false</Law_x002d_Regulation_x0020_Related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09719BA122D419D09623D3D5365A7" ma:contentTypeVersion="6" ma:contentTypeDescription="Create a new document." ma:contentTypeScope="" ma:versionID="d11204beae433a415f26e7a1176af523">
  <xsd:schema xmlns:xsd="http://www.w3.org/2001/XMLSchema" xmlns:xs="http://www.w3.org/2001/XMLSchema" xmlns:p="http://schemas.microsoft.com/office/2006/metadata/properties" xmlns:ns2="75712e79-dd62-49db-8bd1-bda3a75ec8f8" targetNamespace="http://schemas.microsoft.com/office/2006/metadata/properties" ma:root="true" ma:fieldsID="28ba7eaf47a1e88e84b14d22b843361e" ns2:_="">
    <xsd:import namespace="75712e79-dd62-49db-8bd1-bda3a75ec8f8"/>
    <xsd:element name="properties">
      <xsd:complexType>
        <xsd:sequence>
          <xsd:element name="documentManagement">
            <xsd:complexType>
              <xsd:all>
                <xsd:element ref="ns2:Title_x002d_Description"/>
                <xsd:element ref="ns2:OSHA_x0020_related_x0020_content" minOccurs="0"/>
                <xsd:element ref="ns2:Law_x002d_Regulation_x0020_Related" minOccurs="0"/>
                <xsd:element ref="ns2:Primary_x0020_Department_x0028_s_x0029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12e79-dd62-49db-8bd1-bda3a75ec8f8" elementFormDefault="qualified">
    <xsd:import namespace="http://schemas.microsoft.com/office/2006/documentManagement/types"/>
    <xsd:import namespace="http://schemas.microsoft.com/office/infopath/2007/PartnerControls"/>
    <xsd:element name="Title_x002d_Description" ma:index="8" ma:displayName="Title-Description" ma:indexed="true" ma:internalName="Title_x002d_Description">
      <xsd:simpleType>
        <xsd:restriction base="dms:Text">
          <xsd:maxLength value="50"/>
        </xsd:restriction>
      </xsd:simpleType>
    </xsd:element>
    <xsd:element name="OSHA_x0020_related_x0020_content" ma:index="9" nillable="true" ma:displayName="OSHA related" ma:default="0" ma:internalName="OSHA_x0020_related_x0020_content">
      <xsd:simpleType>
        <xsd:restriction base="dms:Boolean"/>
      </xsd:simpleType>
    </xsd:element>
    <xsd:element name="Law_x002d_Regulation_x0020_Related" ma:index="10" nillable="true" ma:displayName="Law-Regulation Related" ma:default="0" ma:internalName="Law_x002d_Regulation_x0020_Related">
      <xsd:simpleType>
        <xsd:restriction base="dms:Boolean"/>
      </xsd:simpleType>
    </xsd:element>
    <xsd:element name="Primary_x0020_Department_x0028_s_x0029_" ma:index="11" ma:displayName="Primary Responsible Position" ma:format="Dropdown" ma:internalName="Primary_x0020_Department_x0028_s_x0029_">
      <xsd:simpleType>
        <xsd:restriction base="dms:Choice">
          <xsd:enumeration value="Adoptions/FOH"/>
          <xsd:enumeration value="Animal Care-Behavior"/>
          <xsd:enumeration value="Animal Care-Medical"/>
          <xsd:enumeration value="CCC"/>
          <xsd:enumeration value="Clinic"/>
          <xsd:enumeration value="Cruelty-Rescue"/>
          <xsd:enumeration value="Foster"/>
          <xsd:enumeration value="Intake/BOH"/>
          <xsd:enumeration value="CEO"/>
          <xsd:enumeration value="COO"/>
          <xsd:enumeration value="Data and Process"/>
          <xsd:enumeration value="Development"/>
          <xsd:enumeration value="Finance"/>
          <xsd:enumeration value="Human Resources"/>
          <xsd:enumeration value="Humane Education"/>
          <xsd:enumeration value="Marketing"/>
          <xsd:enumeration value="Training"/>
          <xsd:enumeration value="Volunte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0F38D-6ADF-492B-98D5-E4598968CBBC}">
  <ds:schemaRefs>
    <ds:schemaRef ds:uri="http://schemas.openxmlformats.org/package/2006/metadata/core-properties"/>
    <ds:schemaRef ds:uri="http://schemas.microsoft.com/office/2006/documentManagement/types"/>
    <ds:schemaRef ds:uri="75712e79-dd62-49db-8bd1-bda3a75ec8f8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E03CF8-C6F3-41FA-81A3-553052FC8B9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F0A463D-DB57-43A5-8C55-03ABD9824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12e79-dd62-49db-8bd1-bda3a75ec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093A83-495B-423A-9006-D1E849AD44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13110</TotalTime>
  <Words>749</Words>
  <Application>Microsoft Office PowerPoint</Application>
  <PresentationFormat>On-screen Show (4:3)</PresentationFormat>
  <Paragraphs>171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Tw Cen MT</vt:lpstr>
      <vt:lpstr>Wingdings</vt:lpstr>
      <vt:lpstr>Wingdings 2</vt:lpstr>
      <vt:lpstr>Median</vt:lpstr>
      <vt:lpstr>Communal housing at hshv: Who, what, why and how?  </vt:lpstr>
      <vt:lpstr>Social structure of cats</vt:lpstr>
      <vt:lpstr>Domestic Cats living communally</vt:lpstr>
      <vt:lpstr>Territorial needs of cats</vt:lpstr>
      <vt:lpstr>Hierarchies within Feral colonies </vt:lpstr>
      <vt:lpstr>Why can’t they get along? </vt:lpstr>
      <vt:lpstr>Benefits of Communal Housing… the why’s</vt:lpstr>
      <vt:lpstr>Who is Eligible?</vt:lpstr>
      <vt:lpstr>Specific room for specific need/ type of cat</vt:lpstr>
      <vt:lpstr>Big communal vs Small communal </vt:lpstr>
      <vt:lpstr>Big communal vs Small communal </vt:lpstr>
      <vt:lpstr>Practical Considerations</vt:lpstr>
      <vt:lpstr>The process… simplified</vt:lpstr>
      <vt:lpstr>Quirks of Communal living… </vt:lpstr>
      <vt:lpstr>Cat VS Cat</vt:lpstr>
      <vt:lpstr>Tiny Lions Café </vt:lpstr>
      <vt:lpstr>Working with Social Cats in Communal</vt:lpstr>
      <vt:lpstr>Working with Fearful Cats in Communal</vt:lpstr>
      <vt:lpstr>Working with Fearful Cats in Communal</vt:lpstr>
      <vt:lpstr>The “Cat Pile” </vt:lpstr>
      <vt:lpstr>Working with the “cat pile” </vt:lpstr>
      <vt:lpstr>Working with the “cat pile”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HSHV PowerPoint Design Template</dc:title>
  <dc:creator>brenicam</dc:creator>
  <cp:lastModifiedBy>Tawn Hinze</cp:lastModifiedBy>
  <cp:revision>3581</cp:revision>
  <dcterms:created xsi:type="dcterms:W3CDTF">2012-09-24T18:42:28Z</dcterms:created>
  <dcterms:modified xsi:type="dcterms:W3CDTF">2019-02-07T19:25:42Z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0x010100A7209719BA122D419D09623D3D5365A7</vt:lpwstr>
  </property>
</Properties>
</file>