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4"/>
  </p:sldMasterIdLst>
  <p:notesMasterIdLst>
    <p:notesMasterId r:id="rId18"/>
  </p:notesMasterIdLst>
  <p:sldIdLst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00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53" autoAdjust="0"/>
  </p:normalViewPr>
  <p:slideViewPr>
    <p:cSldViewPr>
      <p:cViewPr>
        <p:scale>
          <a:sx n="100" d="100"/>
          <a:sy n="100" d="100"/>
        </p:scale>
        <p:origin x="822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64A99C-90F5-4E08-B8C7-A1013940AC34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73DE4-8595-493D-9982-6E450A99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0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E898F9-26CF-41D8-BD87-E0155F935BDC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18A0A1-D960-49AE-BFC3-A034719F2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0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E14E-F29F-4E0D-BEFC-2868FCA9F01E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D6D-2F84-45DA-8AC9-EF26116F8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21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163A-0994-4F8D-83E7-8595148EAFE0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4846-E506-484D-910F-2EDFFD0D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0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6FBC-525E-4FB1-B6F2-1D76723DDC0B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C661-80C9-4A8B-897B-9A393C9CB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56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51B3-BCD4-47BE-BAF0-AD21478B9C25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5D81-4EAA-4018-B59F-FFF3AB677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6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54A5-D71D-4D8A-B0AC-45D1E43578BB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EAC-6524-4875-807B-AB9503EBA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4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3E08-A447-4E64-8983-205A459019EA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913A-3CED-4316-88A4-205DF89A4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05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9E84-6981-46F5-BFAE-C4E19C293676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389C-6371-4F39-A3FD-C758C6528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90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AF4A-2F05-4FDF-B3B3-F11091773033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AAB-C184-426E-82EA-03353FB36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C52A-C315-4BDE-90C2-FF273F79D27C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C10-F1D6-4F5D-9104-3D9F9E91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33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BA71-24D9-4406-8B4E-28EE23A573D1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04DE-A794-4C8D-9462-F6479638E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5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E0F311-918C-4937-AE43-B0ABF4C59CDC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57F7650-FA2A-43B0-8563-73A0F7552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63500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chemeClr val="bg1"/>
                </a:solidFill>
                <a:latin typeface="Century Gothic" pitchFamily="34" charset="0"/>
              </a:rPr>
              <a:t>Humane Society of Huron Valley  |  (734) 662-5585  |  www.hshv.org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88" r:id="rId2"/>
    <p:sldLayoutId id="214748429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82375"/>
            <a:ext cx="10010140" cy="2944189"/>
          </a:xfrm>
        </p:spPr>
        <p:txBody>
          <a:bodyPr>
            <a:normAutofit fontScale="90000"/>
          </a:bodyPr>
          <a:lstStyle/>
          <a:p>
            <a:r>
              <a:rPr lang="en-US" dirty="0"/>
              <a:t>Ten things dog trainers want people to know about </a:t>
            </a:r>
            <a:br>
              <a:rPr lang="en-US" dirty="0"/>
            </a:br>
            <a:r>
              <a:rPr lang="en-US" dirty="0"/>
              <a:t>dog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343400"/>
            <a:ext cx="8767860" cy="1388165"/>
          </a:xfrm>
        </p:spPr>
        <p:txBody>
          <a:bodyPr/>
          <a:lstStyle/>
          <a:p>
            <a:r>
              <a:rPr lang="en-US" dirty="0"/>
              <a:t>Angela Schmorrow, CSB-D, KPA-CTP, CPDT-KA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2809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010400" y="5562600"/>
            <a:ext cx="4808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/>
              <a:t>3100 Cherry Hill Road | Ann Arbor, MI | 48105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/>
              <a:t>(734) 662-5585 | www.hshv.org </a:t>
            </a:r>
          </a:p>
        </p:txBody>
      </p:sp>
    </p:spTree>
    <p:extLst>
      <p:ext uri="{BB962C8B-B14F-4D97-AF65-F5344CB8AC3E}">
        <p14:creationId xmlns:p14="http://schemas.microsoft.com/office/powerpoint/2010/main" val="9980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 “guilty look.”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64395"/>
            <a:ext cx="9872663" cy="4038600"/>
          </a:xfrm>
        </p:spPr>
        <p:txBody>
          <a:bodyPr/>
          <a:lstStyle/>
          <a:p>
            <a:r>
              <a:rPr lang="en-US" dirty="0"/>
              <a:t>Behavior is communication</a:t>
            </a:r>
          </a:p>
          <a:p>
            <a:r>
              <a:rPr lang="en-US" dirty="0"/>
              <a:t>Dogs don’t think of it as “good” or “bad,” “right” or “wrong”</a:t>
            </a:r>
          </a:p>
          <a:p>
            <a:r>
              <a:rPr lang="en-US" dirty="0"/>
              <a:t>That look is an appeasement response meant to avoid conflict</a:t>
            </a:r>
          </a:p>
          <a:p>
            <a:r>
              <a:rPr lang="en-US" dirty="0"/>
              <a:t>All they know is you are upset – they don’t “know they did something wrong” and they don’t know why you are mad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8708"/>
            <a:ext cx="3580356" cy="23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can’t reinforce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11" y="1676400"/>
            <a:ext cx="9784080" cy="4206240"/>
          </a:xfrm>
        </p:spPr>
        <p:txBody>
          <a:bodyPr/>
          <a:lstStyle/>
          <a:p>
            <a:r>
              <a:rPr lang="en-US" dirty="0"/>
              <a:t>Fear is a reflexive response – the animal can’t control it</a:t>
            </a:r>
          </a:p>
          <a:p>
            <a:r>
              <a:rPr lang="en-US" dirty="0"/>
              <a:t>Comforting won’t make it worse</a:t>
            </a:r>
          </a:p>
          <a:p>
            <a:r>
              <a:rPr lang="en-US" dirty="0"/>
              <a:t>Change associations by offering good things in the presence of the scary thing	</a:t>
            </a:r>
          </a:p>
          <a:p>
            <a:pPr lvl="1"/>
            <a:r>
              <a:rPr lang="en-US" dirty="0"/>
              <a:t>Example: dogs barking in kennel when worried about new people</a:t>
            </a:r>
          </a:p>
          <a:p>
            <a:r>
              <a:rPr lang="en-US" dirty="0"/>
              <a:t>When fear goes away, the fear-based behaviors will go away as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191000"/>
            <a:ext cx="3116308" cy="20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Dogs need to exercise their minds, not just their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enrichment – the opportunity to use their brains, problem solve, and engage in natural dog behaviors (tracking, foraging, etc.).</a:t>
            </a:r>
          </a:p>
          <a:p>
            <a:r>
              <a:rPr lang="en-US" dirty="0"/>
              <a:t>Ditch the bowl!</a:t>
            </a:r>
          </a:p>
          <a:p>
            <a:pPr lvl="1"/>
            <a:r>
              <a:rPr lang="en-US" dirty="0"/>
              <a:t>Puzzle toys</a:t>
            </a:r>
          </a:p>
          <a:p>
            <a:pPr lvl="1"/>
            <a:r>
              <a:rPr lang="en-US" dirty="0"/>
              <a:t>Scatter feeding</a:t>
            </a:r>
          </a:p>
          <a:p>
            <a:pPr lvl="1"/>
            <a:r>
              <a:rPr lang="en-US" dirty="0"/>
              <a:t>Reward-based training</a:t>
            </a:r>
          </a:p>
        </p:txBody>
      </p:sp>
    </p:spTree>
    <p:extLst>
      <p:ext uri="{BB962C8B-B14F-4D97-AF65-F5344CB8AC3E}">
        <p14:creationId xmlns:p14="http://schemas.microsoft.com/office/powerpoint/2010/main" val="384997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9663" y="228600"/>
            <a:ext cx="9967912" cy="1370013"/>
          </a:xfrm>
        </p:spPr>
        <p:txBody>
          <a:bodyPr/>
          <a:lstStyle/>
          <a:p>
            <a:pPr>
              <a:defRPr/>
            </a:pPr>
            <a:r>
              <a:rPr lang="en-US" dirty="0"/>
              <a:t>Questions?</a:t>
            </a:r>
          </a:p>
        </p:txBody>
      </p:sp>
      <p:sp>
        <p:nvSpPr>
          <p:cNvPr id="30723" name="Subtitle 3"/>
          <p:cNvSpPr>
            <a:spLocks noGrp="1"/>
          </p:cNvSpPr>
          <p:nvPr>
            <p:ph type="subTitle" idx="1"/>
          </p:nvPr>
        </p:nvSpPr>
        <p:spPr>
          <a:xfrm>
            <a:off x="1709738" y="3870325"/>
            <a:ext cx="8767762" cy="138747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0724" name="Picture 2" descr="https://photos.smugmug.com/Dogs/Dogs-Puppies/i-LMscBjK/0/7a4d23bd/L/12-29-16%20C%2007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r="9961" b="14201"/>
          <a:stretch>
            <a:fillRect/>
          </a:stretch>
        </p:blipFill>
        <p:spPr bwMode="auto">
          <a:xfrm>
            <a:off x="1890713" y="1676400"/>
            <a:ext cx="8405812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all commonly held assumptions/beliefs that science has since proven wrong</a:t>
            </a:r>
          </a:p>
          <a:p>
            <a:r>
              <a:rPr lang="en-US" dirty="0"/>
              <a:t>You are likely to see things here that you have believed, and that’s OK</a:t>
            </a:r>
          </a:p>
          <a:p>
            <a:r>
              <a:rPr lang="en-US" dirty="0"/>
              <a:t>The point is not to criticize, but to continue to learn so we can continue to do better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3500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chemeClr val="bg1"/>
                </a:solidFill>
                <a:latin typeface="Century Gothic" pitchFamily="34" charset="0"/>
              </a:rPr>
              <a:t>Humane Society of Huron Valley  |  (734) 662-5585  |  www.hshv.org   </a:t>
            </a:r>
          </a:p>
        </p:txBody>
      </p:sp>
    </p:spTree>
    <p:extLst>
      <p:ext uri="{BB962C8B-B14F-4D97-AF65-F5344CB8AC3E}">
        <p14:creationId xmlns:p14="http://schemas.microsoft.com/office/powerpoint/2010/main" val="126790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about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49" y="1897985"/>
            <a:ext cx="9784080" cy="4206240"/>
          </a:xfrm>
        </p:spPr>
        <p:txBody>
          <a:bodyPr/>
          <a:lstStyle/>
          <a:p>
            <a:r>
              <a:rPr lang="en-US" dirty="0"/>
              <a:t>Dogs are not pack animals</a:t>
            </a:r>
          </a:p>
          <a:p>
            <a:r>
              <a:rPr lang="en-US" dirty="0"/>
              <a:t>We aren’t dogs, and they know that</a:t>
            </a:r>
          </a:p>
          <a:p>
            <a:r>
              <a:rPr lang="en-US" dirty="0"/>
              <a:t>Dominance describes social interactions, not individuals</a:t>
            </a:r>
          </a:p>
          <a:p>
            <a:pPr lvl="1"/>
            <a:r>
              <a:rPr lang="en-US" dirty="0"/>
              <a:t>Not a personality trait</a:t>
            </a:r>
          </a:p>
          <a:p>
            <a:r>
              <a:rPr lang="en-US" dirty="0"/>
              <a:t>What we attribute to “dominance” usually is quite the opposite	</a:t>
            </a:r>
          </a:p>
          <a:p>
            <a:pPr lvl="1"/>
            <a:r>
              <a:rPr lang="en-US" dirty="0"/>
              <a:t>Examples – aggression, humping, etc.</a:t>
            </a:r>
          </a:p>
          <a:p>
            <a:r>
              <a:rPr lang="en-US" dirty="0"/>
              <a:t>Dominance has nothing to do with how dogs learn.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467506"/>
            <a:ext cx="2284863" cy="27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 learn in two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by association</a:t>
            </a:r>
          </a:p>
          <a:p>
            <a:pPr lvl="1"/>
            <a:r>
              <a:rPr lang="en-US" dirty="0"/>
              <a:t>When something is in the environment, do they feel safe/unsafe?</a:t>
            </a:r>
          </a:p>
          <a:p>
            <a:r>
              <a:rPr lang="en-US" dirty="0"/>
              <a:t>Learning by consequences</a:t>
            </a:r>
          </a:p>
          <a:p>
            <a:pPr lvl="1"/>
            <a:r>
              <a:rPr lang="en-US" dirty="0"/>
              <a:t>What behaviors result in good things? In bad things?</a:t>
            </a:r>
          </a:p>
        </p:txBody>
      </p:sp>
    </p:spTree>
    <p:extLst>
      <p:ext uri="{BB962C8B-B14F-4D97-AF65-F5344CB8AC3E}">
        <p14:creationId xmlns:p14="http://schemas.microsoft.com/office/powerpoint/2010/main" val="315901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Is about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Dogs do what works!</a:t>
            </a:r>
          </a:p>
          <a:p>
            <a:r>
              <a:rPr lang="en-US" dirty="0"/>
              <a:t>Behavior serves to get to something one wants, or get away from something one doesn’t want</a:t>
            </a:r>
          </a:p>
          <a:p>
            <a:r>
              <a:rPr lang="en-US" dirty="0"/>
              <a:t>We can influence behavior by changing the environment and/or changing the consequences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53147"/>
            <a:ext cx="3698730" cy="24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shame 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way to not have a problem behavior is not to let it start in the first place.</a:t>
            </a:r>
          </a:p>
          <a:p>
            <a:r>
              <a:rPr lang="en-US" dirty="0"/>
              <a:t>Be proactive, not reactive.</a:t>
            </a:r>
          </a:p>
          <a:p>
            <a:r>
              <a:rPr lang="en-US" dirty="0"/>
              <a:t>Some behaviors are easiest to change by simply managing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6299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drives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of changing behavior, but the methods we use have an impact – remember animals are always making associations!</a:t>
            </a:r>
          </a:p>
          <a:p>
            <a:r>
              <a:rPr lang="en-US" dirty="0"/>
              <a:t>”Positive reinforcement works, and coercion is dangerous.”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9863" y="371901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Punishment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Builds confidence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Erodes sense of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Lowers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Creates fear and avoidance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Creates strong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Suppresses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Builds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Damages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Creates enthusiastic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Slows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76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animals don’t just need a “heavier hand”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aggression and reactivity is caused by fear</a:t>
            </a:r>
          </a:p>
          <a:p>
            <a:r>
              <a:rPr lang="en-US" dirty="0"/>
              <a:t>Aversive methods are likely to make things much more dangerous</a:t>
            </a:r>
          </a:p>
          <a:p>
            <a:r>
              <a:rPr lang="en-US" dirty="0"/>
              <a:t>All animals learn through reinforcement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08422"/>
            <a:ext cx="4240999" cy="3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“all in how they are raised”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17" y="1752600"/>
            <a:ext cx="9784080" cy="4206240"/>
          </a:xfrm>
        </p:spPr>
        <p:txBody>
          <a:bodyPr/>
          <a:lstStyle/>
          <a:p>
            <a:r>
              <a:rPr lang="en-US" dirty="0"/>
              <a:t>Behavior is influenced by genetics, the environment, and learning – both “nature” and “nurture”</a:t>
            </a:r>
          </a:p>
          <a:p>
            <a:r>
              <a:rPr lang="en-US" dirty="0"/>
              <a:t>Many dogs from unfortunate backgrounds can still be very resilient</a:t>
            </a:r>
          </a:p>
          <a:p>
            <a:r>
              <a:rPr lang="en-US" dirty="0"/>
              <a:t>Not all behavior problems are the result of abusive pasts</a:t>
            </a:r>
          </a:p>
          <a:p>
            <a:r>
              <a:rPr lang="en-US" dirty="0"/>
              <a:t>“See the dog, not the story” – work with the dog in front of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962400"/>
            <a:ext cx="3140901" cy="23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487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HSHV Brand">
      <a:dk1>
        <a:srgbClr val="595959"/>
      </a:dk1>
      <a:lt1>
        <a:sysClr val="window" lastClr="FFFFFF"/>
      </a:lt1>
      <a:dk2>
        <a:srgbClr val="535583"/>
      </a:dk2>
      <a:lt2>
        <a:srgbClr val="FDDEA1"/>
      </a:lt2>
      <a:accent1>
        <a:srgbClr val="70B4BD"/>
      </a:accent1>
      <a:accent2>
        <a:srgbClr val="8E90B8"/>
      </a:accent2>
      <a:accent3>
        <a:srgbClr val="C8CD82"/>
      </a:accent3>
      <a:accent4>
        <a:srgbClr val="FDD17D"/>
      </a:accent4>
      <a:accent5>
        <a:srgbClr val="EB9D74"/>
      </a:accent5>
      <a:accent6>
        <a:srgbClr val="70B4BD"/>
      </a:accent6>
      <a:hlink>
        <a:srgbClr val="8E943C"/>
      </a:hlink>
      <a:folHlink>
        <a:srgbClr val="DB5E1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AB1B9E57C7743818DA84663D2D85D" ma:contentTypeVersion="7" ma:contentTypeDescription="Create a new document." ma:contentTypeScope="" ma:versionID="7cd12c59c6eaa18c914732c45fbe0fcc">
  <xsd:schema xmlns:xsd="http://www.w3.org/2001/XMLSchema" xmlns:xs="http://www.w3.org/2001/XMLSchema" xmlns:p="http://schemas.microsoft.com/office/2006/metadata/properties" xmlns:ns2="75712e79-dd62-49db-8bd1-bda3a75ec8f8" xmlns:ns3="84cb9b96-c92d-4db9-b919-b025c952589a" targetNamespace="http://schemas.microsoft.com/office/2006/metadata/properties" ma:root="true" ma:fieldsID="1264eb5a3b7a9a0838db392c852a81d3" ns2:_="" ns3:_="">
    <xsd:import namespace="75712e79-dd62-49db-8bd1-bda3a75ec8f8"/>
    <xsd:import namespace="84cb9b96-c92d-4db9-b919-b025c952589a"/>
    <xsd:element name="properties">
      <xsd:complexType>
        <xsd:sequence>
          <xsd:element name="documentManagement">
            <xsd:complexType>
              <xsd:all>
                <xsd:element ref="ns2:Title_x002d_Description"/>
                <xsd:element ref="ns2:OSHA_x0020_related_x0020_content" minOccurs="0"/>
                <xsd:element ref="ns2:Law_x002d_Regulation_x0020_Related" minOccurs="0"/>
                <xsd:element ref="ns2:Primary_x0020_Department_x0028_s_x0029_"/>
                <xsd:element ref="ns3:HSHV_x002e_org_x0020_web_x0020_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12e79-dd62-49db-8bd1-bda3a75ec8f8" elementFormDefault="qualified">
    <xsd:import namespace="http://schemas.microsoft.com/office/2006/documentManagement/types"/>
    <xsd:import namespace="http://schemas.microsoft.com/office/infopath/2007/PartnerControls"/>
    <xsd:element name="Title_x002d_Description" ma:index="8" ma:displayName="Title-Description" ma:indexed="true" ma:internalName="Title_x002d_Description">
      <xsd:simpleType>
        <xsd:restriction base="dms:Text">
          <xsd:maxLength value="50"/>
        </xsd:restriction>
      </xsd:simpleType>
    </xsd:element>
    <xsd:element name="OSHA_x0020_related_x0020_content" ma:index="9" nillable="true" ma:displayName="OSHA related" ma:default="0" ma:internalName="OSHA_x0020_related_x0020_content">
      <xsd:simpleType>
        <xsd:restriction base="dms:Boolean"/>
      </xsd:simpleType>
    </xsd:element>
    <xsd:element name="Law_x002d_Regulation_x0020_Related" ma:index="10" nillable="true" ma:displayName="Law-Regulation Related" ma:default="0" ma:internalName="Law_x002d_Regulation_x0020_Related">
      <xsd:simpleType>
        <xsd:restriction base="dms:Boolean"/>
      </xsd:simpleType>
    </xsd:element>
    <xsd:element name="Primary_x0020_Department_x0028_s_x0029_" ma:index="11" ma:displayName="Primary Responsible Position" ma:format="Dropdown" ma:internalName="Primary_x0020_Department_x0028_s_x0029_">
      <xsd:simpleType>
        <xsd:restriction base="dms:Choice">
          <xsd:enumeration value="Adoptions/FOH"/>
          <xsd:enumeration value="Animal Care-Behavior"/>
          <xsd:enumeration value="Animal Care-Medical"/>
          <xsd:enumeration value="CCC"/>
          <xsd:enumeration value="Clinic"/>
          <xsd:enumeration value="Cruelty-Rescue"/>
          <xsd:enumeration value="Foster"/>
          <xsd:enumeration value="Intake/BOH"/>
          <xsd:enumeration value="CEO"/>
          <xsd:enumeration value="COO"/>
          <xsd:enumeration value="Data and Process"/>
          <xsd:enumeration value="Development"/>
          <xsd:enumeration value="Finance"/>
          <xsd:enumeration value="Human Resources"/>
          <xsd:enumeration value="Humane Education"/>
          <xsd:enumeration value="Marketing"/>
          <xsd:enumeration value="Training"/>
          <xsd:enumeration value="Volunte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b9b96-c92d-4db9-b919-b025c952589a" elementFormDefault="qualified">
    <xsd:import namespace="http://schemas.microsoft.com/office/2006/documentManagement/types"/>
    <xsd:import namespace="http://schemas.microsoft.com/office/infopath/2007/PartnerControls"/>
    <xsd:element name="HSHV_x002e_org_x0020_web_x0020_content" ma:index="12" nillable="true" ma:displayName="HSHV.org web content" ma:default="0" ma:internalName="HSHV_x002e_org_x0020_web_x0020_content0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le_x002d_Description xmlns="75712e79-dd62-49db-8bd1-bda3a75ec8f8">Session 1 Weclome to HSHV Updated Version</Title_x002d_Description>
    <OSHA_x0020_related_x0020_content xmlns="75712e79-dd62-49db-8bd1-bda3a75ec8f8">false</OSHA_x0020_related_x0020_content>
    <Primary_x0020_Department_x0028_s_x0029_ xmlns="75712e79-dd62-49db-8bd1-bda3a75ec8f8">Volunteers</Primary_x0020_Department_x0028_s_x0029_>
    <Law_x002d_Regulation_x0020_Related xmlns="75712e79-dd62-49db-8bd1-bda3a75ec8f8">false</Law_x002d_Regulation_x0020_Related>
    <HSHV_x002e_org_x0020_web_x0020_content xmlns="84cb9b96-c92d-4db9-b919-b025c952589a">false</HSHV_x002e_org_x0020_web_x0020_content>
  </documentManagement>
</p:properties>
</file>

<file path=customXml/itemProps1.xml><?xml version="1.0" encoding="utf-8"?>
<ds:datastoreItem xmlns:ds="http://schemas.openxmlformats.org/officeDocument/2006/customXml" ds:itemID="{248F85BD-598D-485B-839F-9A5BC36EA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813992-A965-477E-9F30-B46DC3E28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12e79-dd62-49db-8bd1-bda3a75ec8f8"/>
    <ds:schemaRef ds:uri="84cb9b96-c92d-4db9-b919-b025c9525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67883-1228-4AFE-9625-AC7725D09FF6}">
  <ds:schemaRefs>
    <ds:schemaRef ds:uri="84cb9b96-c92d-4db9-b919-b025c952589a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5712e79-dd62-49db-8bd1-bda3a75ec8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2965</TotalTime>
  <Words>624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Basis</vt:lpstr>
      <vt:lpstr>Ten things dog trainers want people to know about  dog behavior</vt:lpstr>
      <vt:lpstr>Challenging assumptions</vt:lpstr>
      <vt:lpstr>it’s not about dominance</vt:lpstr>
      <vt:lpstr>Animals learn in two ways</vt:lpstr>
      <vt:lpstr>Behavior Is about consequences</vt:lpstr>
      <vt:lpstr>There is no shame in management</vt:lpstr>
      <vt:lpstr>Reinforcement drives behavior</vt:lpstr>
      <vt:lpstr>Challenging animals don’t just need a “heavier hand”</vt:lpstr>
      <vt:lpstr>It’s not “all in how they are raised”</vt:lpstr>
      <vt:lpstr>It’s not a “guilty look.”</vt:lpstr>
      <vt:lpstr>You can’t reinforce fear</vt:lpstr>
      <vt:lpstr>Dogs need to exercise their minds, not just their bodies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Weclome to HSHV Updated Version</dc:title>
  <dc:creator>brenicam</dc:creator>
  <cp:lastModifiedBy>Angela Schmorrow</cp:lastModifiedBy>
  <cp:revision>167</cp:revision>
  <dcterms:created xsi:type="dcterms:W3CDTF">2012-09-24T18:42:28Z</dcterms:created>
  <dcterms:modified xsi:type="dcterms:W3CDTF">2022-10-14T19:31:27Z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0x01010016DAB1B9E57C7743818DA84663D2D85D</vt:lpwstr>
  </property>
  <property fmtid="{D5CDD505-2E9C-101B-9397-08002B2CF9AE}" pid="3" name="HSHV.org web content">
    <vt:bool>false</vt:bool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</Properties>
</file>