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65" r:id="rId7"/>
    <p:sldId id="266" r:id="rId8"/>
    <p:sldId id="270" r:id="rId9"/>
    <p:sldId id="258" r:id="rId10"/>
    <p:sldId id="264" r:id="rId11"/>
    <p:sldId id="267" r:id="rId12"/>
    <p:sldId id="261" r:id="rId13"/>
    <p:sldId id="268" r:id="rId14"/>
    <p:sldId id="269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438"/>
    <a:srgbClr val="7E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B97B69-AA96-496B-88C2-7D819BD90D28}" v="29" dt="2020-08-10T17:02:03.5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CBFA8-C547-4D51-A3DD-ED249F20AF35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2FA75-0603-411E-95C9-7932F44B8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2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-1"/>
            <a:ext cx="12189292" cy="68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9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1218353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29" y="1670503"/>
            <a:ext cx="6991350" cy="4583340"/>
          </a:xfrm>
        </p:spPr>
        <p:txBody>
          <a:bodyPr/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29" y="365125"/>
            <a:ext cx="10515600" cy="768917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608888" y="1412875"/>
            <a:ext cx="4567237" cy="49634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2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0"/>
            <a:ext cx="12186585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29" y="1670503"/>
            <a:ext cx="6991350" cy="4583340"/>
          </a:xfrm>
        </p:spPr>
        <p:txBody>
          <a:bodyPr/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29" y="365125"/>
            <a:ext cx="10515600" cy="76891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608888" y="1412875"/>
            <a:ext cx="4567237" cy="49634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0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9103181" y="1926770"/>
            <a:ext cx="2792186" cy="409030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85809" y="1926769"/>
            <a:ext cx="2792186" cy="409030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268437" y="1926769"/>
            <a:ext cx="2792186" cy="409030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75557" y="1926769"/>
            <a:ext cx="2792186" cy="409030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D64951-14DC-4C82-B3D3-CF8A0516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67" y="442083"/>
            <a:ext cx="11352711" cy="1042602"/>
          </a:xfrm>
        </p:spPr>
        <p:txBody>
          <a:bodyPr>
            <a:noAutofit/>
          </a:bodyPr>
          <a:lstStyle>
            <a:lvl1pPr algn="ctr">
              <a:defRPr sz="72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3606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2" y="-1"/>
            <a:ext cx="12201362" cy="6864981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9103181" y="1926770"/>
            <a:ext cx="2792186" cy="409030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85809" y="1926769"/>
            <a:ext cx="2792186" cy="409030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268437" y="1926769"/>
            <a:ext cx="2792186" cy="409030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75557" y="1926769"/>
            <a:ext cx="2792186" cy="409030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6985BD-252D-43B6-86C7-B146075E3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453" y="319622"/>
            <a:ext cx="11352711" cy="1042602"/>
          </a:xfrm>
        </p:spPr>
        <p:txBody>
          <a:bodyPr>
            <a:noAutofit/>
          </a:bodyPr>
          <a:lstStyle>
            <a:lvl1pPr algn="ctr">
              <a:defRPr sz="72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8926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1"/>
            <a:ext cx="12201939" cy="6863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72" y="348077"/>
            <a:ext cx="10515600" cy="775045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553325" y="1420813"/>
            <a:ext cx="4638675" cy="243557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563264" y="3965713"/>
            <a:ext cx="4638675" cy="242511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C8A59C8-5F19-4414-8956-EE1A8422B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29" y="1670503"/>
            <a:ext cx="6991350" cy="4583340"/>
          </a:xfrm>
        </p:spPr>
        <p:txBody>
          <a:bodyPr/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9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-1"/>
            <a:ext cx="12189292" cy="6859523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57213" y="2276475"/>
            <a:ext cx="5475287" cy="35671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265587" y="2276474"/>
            <a:ext cx="5475287" cy="35671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D6470A-17B6-4957-83EA-63C0FC91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8" y="91441"/>
            <a:ext cx="11352711" cy="1042602"/>
          </a:xfrm>
        </p:spPr>
        <p:txBody>
          <a:bodyPr>
            <a:noAutofit/>
          </a:bodyPr>
          <a:lstStyle>
            <a:lvl1pPr algn="ctr">
              <a:defRPr sz="72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1CE7C2E-1039-4FD9-8E15-0E7654B721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875" y="1336675"/>
            <a:ext cx="11353800" cy="788988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rgbClr val="6B8438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5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" y="0"/>
            <a:ext cx="12187769" cy="6860382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57213" y="2276475"/>
            <a:ext cx="5475287" cy="35671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265587" y="2276474"/>
            <a:ext cx="5475287" cy="35671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262E24-3AE0-458E-8E5C-EDCBAA7E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28" y="91441"/>
            <a:ext cx="11352711" cy="1042602"/>
          </a:xfrm>
        </p:spPr>
        <p:txBody>
          <a:bodyPr>
            <a:noAutofit/>
          </a:bodyPr>
          <a:lstStyle>
            <a:lvl1pPr algn="ctr">
              <a:defRPr sz="7200" b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29C31-0834-4321-9902-E434A2867D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875" y="1336675"/>
            <a:ext cx="11353800" cy="788988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rgbClr val="7E81BE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75BD-64DF-4788-8298-32D17AD3D22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9D67-BAFC-4460-B288-884F79069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5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0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A5431A-6DD1-A40A-7E8F-D2FDEF94D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Often start loose and attention seeking</a:t>
            </a:r>
          </a:p>
          <a:p>
            <a:r>
              <a:rPr lang="en-US" dirty="0"/>
              <a:t>Watch for:</a:t>
            </a:r>
          </a:p>
          <a:p>
            <a:pPr lvl="1"/>
            <a:r>
              <a:rPr lang="en-US" sz="2000" dirty="0"/>
              <a:t>Tail twitch</a:t>
            </a:r>
          </a:p>
          <a:p>
            <a:pPr lvl="1"/>
            <a:r>
              <a:rPr lang="en-US" sz="2000" dirty="0"/>
              <a:t>Piloerection/ coat twitching </a:t>
            </a:r>
          </a:p>
          <a:p>
            <a:pPr lvl="1"/>
            <a:r>
              <a:rPr lang="en-US" sz="2000" dirty="0"/>
              <a:t>Pupil dilation or constriction</a:t>
            </a:r>
          </a:p>
          <a:p>
            <a:pPr lvl="1"/>
            <a:r>
              <a:rPr lang="en-US" sz="2000" dirty="0"/>
              <a:t>Increase in energy, play or attention seeking</a:t>
            </a:r>
          </a:p>
          <a:p>
            <a:pPr lvl="1"/>
            <a:r>
              <a:rPr lang="en-US" sz="2000" dirty="0"/>
              <a:t>Using paws to seek more interaction</a:t>
            </a:r>
          </a:p>
          <a:p>
            <a:pPr lvl="1"/>
            <a:r>
              <a:rPr lang="en-US" sz="2000" dirty="0"/>
              <a:t>“Love nips”</a:t>
            </a:r>
          </a:p>
          <a:p>
            <a:pPr lvl="1"/>
            <a:r>
              <a:rPr lang="en-US" sz="2000" dirty="0"/>
              <a:t>Licking </a:t>
            </a:r>
          </a:p>
          <a:p>
            <a:pPr lvl="1"/>
            <a:r>
              <a:rPr lang="en-US" sz="2000" dirty="0"/>
              <a:t>Fixating on place/ thing in cage</a:t>
            </a:r>
          </a:p>
          <a:p>
            <a:pPr lvl="1"/>
            <a:r>
              <a:rPr lang="en-US" sz="2000" dirty="0"/>
              <a:t>Vocalizing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A2FD3B-9533-3049-F0E4-B0AEDB49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</a:t>
            </a:r>
          </a:p>
        </p:txBody>
      </p:sp>
      <p:pic>
        <p:nvPicPr>
          <p:cNvPr id="6" name="Picture Placeholder 5" descr="A cat with its tongue out&#10;&#10;Description automatically generated with low confidence">
            <a:extLst>
              <a:ext uri="{FF2B5EF4-FFF2-40B4-BE49-F238E27FC236}">
                <a16:creationId xmlns:a16="http://schemas.microsoft.com/office/drawing/2014/main" id="{A2330067-CBBF-7662-A615-A33F0E32F5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019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0C77D3-395F-9388-8A40-864D945F1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Read previous comforter notes and behavior staff notes</a:t>
            </a:r>
          </a:p>
          <a:p>
            <a:pPr lvl="1"/>
            <a:r>
              <a:rPr lang="en-US" dirty="0"/>
              <a:t>Look for:</a:t>
            </a:r>
          </a:p>
          <a:p>
            <a:pPr lvl="2"/>
            <a:r>
              <a:rPr lang="en-US" dirty="0"/>
              <a:t>Notes of overstimulation</a:t>
            </a:r>
          </a:p>
          <a:p>
            <a:pPr lvl="2"/>
            <a:r>
              <a:rPr lang="en-US" dirty="0"/>
              <a:t>Notes of body language changes </a:t>
            </a:r>
          </a:p>
          <a:p>
            <a:pPr lvl="2"/>
            <a:r>
              <a:rPr lang="en-US" dirty="0"/>
              <a:t>Sudden behavior changes</a:t>
            </a:r>
          </a:p>
          <a:p>
            <a:pPr lvl="2"/>
            <a:r>
              <a:rPr lang="en-US" dirty="0"/>
              <a:t>Make good notes for next comforter</a:t>
            </a:r>
          </a:p>
          <a:p>
            <a:r>
              <a:rPr lang="en-US" dirty="0"/>
              <a:t>Be prepared to redirect</a:t>
            </a:r>
          </a:p>
          <a:p>
            <a:pPr lvl="1"/>
            <a:r>
              <a:rPr lang="en-US" dirty="0"/>
              <a:t>Toys</a:t>
            </a:r>
          </a:p>
          <a:p>
            <a:pPr lvl="1"/>
            <a:r>
              <a:rPr lang="en-US" dirty="0"/>
              <a:t>Treats</a:t>
            </a:r>
          </a:p>
          <a:p>
            <a:r>
              <a:rPr lang="en-US" dirty="0"/>
              <a:t>Limit handling </a:t>
            </a:r>
          </a:p>
          <a:p>
            <a:r>
              <a:rPr lang="en-US" dirty="0"/>
              <a:t>Offer mental stimulation</a:t>
            </a:r>
          </a:p>
          <a:p>
            <a:pPr lvl="1"/>
            <a:r>
              <a:rPr lang="en-US" dirty="0"/>
              <a:t>Clicker work</a:t>
            </a:r>
          </a:p>
          <a:p>
            <a:pPr lvl="1"/>
            <a:r>
              <a:rPr lang="en-US" dirty="0"/>
              <a:t>Games in cage </a:t>
            </a:r>
          </a:p>
          <a:p>
            <a:pPr lvl="2"/>
            <a:r>
              <a:rPr lang="en-US" dirty="0"/>
              <a:t>Hide and seek, foraging…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24CF5-D3B2-0EDC-52BE-8A95CB6B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Overarousal </a:t>
            </a:r>
          </a:p>
        </p:txBody>
      </p:sp>
      <p:pic>
        <p:nvPicPr>
          <p:cNvPr id="6" name="Picture Placeholder 5" descr="A picture containing floor, indoor, ground, cat&#10;&#10;Description automatically generated">
            <a:extLst>
              <a:ext uri="{FF2B5EF4-FFF2-40B4-BE49-F238E27FC236}">
                <a16:creationId xmlns:a16="http://schemas.microsoft.com/office/drawing/2014/main" id="{77B8B877-C4A7-38F8-7FE7-AB10C40023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>
          <a:xfrm>
            <a:off x="7624763" y="1403544"/>
            <a:ext cx="4567237" cy="4963432"/>
          </a:xfrm>
        </p:spPr>
      </p:pic>
    </p:spTree>
    <p:extLst>
      <p:ext uri="{BB962C8B-B14F-4D97-AF65-F5344CB8AC3E}">
        <p14:creationId xmlns:p14="http://schemas.microsoft.com/office/powerpoint/2010/main" val="306682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4C3C9F-3E6A-733A-13FB-A5E1DC1EF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dirty="0">
                <a:solidFill>
                  <a:srgbClr val="323232"/>
                </a:solidFill>
                <a:effectLst/>
              </a:rPr>
              <a:t>Cats who respond to certain forms of handling with fear, anxiety or aggression may be considered “handling sensitive.”  </a:t>
            </a:r>
          </a:p>
          <a:p>
            <a:r>
              <a:rPr lang="en-US" b="0" dirty="0">
                <a:solidFill>
                  <a:srgbClr val="323232"/>
                </a:solidFill>
              </a:rPr>
              <a:t>H</a:t>
            </a:r>
            <a:r>
              <a:rPr lang="en-US" b="0" i="0" dirty="0">
                <a:solidFill>
                  <a:srgbClr val="323232"/>
                </a:solidFill>
                <a:effectLst/>
              </a:rPr>
              <a:t>andling sensitivities can lead to forms of aggression such as snapping or biting if left unaddressed or unmanaged</a:t>
            </a:r>
          </a:p>
          <a:p>
            <a:r>
              <a:rPr lang="en-US" b="0" i="0" dirty="0">
                <a:solidFill>
                  <a:srgbClr val="323232"/>
                </a:solidFill>
                <a:effectLst/>
              </a:rPr>
              <a:t>With a little education in cat body language and by preventing unpleasant experiences, we can change the way a cat </a:t>
            </a:r>
            <a:r>
              <a:rPr lang="en-US" b="0" i="1" dirty="0">
                <a:solidFill>
                  <a:srgbClr val="323232"/>
                </a:solidFill>
                <a:effectLst/>
              </a:rPr>
              <a:t>feels</a:t>
            </a:r>
            <a:r>
              <a:rPr lang="en-US" b="0" i="0" dirty="0">
                <a:solidFill>
                  <a:srgbClr val="323232"/>
                </a:solidFill>
                <a:effectLst/>
              </a:rPr>
              <a:t> about and responds to handling</a:t>
            </a: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C5F378-4A79-CB60-174E-73652C79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handling threshold/ body sensitivity</a:t>
            </a:r>
          </a:p>
        </p:txBody>
      </p:sp>
      <p:pic>
        <p:nvPicPr>
          <p:cNvPr id="6" name="Picture Placeholder 5" descr="A person holding a cat&#10;&#10;Description automatically generated with low confidence">
            <a:extLst>
              <a:ext uri="{FF2B5EF4-FFF2-40B4-BE49-F238E27FC236}">
                <a16:creationId xmlns:a16="http://schemas.microsoft.com/office/drawing/2014/main" id="{C0586685-2DF5-2032-6647-F73A16BC5D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r="19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628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C72F-067D-07E0-D950-3B7B3D9C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this Cat? </a:t>
            </a:r>
          </a:p>
        </p:txBody>
      </p:sp>
      <p:pic>
        <p:nvPicPr>
          <p:cNvPr id="7" name="Picture Placeholder 6" descr="A cat lying on a blanket&#10;&#10;Description automatically generated with medium confidence">
            <a:extLst>
              <a:ext uri="{FF2B5EF4-FFF2-40B4-BE49-F238E27FC236}">
                <a16:creationId xmlns:a16="http://schemas.microsoft.com/office/drawing/2014/main" id="{5A0D9797-2798-4D4A-9A0C-7975D43BAD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2" b="10642"/>
          <a:stretch>
            <a:fillRect/>
          </a:stretch>
        </p:blipFill>
        <p:spPr/>
      </p:pic>
      <p:pic>
        <p:nvPicPr>
          <p:cNvPr id="9" name="Picture Placeholder 8" descr="A picture containing cat, indoor, gray, grey&#10;&#10;Description automatically generated">
            <a:extLst>
              <a:ext uri="{FF2B5EF4-FFF2-40B4-BE49-F238E27FC236}">
                <a16:creationId xmlns:a16="http://schemas.microsoft.com/office/drawing/2014/main" id="{554CAB8F-4CE4-68AC-7CDD-45BEAD16FF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9" b="32569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4EA3CC-1D6C-BB15-7A7A-757B4B0D5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language we use for these cats:</a:t>
            </a:r>
          </a:p>
          <a:p>
            <a:pPr lvl="1"/>
            <a:r>
              <a:rPr lang="en-US" dirty="0"/>
              <a:t>Sassy</a:t>
            </a:r>
          </a:p>
          <a:p>
            <a:pPr lvl="1"/>
            <a:r>
              <a:rPr lang="en-US" dirty="0"/>
              <a:t>Petting related aggression</a:t>
            </a:r>
          </a:p>
          <a:p>
            <a:pPr lvl="1"/>
            <a:r>
              <a:rPr lang="en-US" dirty="0"/>
              <a:t>Easily overstimulated</a:t>
            </a:r>
          </a:p>
          <a:p>
            <a:pPr lvl="1"/>
            <a:r>
              <a:rPr lang="en-US" dirty="0"/>
              <a:t>Attention seeking aggression</a:t>
            </a:r>
          </a:p>
          <a:p>
            <a:pPr lvl="1"/>
            <a:endParaRPr lang="en-US" dirty="0"/>
          </a:p>
          <a:p>
            <a:r>
              <a:rPr lang="en-US" dirty="0"/>
              <a:t>Bites or attempted bites seem to come out of nowhere</a:t>
            </a:r>
          </a:p>
        </p:txBody>
      </p:sp>
    </p:spTree>
    <p:extLst>
      <p:ext uri="{BB962C8B-B14F-4D97-AF65-F5344CB8AC3E}">
        <p14:creationId xmlns:p14="http://schemas.microsoft.com/office/powerpoint/2010/main" val="248830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0D92EB-4E41-C3CD-7D64-B45208B49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Often relaxed and attention seeking for some or all of the visit</a:t>
            </a:r>
          </a:p>
          <a:p>
            <a:r>
              <a:rPr lang="en-US" dirty="0"/>
              <a:t>Red flags</a:t>
            </a:r>
          </a:p>
          <a:p>
            <a:pPr lvl="1"/>
            <a:r>
              <a:rPr lang="en-US" dirty="0"/>
              <a:t>Tail twitching</a:t>
            </a:r>
          </a:p>
          <a:p>
            <a:pPr lvl="1"/>
            <a:r>
              <a:rPr lang="en-US" dirty="0"/>
              <a:t>Avoidant at any part of the visit</a:t>
            </a:r>
          </a:p>
          <a:p>
            <a:pPr lvl="1"/>
            <a:r>
              <a:rPr lang="en-US" dirty="0"/>
              <a:t>Coat rippling/ twitching</a:t>
            </a:r>
          </a:p>
          <a:p>
            <a:pPr lvl="1"/>
            <a:r>
              <a:rPr lang="en-US" dirty="0"/>
              <a:t>Head whipping</a:t>
            </a:r>
          </a:p>
          <a:p>
            <a:pPr lvl="1"/>
            <a:r>
              <a:rPr lang="en-US" dirty="0"/>
              <a:t>Sudden body or face tension</a:t>
            </a:r>
          </a:p>
          <a:p>
            <a:pPr lvl="1"/>
            <a:r>
              <a:rPr lang="en-US" dirty="0"/>
              <a:t>Change in pupil size</a:t>
            </a:r>
          </a:p>
          <a:p>
            <a:pPr lvl="1"/>
            <a:r>
              <a:rPr lang="en-US" dirty="0"/>
              <a:t>Focusing on your hands/ arms as they move in the cage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DB7EAE-5B04-5DEC-CF0B-B92E179BF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Language to Look For</a:t>
            </a:r>
          </a:p>
        </p:txBody>
      </p:sp>
      <p:pic>
        <p:nvPicPr>
          <p:cNvPr id="6" name="Picture Placeholder 5" descr="A cat lying on a bed&#10;&#10;Description automatically generated with medium confidence">
            <a:extLst>
              <a:ext uri="{FF2B5EF4-FFF2-40B4-BE49-F238E27FC236}">
                <a16:creationId xmlns:a16="http://schemas.microsoft.com/office/drawing/2014/main" id="{3D9B222C-760E-DFF1-C105-CBFD6A37D5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7" r="193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6723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3C38C4-45B0-8DE3-1AF8-C4DA5911C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for a cat who’s trying to diffuse an interaction</a:t>
            </a:r>
          </a:p>
          <a:p>
            <a:r>
              <a:rPr lang="en-US" dirty="0"/>
              <a:t>Offering these behaviors is a way to reduce their stress</a:t>
            </a:r>
          </a:p>
          <a:p>
            <a:r>
              <a:rPr lang="en-US" dirty="0"/>
              <a:t>For some cats this means:</a:t>
            </a:r>
          </a:p>
          <a:p>
            <a:pPr lvl="1"/>
            <a:r>
              <a:rPr lang="en-US" dirty="0"/>
              <a:t>Rolling on their side or back and offering belly</a:t>
            </a:r>
          </a:p>
          <a:p>
            <a:pPr lvl="1"/>
            <a:r>
              <a:rPr lang="en-US" dirty="0"/>
              <a:t>Lip licking</a:t>
            </a:r>
          </a:p>
          <a:p>
            <a:pPr lvl="1"/>
            <a:r>
              <a:rPr lang="en-US" dirty="0"/>
              <a:t>Feigning sleep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0B93FF-3283-32EB-B2B7-1AC5B26E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Appeasing or Displacement Behaviors</a:t>
            </a:r>
          </a:p>
        </p:txBody>
      </p:sp>
      <p:pic>
        <p:nvPicPr>
          <p:cNvPr id="6" name="Picture Placeholder 5" descr="A cat lying on a blanket&#10;&#10;Description automatically generated with medium confidence">
            <a:extLst>
              <a:ext uri="{FF2B5EF4-FFF2-40B4-BE49-F238E27FC236}">
                <a16:creationId xmlns:a16="http://schemas.microsoft.com/office/drawing/2014/main" id="{B21001DB-C760-E6A1-BB1A-8D539ED3E1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r="19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173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8AAABE-9D73-862B-310E-DDDB548CF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Read previous comforter notes and behavior staff notes</a:t>
            </a:r>
          </a:p>
          <a:p>
            <a:pPr lvl="1"/>
            <a:r>
              <a:rPr lang="en-US" dirty="0"/>
              <a:t>Look for:</a:t>
            </a:r>
          </a:p>
          <a:p>
            <a:pPr lvl="2"/>
            <a:r>
              <a:rPr lang="en-US" dirty="0"/>
              <a:t>Notes of overstimulation</a:t>
            </a:r>
          </a:p>
          <a:p>
            <a:pPr lvl="2"/>
            <a:r>
              <a:rPr lang="en-US" dirty="0"/>
              <a:t>Notes of body language changes </a:t>
            </a:r>
          </a:p>
          <a:p>
            <a:pPr lvl="2"/>
            <a:r>
              <a:rPr lang="en-US" dirty="0"/>
              <a:t>Sudden behavior changes</a:t>
            </a:r>
          </a:p>
          <a:p>
            <a:pPr lvl="2"/>
            <a:r>
              <a:rPr lang="en-US" dirty="0"/>
              <a:t>Make good notes for next comforter</a:t>
            </a:r>
          </a:p>
          <a:p>
            <a:r>
              <a:rPr lang="en-US" dirty="0"/>
              <a:t>Assess each cat before visiting</a:t>
            </a:r>
          </a:p>
          <a:p>
            <a:r>
              <a:rPr lang="en-US" dirty="0"/>
              <a:t>Assess during visit</a:t>
            </a:r>
          </a:p>
          <a:p>
            <a:r>
              <a:rPr lang="en-US" dirty="0"/>
              <a:t>Pet “safe zones” </a:t>
            </a:r>
          </a:p>
          <a:p>
            <a:r>
              <a:rPr lang="en-US" dirty="0"/>
              <a:t>Let them self pet</a:t>
            </a:r>
          </a:p>
          <a:p>
            <a:r>
              <a:rPr lang="en-US" dirty="0"/>
              <a:t>Reward and redirect</a:t>
            </a:r>
          </a:p>
          <a:p>
            <a:r>
              <a:rPr lang="en-US" dirty="0"/>
              <a:t>Understand thresholds </a:t>
            </a:r>
          </a:p>
          <a:p>
            <a:r>
              <a:rPr lang="en-US" dirty="0"/>
              <a:t>Talk only visits</a:t>
            </a:r>
          </a:p>
          <a:p>
            <a:r>
              <a:rPr lang="en-US" dirty="0"/>
              <a:t>Clicker 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57F08D-E46B-7CC0-063D-1DC56D8E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Handling Concerns</a:t>
            </a:r>
          </a:p>
        </p:txBody>
      </p:sp>
      <p:pic>
        <p:nvPicPr>
          <p:cNvPr id="6" name="Picture Placeholder 5" descr="A cat lying on a blanket&#10;&#10;Description automatically generated with low confidence">
            <a:extLst>
              <a:ext uri="{FF2B5EF4-FFF2-40B4-BE49-F238E27FC236}">
                <a16:creationId xmlns:a16="http://schemas.microsoft.com/office/drawing/2014/main" id="{E9C1C3B7-C237-69B1-1249-C68AE561DF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90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937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cat sitting on a chair&#10;&#10;Description automatically generated with medium confidence">
            <a:extLst>
              <a:ext uri="{FF2B5EF4-FFF2-40B4-BE49-F238E27FC236}">
                <a16:creationId xmlns:a16="http://schemas.microsoft.com/office/drawing/2014/main" id="{A02B092E-95B0-F6E3-E2F9-E886C96C692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" b="1184"/>
          <a:stretch>
            <a:fillRect/>
          </a:stretch>
        </p:blipFill>
        <p:spPr/>
      </p:pic>
      <p:pic>
        <p:nvPicPr>
          <p:cNvPr id="8" name="Picture Placeholder 7" descr="A cat eating from a bowl&#10;&#10;Description automatically generated with low confidence">
            <a:extLst>
              <a:ext uri="{FF2B5EF4-FFF2-40B4-BE49-F238E27FC236}">
                <a16:creationId xmlns:a16="http://schemas.microsoft.com/office/drawing/2014/main" id="{82F75A46-62CF-22BC-1F97-5CB3F06D78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3" r="27243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E25DB66-8643-6F6B-95F7-FA4BA3D9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Zones</a:t>
            </a:r>
          </a:p>
        </p:txBody>
      </p:sp>
      <p:pic>
        <p:nvPicPr>
          <p:cNvPr id="20" name="Picture Placeholder 19" descr="A person petting a cat&#10;&#10;Description automatically generated">
            <a:extLst>
              <a:ext uri="{FF2B5EF4-FFF2-40B4-BE49-F238E27FC236}">
                <a16:creationId xmlns:a16="http://schemas.microsoft.com/office/drawing/2014/main" id="{A516AA19-1ACB-39A2-CB17-93DF3DEE56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r="9180"/>
          <a:stretch>
            <a:fillRect/>
          </a:stretch>
        </p:blipFill>
        <p:spPr/>
      </p:pic>
      <p:pic>
        <p:nvPicPr>
          <p:cNvPr id="26" name="Picture Placeholder 25" descr="A person petting a cat&#10;&#10;Description automatically generated with medium confidence">
            <a:extLst>
              <a:ext uri="{FF2B5EF4-FFF2-40B4-BE49-F238E27FC236}">
                <a16:creationId xmlns:a16="http://schemas.microsoft.com/office/drawing/2014/main" id="{0C70D446-D355-B643-07B1-74836E02EE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3" r="219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3621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C9B469-1BFE-9243-708F-593C3F6EF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 in energy and interest in interaction</a:t>
            </a:r>
          </a:p>
          <a:p>
            <a:r>
              <a:rPr lang="en-US" dirty="0"/>
              <a:t>Diminished appetite</a:t>
            </a:r>
          </a:p>
          <a:p>
            <a:r>
              <a:rPr lang="en-US" dirty="0"/>
              <a:t>Increase in negative interactions</a:t>
            </a:r>
          </a:p>
          <a:p>
            <a:pPr lvl="1"/>
            <a:r>
              <a:rPr lang="en-US" dirty="0"/>
              <a:t>Medical handling</a:t>
            </a:r>
          </a:p>
          <a:p>
            <a:pPr lvl="2"/>
            <a:r>
              <a:rPr lang="en-US" dirty="0"/>
              <a:t>Meds</a:t>
            </a:r>
          </a:p>
          <a:p>
            <a:pPr lvl="2"/>
            <a:r>
              <a:rPr lang="en-US" dirty="0"/>
              <a:t>Force feeding</a:t>
            </a:r>
          </a:p>
          <a:p>
            <a:r>
              <a:rPr lang="en-US" dirty="0"/>
              <a:t>Decrease in positive interactions</a:t>
            </a:r>
          </a:p>
          <a:p>
            <a:pPr lvl="1"/>
            <a:r>
              <a:rPr lang="en-US" dirty="0"/>
              <a:t>Customer visits decrease</a:t>
            </a:r>
          </a:p>
          <a:p>
            <a:pPr lvl="1"/>
            <a:r>
              <a:rPr lang="en-US" dirty="0"/>
              <a:t>Comforter visits sometimes decrease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9CE294-1EDC-8ED9-869E-A3C2AFEE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Cats Have URI or Appear Depressed</a:t>
            </a:r>
          </a:p>
        </p:txBody>
      </p:sp>
      <p:pic>
        <p:nvPicPr>
          <p:cNvPr id="6" name="Picture Placeholder 5" descr="A kitten lying on a blanket&#10;&#10;Description automatically generated with low confidence">
            <a:extLst>
              <a:ext uri="{FF2B5EF4-FFF2-40B4-BE49-F238E27FC236}">
                <a16:creationId xmlns:a16="http://schemas.microsoft.com/office/drawing/2014/main" id="{59D255F6-86CC-04E2-5400-1BF9554C5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9317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3924EF-64C5-DE52-095C-4DBF3CE4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Treats can go a long way</a:t>
            </a:r>
          </a:p>
          <a:p>
            <a:r>
              <a:rPr lang="en-US" dirty="0"/>
              <a:t>Talk only</a:t>
            </a:r>
          </a:p>
          <a:p>
            <a:r>
              <a:rPr lang="en-US" dirty="0"/>
              <a:t>Allow them to control the interaction</a:t>
            </a:r>
          </a:p>
          <a:p>
            <a:pPr lvl="1"/>
            <a:r>
              <a:rPr lang="en-US" dirty="0"/>
              <a:t>Only pet when they initiate contact</a:t>
            </a:r>
          </a:p>
          <a:p>
            <a:pPr lvl="1"/>
            <a:r>
              <a:rPr lang="en-US" dirty="0"/>
              <a:t>Don’t move into their space unless asked to do so</a:t>
            </a:r>
          </a:p>
          <a:p>
            <a:r>
              <a:rPr lang="en-US" dirty="0"/>
              <a:t>They need to control their space</a:t>
            </a:r>
          </a:p>
          <a:p>
            <a:r>
              <a:rPr lang="en-US" dirty="0"/>
              <a:t>They will recover, we need to be patient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458B4A-0A4A-A62F-FC27-44BCA54C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Increase Interest and Connection Through Giving them Space</a:t>
            </a:r>
          </a:p>
        </p:txBody>
      </p:sp>
      <p:pic>
        <p:nvPicPr>
          <p:cNvPr id="6" name="Picture Placeholder 5" descr="A picture containing cat, wall, indoor, sitting&#10;&#10;Description automatically generated">
            <a:extLst>
              <a:ext uri="{FF2B5EF4-FFF2-40B4-BE49-F238E27FC236}">
                <a16:creationId xmlns:a16="http://schemas.microsoft.com/office/drawing/2014/main" id="{1C0CE970-67FD-6868-5D76-EDC215D08A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r="19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224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95323C-3749-465C-8B46-14270D288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Working with fearful cats</a:t>
            </a:r>
          </a:p>
          <a:p>
            <a:r>
              <a:rPr lang="en-US" dirty="0"/>
              <a:t>Managing high arousal</a:t>
            </a:r>
          </a:p>
          <a:p>
            <a:r>
              <a:rPr lang="en-US" dirty="0"/>
              <a:t>Managing low handling threshold or body handling sensitivity</a:t>
            </a:r>
          </a:p>
          <a:p>
            <a:r>
              <a:rPr lang="en-US" dirty="0"/>
              <a:t>Depression/ URI cats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8F1C3C-DAE4-4A40-A122-640E8253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Behaviors in the Shelter</a:t>
            </a:r>
          </a:p>
        </p:txBody>
      </p:sp>
      <p:pic>
        <p:nvPicPr>
          <p:cNvPr id="6" name="Picture Placeholder 5" descr="A cat with its paw on another cat's head&#10;&#10;Description automatically generated with low confidence">
            <a:extLst>
              <a:ext uri="{FF2B5EF4-FFF2-40B4-BE49-F238E27FC236}">
                <a16:creationId xmlns:a16="http://schemas.microsoft.com/office/drawing/2014/main" id="{0C191A83-63A6-1B4D-9E03-5D613CE204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4" r="19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2669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BAB0D-C9F3-AF52-CC22-4FACA3CC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Things to Watch For</a:t>
            </a:r>
          </a:p>
        </p:txBody>
      </p:sp>
      <p:pic>
        <p:nvPicPr>
          <p:cNvPr id="13" name="Picture Placeholder 12" descr="A person holding a cat&#10;&#10;Description automatically generated">
            <a:extLst>
              <a:ext uri="{FF2B5EF4-FFF2-40B4-BE49-F238E27FC236}">
                <a16:creationId xmlns:a16="http://schemas.microsoft.com/office/drawing/2014/main" id="{5CD30C27-AEE5-8052-D24C-D750FC3DA4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4" b="22424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94057D-189A-F699-C5B5-5B1D1D86C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Door dashers and cats climbing on shoulders</a:t>
            </a:r>
          </a:p>
          <a:p>
            <a:pPr lvl="1"/>
            <a:r>
              <a:rPr lang="en-US" dirty="0"/>
              <a:t>Redirect</a:t>
            </a:r>
          </a:p>
          <a:p>
            <a:pPr lvl="1"/>
            <a:r>
              <a:rPr lang="en-US" dirty="0"/>
              <a:t>Offer play instead of pets</a:t>
            </a:r>
          </a:p>
          <a:p>
            <a:r>
              <a:rPr lang="en-US" dirty="0"/>
              <a:t>Lap cats</a:t>
            </a:r>
          </a:p>
          <a:p>
            <a:pPr lvl="1"/>
            <a:r>
              <a:rPr lang="en-US" dirty="0"/>
              <a:t>Reactivity</a:t>
            </a:r>
          </a:p>
          <a:p>
            <a:pPr lvl="1"/>
            <a:r>
              <a:rPr lang="en-US" dirty="0"/>
              <a:t>Overstimulation</a:t>
            </a:r>
          </a:p>
          <a:p>
            <a:r>
              <a:rPr lang="en-US" dirty="0"/>
              <a:t>New cats/ no notes</a:t>
            </a:r>
          </a:p>
          <a:p>
            <a:pPr lvl="1"/>
            <a:r>
              <a:rPr lang="en-US" dirty="0"/>
              <a:t>Let them lead the way</a:t>
            </a:r>
          </a:p>
          <a:p>
            <a:pPr lvl="1"/>
            <a:r>
              <a:rPr lang="en-US" dirty="0"/>
              <a:t>Self pet</a:t>
            </a:r>
          </a:p>
          <a:p>
            <a:pPr lvl="1"/>
            <a:r>
              <a:rPr lang="en-US" dirty="0"/>
              <a:t>Very non invasive visits</a:t>
            </a:r>
          </a:p>
          <a:p>
            <a:pPr lvl="1"/>
            <a:r>
              <a:rPr lang="en-US" dirty="0"/>
              <a:t>Note interest in interaction</a:t>
            </a:r>
          </a:p>
          <a:p>
            <a:r>
              <a:rPr lang="en-US" dirty="0"/>
              <a:t>Reactive cats</a:t>
            </a:r>
          </a:p>
          <a:p>
            <a:pPr lvl="1"/>
            <a:r>
              <a:rPr lang="en-US" dirty="0"/>
              <a:t>Limit view of other cats</a:t>
            </a:r>
          </a:p>
          <a:p>
            <a:r>
              <a:rPr lang="en-US" dirty="0"/>
              <a:t>Medically fragile cats</a:t>
            </a:r>
          </a:p>
          <a:p>
            <a:pPr lvl="1"/>
            <a:r>
              <a:rPr lang="en-US" dirty="0"/>
              <a:t>“I’m broken”</a:t>
            </a:r>
          </a:p>
          <a:p>
            <a:pPr lvl="1"/>
            <a:r>
              <a:rPr lang="en-US" dirty="0"/>
              <a:t>Amputees, enucleations, flea dermatitis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Placeholder 10" descr="A person petting a cat&#10;&#10;Description automatically generated">
            <a:extLst>
              <a:ext uri="{FF2B5EF4-FFF2-40B4-BE49-F238E27FC236}">
                <a16:creationId xmlns:a16="http://schemas.microsoft.com/office/drawing/2014/main" id="{24E23DAB-F62E-0B92-DBD4-C64238A586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5" b="10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727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A3C927-6DE5-4536-4B49-58A3BD81D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some research before a visit</a:t>
            </a:r>
          </a:p>
          <a:p>
            <a:pPr lvl="1"/>
            <a:r>
              <a:rPr lang="en-US" dirty="0"/>
              <a:t>Check notes</a:t>
            </a:r>
          </a:p>
          <a:p>
            <a:pPr lvl="1"/>
            <a:r>
              <a:rPr lang="en-US" dirty="0"/>
              <a:t>The “getting to know you” visit</a:t>
            </a:r>
          </a:p>
          <a:p>
            <a:r>
              <a:rPr lang="en-US" dirty="0"/>
              <a:t>Limited handling is always safe</a:t>
            </a:r>
          </a:p>
          <a:p>
            <a:pPr lvl="1"/>
            <a:r>
              <a:rPr lang="en-US" dirty="0"/>
              <a:t>Talk or play only visits</a:t>
            </a:r>
          </a:p>
          <a:p>
            <a:r>
              <a:rPr lang="en-US" dirty="0"/>
              <a:t>Always end on a good note</a:t>
            </a:r>
          </a:p>
          <a:p>
            <a:r>
              <a:rPr lang="en-US" dirty="0"/>
              <a:t>Managing behaviors to get them into homes… cage behavior is not true behavior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E53CDB-A151-63A9-1208-CC493961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pic>
        <p:nvPicPr>
          <p:cNvPr id="6" name="Picture Placeholder 5" descr="A picture containing cat, indoor, wall, domestic cat&#10;&#10;Description automatically generated">
            <a:extLst>
              <a:ext uri="{FF2B5EF4-FFF2-40B4-BE49-F238E27FC236}">
                <a16:creationId xmlns:a16="http://schemas.microsoft.com/office/drawing/2014/main" id="{A506AB09-846F-8E80-6AB7-CB61C42409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" b="40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8881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at licking its nose&#10;&#10;Description automatically generated with low confidence">
            <a:extLst>
              <a:ext uri="{FF2B5EF4-FFF2-40B4-BE49-F238E27FC236}">
                <a16:creationId xmlns:a16="http://schemas.microsoft.com/office/drawing/2014/main" id="{C84A687B-A34F-DE55-0396-ACF732CFD1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" b="1162"/>
          <a:stretch>
            <a:fillRect/>
          </a:stretch>
        </p:blipFill>
        <p:spPr/>
      </p:pic>
      <p:pic>
        <p:nvPicPr>
          <p:cNvPr id="9" name="Picture Placeholder 8" descr="A picture containing indoor, cat, wall, mammal&#10;&#10;Description automatically generated">
            <a:extLst>
              <a:ext uri="{FF2B5EF4-FFF2-40B4-BE49-F238E27FC236}">
                <a16:creationId xmlns:a16="http://schemas.microsoft.com/office/drawing/2014/main" id="{E1A33DB2-0776-D112-E468-386C492C3E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" b="1162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ADD99F5-98A5-B784-1FBD-21F3D341E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You!!!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A1E56-825C-38A3-13F7-2A4262FE29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95383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03FA30-4678-BA59-B57A-AC5A54CA9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Signs on cage</a:t>
            </a:r>
          </a:p>
          <a:p>
            <a:pPr lvl="1"/>
            <a:r>
              <a:rPr lang="en-US" dirty="0"/>
              <a:t>“Go Slow”</a:t>
            </a:r>
          </a:p>
          <a:p>
            <a:pPr lvl="1"/>
            <a:r>
              <a:rPr lang="en-US" dirty="0"/>
              <a:t>“In Cage Only”</a:t>
            </a:r>
          </a:p>
          <a:p>
            <a:pPr lvl="1"/>
            <a:r>
              <a:rPr lang="en-US" dirty="0"/>
              <a:t>“Keep Calm” </a:t>
            </a:r>
          </a:p>
          <a:p>
            <a:pPr lvl="1"/>
            <a:r>
              <a:rPr lang="en-US" dirty="0"/>
              <a:t>Blue Dot</a:t>
            </a:r>
          </a:p>
          <a:p>
            <a:r>
              <a:rPr lang="en-US" dirty="0"/>
              <a:t>Previous comforter notes</a:t>
            </a:r>
          </a:p>
          <a:p>
            <a:r>
              <a:rPr lang="en-US" dirty="0"/>
              <a:t>Notes from behavior staff in Comforter Logs</a:t>
            </a:r>
          </a:p>
          <a:p>
            <a:r>
              <a:rPr lang="en-US" dirty="0"/>
              <a:t>Observation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572DCC-23B5-9563-E27E-4C102BC6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Will I Know a Cat Has Specific Needs?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41713A-93DF-787C-51A7-A493D12C2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053" y="1502709"/>
            <a:ext cx="2118049" cy="301380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897B26-AF69-1641-88BE-ECBFB23652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E3054E-5523-8AB5-E570-E4B016980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267" y="1887348"/>
            <a:ext cx="1615580" cy="11735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19F016-BD05-6C1D-2D46-4C4BB0012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646" y="3265714"/>
            <a:ext cx="1630821" cy="11735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73E450-44B0-5D38-0FB7-A4E64E752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690" y="4618760"/>
            <a:ext cx="1931437" cy="14462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70A702-E6BA-7610-05A7-5BF44AF138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3336" y="4637992"/>
            <a:ext cx="1888509" cy="138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3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DD71F5-C806-6184-7ED0-89CB7AA6D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cage signs</a:t>
            </a:r>
          </a:p>
          <a:p>
            <a:r>
              <a:rPr lang="en-US" dirty="0"/>
              <a:t>Check previous notes</a:t>
            </a:r>
          </a:p>
          <a:p>
            <a:r>
              <a:rPr lang="en-US" dirty="0"/>
              <a:t>Look for any behavior staff notes</a:t>
            </a:r>
          </a:p>
          <a:p>
            <a:r>
              <a:rPr lang="en-US" dirty="0"/>
              <a:t>Assess each cat before entering cage</a:t>
            </a:r>
          </a:p>
          <a:p>
            <a:r>
              <a:rPr lang="en-US" dirty="0"/>
              <a:t>Approach each cat slowly</a:t>
            </a:r>
          </a:p>
          <a:p>
            <a:r>
              <a:rPr lang="en-US" dirty="0"/>
              <a:t>Interact at their pace</a:t>
            </a:r>
          </a:p>
          <a:p>
            <a:r>
              <a:rPr lang="en-US" dirty="0"/>
              <a:t>Record visit objectively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897720-4A97-FB58-81AF-B7DA8B55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Each Visit</a:t>
            </a:r>
          </a:p>
        </p:txBody>
      </p:sp>
      <p:pic>
        <p:nvPicPr>
          <p:cNvPr id="6" name="Picture Placeholder 5" descr="A person holding a cat&#10;&#10;Description automatically generated with medium confidence">
            <a:extLst>
              <a:ext uri="{FF2B5EF4-FFF2-40B4-BE49-F238E27FC236}">
                <a16:creationId xmlns:a16="http://schemas.microsoft.com/office/drawing/2014/main" id="{9BE9F290-9B42-99E0-D424-A6260F8E54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r="19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946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CF9BF0-E05B-93AC-CBA0-D7235E634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observable behaviors</a:t>
            </a:r>
          </a:p>
          <a:p>
            <a:pPr lvl="1"/>
            <a:r>
              <a:rPr lang="en-US" dirty="0"/>
              <a:t>What was their tail doing? </a:t>
            </a:r>
          </a:p>
          <a:p>
            <a:pPr lvl="1"/>
            <a:r>
              <a:rPr lang="en-US" dirty="0"/>
              <a:t>Pupils? </a:t>
            </a:r>
          </a:p>
          <a:p>
            <a:pPr lvl="1"/>
            <a:r>
              <a:rPr lang="en-US" dirty="0"/>
              <a:t>Body loose or tense</a:t>
            </a:r>
          </a:p>
          <a:p>
            <a:pPr lvl="1"/>
            <a:r>
              <a:rPr lang="en-US" dirty="0"/>
              <a:t>How did they respond to you?</a:t>
            </a:r>
          </a:p>
          <a:p>
            <a:pPr lvl="1"/>
            <a:r>
              <a:rPr lang="en-US" dirty="0"/>
              <a:t>Objective vs subjective</a:t>
            </a:r>
          </a:p>
          <a:p>
            <a:pPr lvl="2"/>
            <a:r>
              <a:rPr lang="en-US" dirty="0"/>
              <a:t>Fearful</a:t>
            </a:r>
          </a:p>
          <a:p>
            <a:pPr lvl="2"/>
            <a:r>
              <a:rPr lang="en-US" dirty="0"/>
              <a:t>Sassy</a:t>
            </a:r>
          </a:p>
          <a:p>
            <a:pPr lvl="2"/>
            <a:r>
              <a:rPr lang="en-US" dirty="0"/>
              <a:t>What body language leads us to that description?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56846-70BF-C01C-5D30-4C7E81D5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Note on Objective Language </a:t>
            </a:r>
          </a:p>
        </p:txBody>
      </p:sp>
      <p:pic>
        <p:nvPicPr>
          <p:cNvPr id="6" name="Picture Placeholder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5E243BF-8D8D-16ED-2B93-403BDC86AD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8" r="23638"/>
          <a:stretch>
            <a:fillRect/>
          </a:stretch>
        </p:blipFill>
        <p:spPr>
          <a:xfrm>
            <a:off x="7559194" y="1392696"/>
            <a:ext cx="4541196" cy="4935132"/>
          </a:xfrm>
        </p:spPr>
      </p:pic>
    </p:spTree>
    <p:extLst>
      <p:ext uri="{BB962C8B-B14F-4D97-AF65-F5344CB8AC3E}">
        <p14:creationId xmlns:p14="http://schemas.microsoft.com/office/powerpoint/2010/main" val="104519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35D029-1E49-462C-A31F-6DC302D8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do another session on shy cats, so we’ll keep this brief!</a:t>
            </a:r>
          </a:p>
          <a:p>
            <a:endParaRPr lang="en-US" dirty="0"/>
          </a:p>
          <a:p>
            <a:r>
              <a:rPr lang="en-US" dirty="0"/>
              <a:t>Body language</a:t>
            </a:r>
          </a:p>
          <a:p>
            <a:pPr lvl="1"/>
            <a:r>
              <a:rPr lang="en-US" dirty="0"/>
              <a:t>Wide pupils</a:t>
            </a:r>
          </a:p>
          <a:p>
            <a:pPr lvl="1"/>
            <a:r>
              <a:rPr lang="en-US" dirty="0"/>
              <a:t>Clenched body</a:t>
            </a:r>
          </a:p>
          <a:p>
            <a:pPr lvl="1"/>
            <a:r>
              <a:rPr lang="en-US" dirty="0"/>
              <a:t>Frozen</a:t>
            </a:r>
          </a:p>
          <a:p>
            <a:pPr lvl="1"/>
            <a:r>
              <a:rPr lang="en-US" dirty="0"/>
              <a:t>Staring</a:t>
            </a:r>
          </a:p>
          <a:p>
            <a:pPr lvl="1"/>
            <a:r>
              <a:rPr lang="en-US" dirty="0"/>
              <a:t>Unresponsive to attention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561DAA-ACD9-4F5F-8410-0BF2C859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Fearful Cats</a:t>
            </a:r>
          </a:p>
        </p:txBody>
      </p:sp>
      <p:pic>
        <p:nvPicPr>
          <p:cNvPr id="6" name="Picture Placeholder 5" descr="A picture containing cat, indoor, shoes, grey&#10;&#10;Description automatically generated">
            <a:extLst>
              <a:ext uri="{FF2B5EF4-FFF2-40B4-BE49-F238E27FC236}">
                <a16:creationId xmlns:a16="http://schemas.microsoft.com/office/drawing/2014/main" id="{6CA4E8CF-FDA5-B0B0-91D4-727D0FD4E2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635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F7F469-56A9-6172-E85C-42B8F97D6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Assess before moving into their space</a:t>
            </a:r>
          </a:p>
          <a:p>
            <a:r>
              <a:rPr lang="en-US" dirty="0"/>
              <a:t>Move slowly and deliberately</a:t>
            </a:r>
          </a:p>
          <a:p>
            <a:r>
              <a:rPr lang="en-US" dirty="0"/>
              <a:t>Offer treats</a:t>
            </a:r>
          </a:p>
          <a:p>
            <a:pPr lvl="1"/>
            <a:r>
              <a:rPr lang="en-US" dirty="0"/>
              <a:t>Reward for any brave movement</a:t>
            </a:r>
          </a:p>
          <a:p>
            <a:r>
              <a:rPr lang="en-US" dirty="0"/>
              <a:t>Speak quietly</a:t>
            </a:r>
          </a:p>
          <a:p>
            <a:r>
              <a:rPr lang="en-US" dirty="0"/>
              <a:t>Limit handling</a:t>
            </a:r>
          </a:p>
          <a:p>
            <a:r>
              <a:rPr lang="en-US" dirty="0"/>
              <a:t>Offer play</a:t>
            </a:r>
          </a:p>
          <a:p>
            <a:pPr lvl="1"/>
            <a:r>
              <a:rPr lang="en-US" dirty="0"/>
              <a:t>Can be scary for some cats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BB6828-BE1C-A183-4A58-8D9F6596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Shy Cats</a:t>
            </a:r>
          </a:p>
        </p:txBody>
      </p:sp>
      <p:pic>
        <p:nvPicPr>
          <p:cNvPr id="6" name="Picture Placeholder 5" descr="A picture containing cat, indoor, domestic cat, mammal&#10;&#10;Description automatically generated">
            <a:extLst>
              <a:ext uri="{FF2B5EF4-FFF2-40B4-BE49-F238E27FC236}">
                <a16:creationId xmlns:a16="http://schemas.microsoft.com/office/drawing/2014/main" id="{B22282C2-C07A-409F-3C9D-2D1C238572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7" r="19317"/>
          <a:stretch>
            <a:fillRect/>
          </a:stretch>
        </p:blipFill>
        <p:spPr>
          <a:xfrm>
            <a:off x="7624763" y="1403544"/>
            <a:ext cx="4567237" cy="4963432"/>
          </a:xfrm>
        </p:spPr>
      </p:pic>
    </p:spTree>
    <p:extLst>
      <p:ext uri="{BB962C8B-B14F-4D97-AF65-F5344CB8AC3E}">
        <p14:creationId xmlns:p14="http://schemas.microsoft.com/office/powerpoint/2010/main" val="144855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0B5F93-9149-5C92-6EA7-9C837283E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food bowl stickers</a:t>
            </a:r>
          </a:p>
          <a:p>
            <a:pPr lvl="1"/>
            <a:r>
              <a:rPr lang="en-US" dirty="0"/>
              <a:t>May have prescription treats</a:t>
            </a:r>
          </a:p>
          <a:p>
            <a:pPr lvl="1"/>
            <a:r>
              <a:rPr lang="en-US" dirty="0"/>
              <a:t>Can try to use their food if no prescription treats available</a:t>
            </a:r>
          </a:p>
          <a:p>
            <a:r>
              <a:rPr lang="en-US" dirty="0"/>
              <a:t>Reward for eye contact</a:t>
            </a:r>
          </a:p>
          <a:p>
            <a:r>
              <a:rPr lang="en-US" dirty="0"/>
              <a:t>Forward movement</a:t>
            </a:r>
          </a:p>
          <a:p>
            <a:r>
              <a:rPr lang="en-US" dirty="0"/>
              <a:t>Loosening of body/ face</a:t>
            </a:r>
          </a:p>
          <a:p>
            <a:r>
              <a:rPr lang="en-US" dirty="0"/>
              <a:t>Leave treats if they won’t eat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00C2A3-E8A2-A3C9-6066-D01FFFF5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Treats</a:t>
            </a:r>
          </a:p>
        </p:txBody>
      </p:sp>
      <p:pic>
        <p:nvPicPr>
          <p:cNvPr id="6" name="Picture Placeholder 5" descr="A picture containing cat, indoor, sitting, domestic cat&#10;&#10;Description automatically generated">
            <a:extLst>
              <a:ext uri="{FF2B5EF4-FFF2-40B4-BE49-F238E27FC236}">
                <a16:creationId xmlns:a16="http://schemas.microsoft.com/office/drawing/2014/main" id="{D6930DD5-C572-0BB4-752D-4179A12E44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b="9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567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78FC-AE9A-4704-BAFC-87C3DE37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Cats with High Arousal</a:t>
            </a:r>
          </a:p>
        </p:txBody>
      </p:sp>
      <p:pic>
        <p:nvPicPr>
          <p:cNvPr id="7" name="Picture Placeholder 6" descr="A cat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A4F3B470-8E5A-AFDB-0F41-2E4720B3BA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2" b="10642"/>
          <a:stretch>
            <a:fillRect/>
          </a:stretch>
        </p:blipFill>
        <p:spPr/>
      </p:pic>
      <p:pic>
        <p:nvPicPr>
          <p:cNvPr id="9" name="Picture Placeholder 8" descr="A picture containing cat, indoor, white, domestic cat&#10;&#10;Description automatically generated">
            <a:extLst>
              <a:ext uri="{FF2B5EF4-FFF2-40B4-BE49-F238E27FC236}">
                <a16:creationId xmlns:a16="http://schemas.microsoft.com/office/drawing/2014/main" id="{80E1247E-E365-CC9D-6DA2-CEB475EFAB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6" b="10796"/>
          <a:stretch>
            <a:fillRect/>
          </a:stretch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8B95AC-3DCF-4C50-8128-49C81741D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i="0" dirty="0">
                <a:solidFill>
                  <a:srgbClr val="202124"/>
                </a:solidFill>
                <a:effectLst/>
              </a:rPr>
              <a:t>Arousal refers to the cat's emotional arousal. A highly aroused cat quickly becomes emotionally aroused in response to stimuli, which may result in “aggressive” behavior.</a:t>
            </a:r>
          </a:p>
          <a:p>
            <a:r>
              <a:rPr lang="en-US" sz="2800" b="0" dirty="0">
                <a:solidFill>
                  <a:srgbClr val="202124"/>
                </a:solidFill>
              </a:rPr>
              <a:t>Other language we use for these cats:</a:t>
            </a:r>
          </a:p>
          <a:p>
            <a:pPr lvl="1"/>
            <a:r>
              <a:rPr lang="en-US" dirty="0">
                <a:solidFill>
                  <a:srgbClr val="202124"/>
                </a:solidFill>
              </a:rPr>
              <a:t>Easily overstimulated</a:t>
            </a:r>
          </a:p>
          <a:p>
            <a:pPr lvl="1"/>
            <a:r>
              <a:rPr lang="en-US" b="0" dirty="0">
                <a:solidFill>
                  <a:srgbClr val="202124"/>
                </a:solidFill>
              </a:rPr>
              <a:t>Frustrated </a:t>
            </a:r>
          </a:p>
          <a:p>
            <a:pPr lvl="1"/>
            <a:r>
              <a:rPr lang="en-US" dirty="0">
                <a:solidFill>
                  <a:srgbClr val="202124"/>
                </a:solidFill>
              </a:rPr>
              <a:t>Play aggressive</a:t>
            </a:r>
            <a:endParaRPr lang="en-US" b="0" dirty="0">
              <a:solidFill>
                <a:srgbClr val="2021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35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SHV Branded" id="{DF33E427-06F7-41A2-91ED-41C1A3751B2E}" vid="{684C35F6-15ED-4419-8432-0BA8FEEAF0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6fc92d-4433-4a74-9374-1d04ef13c0bd" xsi:nil="true"/>
    <lcf76f155ced4ddcb4097134ff3c332f xmlns="e30fac99-e140-4adc-8969-6de2f38b8e2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55462307E0B47AA0774FA3B495E6A" ma:contentTypeVersion="33" ma:contentTypeDescription="Create a new document." ma:contentTypeScope="" ma:versionID="f423cf225baaf8abc6197fa4076bc99d">
  <xsd:schema xmlns:xsd="http://www.w3.org/2001/XMLSchema" xmlns:xs="http://www.w3.org/2001/XMLSchema" xmlns:p="http://schemas.microsoft.com/office/2006/metadata/properties" xmlns:ns2="e30fac99-e140-4adc-8969-6de2f38b8e20" xmlns:ns3="d66fc92d-4433-4a74-9374-1d04ef13c0bd" xmlns:ns4="0dac55e1-b0cb-4b69-b1d2-ce3f94face7e" targetNamespace="http://schemas.microsoft.com/office/2006/metadata/properties" ma:root="true" ma:fieldsID="8bcb1cf94b62d511e87d18bef89c1989" ns2:_="" ns3:_="" ns4:_="">
    <xsd:import namespace="e30fac99-e140-4adc-8969-6de2f38b8e20"/>
    <xsd:import namespace="d66fc92d-4433-4a74-9374-1d04ef13c0bd"/>
    <xsd:import namespace="0dac55e1-b0cb-4b69-b1d2-ce3f94fac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fac99-e140-4adc-8969-6de2f38b8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152fc8-791c-4acc-9577-f85efad0f6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fc92d-4433-4a74-9374-1d04ef13c0b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9d83d9-0976-49f3-99b0-0e26245b6608}" ma:internalName="TaxCatchAll" ma:showField="CatchAllData" ma:web="d66fc92d-4433-4a74-9374-1d04ef13c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c55e1-b0cb-4b69-b1d2-ce3f94face7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3FD7A6-D504-432F-9148-7151E197D1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361B17-D1E3-42AF-A7ED-CAB47B406225}">
  <ds:schemaRefs>
    <ds:schemaRef ds:uri="http://schemas.microsoft.com/office/2006/metadata/properties"/>
    <ds:schemaRef ds:uri="http://schemas.microsoft.com/office/infopath/2007/PartnerControls"/>
    <ds:schemaRef ds:uri="75712e79-dd62-49db-8bd1-bda3a75ec8f8"/>
    <ds:schemaRef ds:uri="d66fc92d-4433-4a74-9374-1d04ef13c0bd"/>
    <ds:schemaRef ds:uri="e30fac99-e140-4adc-8969-6de2f38b8e20"/>
  </ds:schemaRefs>
</ds:datastoreItem>
</file>

<file path=customXml/itemProps3.xml><?xml version="1.0" encoding="utf-8"?>
<ds:datastoreItem xmlns:ds="http://schemas.openxmlformats.org/officeDocument/2006/customXml" ds:itemID="{EA8BE8CB-FE50-4291-A21B-F1BA3BE89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0fac99-e140-4adc-8969-6de2f38b8e20"/>
    <ds:schemaRef ds:uri="d66fc92d-4433-4a74-9374-1d04ef13c0bd"/>
    <ds:schemaRef ds:uri="0dac55e1-b0cb-4b69-b1d2-ce3f94face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850</Words>
  <Application>Microsoft Office PowerPoint</Application>
  <PresentationFormat>Widescreen</PresentationFormat>
  <Paragraphs>182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Office Theme</vt:lpstr>
      <vt:lpstr>PowerPoint Presentation</vt:lpstr>
      <vt:lpstr>Managing Behaviors in the Shelter</vt:lpstr>
      <vt:lpstr>How Will I Know a Cat Has Specific Needs?</vt:lpstr>
      <vt:lpstr>For Each Visit</vt:lpstr>
      <vt:lpstr>Quick Note on Objective Language </vt:lpstr>
      <vt:lpstr>Fearful Cats</vt:lpstr>
      <vt:lpstr>Working with Shy Cats</vt:lpstr>
      <vt:lpstr>Using Treats</vt:lpstr>
      <vt:lpstr>Cats with High Arousal</vt:lpstr>
      <vt:lpstr>What to Expect </vt:lpstr>
      <vt:lpstr>Working with Overarousal </vt:lpstr>
      <vt:lpstr>Low handling threshold/ body sensitivity</vt:lpstr>
      <vt:lpstr>Who is this Cat? </vt:lpstr>
      <vt:lpstr>Body Language to Look For</vt:lpstr>
      <vt:lpstr>Appeasing or Displacement Behaviors</vt:lpstr>
      <vt:lpstr>Managing Handling Concerns</vt:lpstr>
      <vt:lpstr>Safe Zones</vt:lpstr>
      <vt:lpstr>When Cats Have URI or Appear Depressed</vt:lpstr>
      <vt:lpstr>Increase Interest and Connection Through Giving them Space</vt:lpstr>
      <vt:lpstr>Other Things to Watch For</vt:lpstr>
      <vt:lpstr>Final Thoughts</vt:lpstr>
      <vt:lpstr>Thank You!!!</vt:lpstr>
    </vt:vector>
  </TitlesOfParts>
  <Company>HSHV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- bold colors large font</dc:title>
  <dc:creator>Betsy Carroll</dc:creator>
  <cp:lastModifiedBy>Jess VanKoningsveld</cp:lastModifiedBy>
  <cp:revision>9</cp:revision>
  <dcterms:created xsi:type="dcterms:W3CDTF">2018-05-22T19:48:58Z</dcterms:created>
  <dcterms:modified xsi:type="dcterms:W3CDTF">2023-02-06T06:06:37Z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0x010100C0255462307E0B47AA0774FA3B495E6A</vt:lpwstr>
  </property>
  <property fmtid="{D5CDD505-2E9C-101B-9397-08002B2CF9AE}" pid="3" name="Primary Department(s)">
    <vt:lpwstr>Marketing</vt:lpwstr>
  </property>
  <property fmtid="{D5CDD505-2E9C-101B-9397-08002B2CF9AE}" pid="4" name="OSHA related content">
    <vt:bool>false</vt:bool>
  </property>
  <property fmtid="{D5CDD505-2E9C-101B-9397-08002B2CF9AE}" pid="5" name="Title-Description">
    <vt:lpwstr>PowerPoint Presentation - bold colors large font</vt:lpwstr>
  </property>
  <property fmtid="{D5CDD505-2E9C-101B-9397-08002B2CF9AE}" pid="6" name="Law-Regulation Related">
    <vt:bool>false</vt:bool>
  </property>
</Properties>
</file>