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5"/>
          <p:cNvSpPr/>
          <p:nvPr/>
        </p:nvSpPr>
        <p:spPr>
          <a:xfrm>
            <a:off x="3149600" y="457201"/>
            <a:ext cx="9042401" cy="714376"/>
          </a:xfrm>
          <a:prstGeom prst="rect">
            <a:avLst/>
          </a:prstGeom>
          <a:solidFill>
            <a:srgbClr val="FDD1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304800" y="1905000"/>
            <a:ext cx="11684001" cy="1828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54400" y="457200"/>
            <a:ext cx="8940800" cy="685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685756"/>
            <a:ext cx="5130800" cy="96075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/>
          <p:nvPr/>
        </p:nvSpPr>
        <p:spPr>
          <a:xfrm>
            <a:off x="0" y="5970587"/>
            <a:ext cx="12192000" cy="8874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4" name="Rectangle 4"/>
          <p:cNvSpPr/>
          <p:nvPr/>
        </p:nvSpPr>
        <p:spPr>
          <a:xfrm>
            <a:off x="0" y="1"/>
            <a:ext cx="12192000" cy="714376"/>
          </a:xfrm>
          <a:prstGeom prst="rect">
            <a:avLst/>
          </a:prstGeom>
          <a:solidFill>
            <a:srgbClr val="C8CD82"/>
          </a:solidFill>
          <a:ln w="12700">
            <a:miter lim="400000"/>
          </a:ln>
        </p:spPr>
        <p:txBody>
          <a:bodyPr lIns="45719" rIns="45719" anchor="ctr"/>
          <a:lstStyle/>
          <a:p>
            <a:pPr marL="319088" indent="-319088">
              <a:spcBef>
                <a:spcPts val="700"/>
              </a:spcBef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1828800" y="1828800"/>
            <a:ext cx="8636000" cy="18288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cap="all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Rectangle 8"/>
          <p:cNvSpPr/>
          <p:nvPr/>
        </p:nvSpPr>
        <p:spPr>
          <a:xfrm>
            <a:off x="0" y="6553200"/>
            <a:ext cx="12192000" cy="331076"/>
          </a:xfrm>
          <a:prstGeom prst="rect">
            <a:avLst/>
          </a:prstGeom>
          <a:solidFill>
            <a:srgbClr val="FDD17D"/>
          </a:solidFill>
          <a:ln w="12700">
            <a:miter lim="400000"/>
          </a:ln>
        </p:spPr>
        <p:txBody>
          <a:bodyPr lIns="45719" rIns="45719" anchor="ctr"/>
          <a:lstStyle/>
          <a:p>
            <a:pPr marL="319088" indent="-319088">
              <a:spcBef>
                <a:spcPts val="700"/>
              </a:spcBef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70B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3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FDD1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8E90B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2743200"/>
            <a:ext cx="9497485" cy="16732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36671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685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1430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600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C8C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6"/>
          <p:cNvSpPr/>
          <p:nvPr/>
        </p:nvSpPr>
        <p:spPr>
          <a:xfrm>
            <a:off x="0" y="1235075"/>
            <a:ext cx="12192000" cy="3190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27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28" name="TextBox 8"/>
          <p:cNvSpPr txBox="1"/>
          <p:nvPr/>
        </p:nvSpPr>
        <p:spPr>
          <a:xfrm>
            <a:off x="553719" y="6477001"/>
            <a:ext cx="1128776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Humane Society of Huron Valley | (734) 662-5585 | hshv.org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2800" y="1676400"/>
            <a:ext cx="5181600" cy="4485167"/>
          </a:xfrm>
          <a:prstGeom prst="rect">
            <a:avLst/>
          </a:prstGeom>
          <a:solidFill>
            <a:srgbClr val="CCCC99"/>
          </a:solidFill>
        </p:spPr>
        <p:txBody>
          <a:bodyPr/>
          <a:lstStyle>
            <a:lvl1pPr marL="319088" indent="-31908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19088" indent="47624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319088" indent="366711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19088" indent="82391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19088" indent="128111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Rectangle 7"/>
          <p:cNvSpPr/>
          <p:nvPr/>
        </p:nvSpPr>
        <p:spPr>
          <a:xfrm>
            <a:off x="0" y="1280160"/>
            <a:ext cx="711200" cy="219457"/>
          </a:xfrm>
          <a:prstGeom prst="rect">
            <a:avLst/>
          </a:prstGeom>
          <a:solidFill>
            <a:srgbClr val="EB9D7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0" y="1235075"/>
            <a:ext cx="12192000" cy="3190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0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1" name="TextBox 8"/>
          <p:cNvSpPr txBox="1"/>
          <p:nvPr/>
        </p:nvSpPr>
        <p:spPr>
          <a:xfrm>
            <a:off x="553719" y="6477001"/>
            <a:ext cx="1128776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Humane Society of Huron Valley | (734) 662-5585 | hshv.org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2800" y="1676400"/>
            <a:ext cx="5181600" cy="4485167"/>
          </a:xfrm>
          <a:prstGeom prst="rect">
            <a:avLst/>
          </a:prstGeom>
          <a:solidFill>
            <a:srgbClr val="CCCC99"/>
          </a:solidFill>
        </p:spPr>
        <p:txBody>
          <a:bodyPr/>
          <a:lstStyle>
            <a:lvl1pPr marL="319088" indent="-31908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19088" indent="47624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319088" indent="366711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19088" indent="82391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19088" indent="1281112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2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1240156"/>
            <a:ext cx="711200" cy="307341"/>
          </a:xfrm>
          <a:prstGeom prst="rect">
            <a:avLst/>
          </a:prstGeom>
          <a:solidFill>
            <a:srgbClr val="FDD17D"/>
          </a:solidFill>
        </p:spPr>
        <p:txBody>
          <a:bodyPr wrap="square"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6"/>
          <p:cNvSpPr/>
          <p:nvPr/>
        </p:nvSpPr>
        <p:spPr>
          <a:xfrm>
            <a:off x="0" y="1235075"/>
            <a:ext cx="12192000" cy="3190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2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1240156"/>
            <a:ext cx="711200" cy="307341"/>
          </a:xfrm>
          <a:prstGeom prst="rect">
            <a:avLst/>
          </a:prstGeom>
          <a:solidFill>
            <a:srgbClr val="FDD17D"/>
          </a:solidFill>
        </p:spPr>
        <p:txBody>
          <a:bodyPr wrap="square"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9"/>
          <p:cNvSpPr txBox="1">
            <a:spLocks noGrp="1"/>
          </p:cNvSpPr>
          <p:nvPr>
            <p:ph type="title"/>
          </p:nvPr>
        </p:nvSpPr>
        <p:spPr>
          <a:xfrm>
            <a:off x="304800" y="1905000"/>
            <a:ext cx="11684001" cy="1828800"/>
          </a:xfrm>
          <a:prstGeom prst="rect">
            <a:avLst/>
          </a:prstGeom>
        </p:spPr>
        <p:txBody>
          <a:bodyPr/>
          <a:lstStyle/>
          <a:p>
            <a:r>
              <a:t>Working with shy cats in the shelter</a:t>
            </a:r>
          </a:p>
        </p:txBody>
      </p:sp>
      <p:sp>
        <p:nvSpPr>
          <p:cNvPr id="164" name="Subtitle 10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Fear Free Handling of Fearful Cats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ay be unresponsive to your presenc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May be unresponsive to your presence</a:t>
            </a:r>
          </a:p>
          <a:p>
            <a:pPr marL="220578" indent="-220578">
              <a:buSzPct val="100000"/>
              <a:buChar char="•"/>
            </a:pPr>
            <a:r>
              <a:t>Silent</a:t>
            </a:r>
          </a:p>
          <a:p>
            <a:pPr marL="220578" indent="-220578">
              <a:buSzPct val="100000"/>
              <a:buChar char="•"/>
            </a:pPr>
            <a:r>
              <a:t>May vocalize</a:t>
            </a:r>
          </a:p>
          <a:p>
            <a:pPr marL="601578" lvl="1" indent="-220578">
              <a:buSzPct val="100000"/>
              <a:buChar char="•"/>
            </a:pPr>
            <a:r>
              <a:t>Hiss, growl, yowl</a:t>
            </a:r>
          </a:p>
        </p:txBody>
      </p:sp>
      <p:sp>
        <p:nvSpPr>
          <p:cNvPr id="197" name="Body Language and Behaviors to Exp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Language and Behaviors to Expect</a:t>
            </a:r>
          </a:p>
        </p:txBody>
      </p:sp>
      <p:pic>
        <p:nvPicPr>
          <p:cNvPr id="198" name="4714_cats.jpg" descr="4714_c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51" y="2328863"/>
            <a:ext cx="81661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Placeholder 1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740663">
              <a:spcBef>
                <a:spcPts val="500"/>
              </a:spcBef>
              <a:defRPr sz="2268"/>
            </a:pPr>
            <a:r>
              <a:t>We’re going to approach them all the same way, with the same end goal in sight. </a:t>
            </a:r>
          </a:p>
          <a:p>
            <a:pPr algn="ctr" defTabSz="740663">
              <a:spcBef>
                <a:spcPts val="500"/>
              </a:spcBef>
              <a:defRPr sz="2268"/>
            </a:pPr>
            <a:endParaRPr/>
          </a:p>
          <a:p>
            <a:pPr algn="ctr" defTabSz="740663">
              <a:spcBef>
                <a:spcPts val="500"/>
              </a:spcBef>
              <a:defRPr sz="2268"/>
            </a:pPr>
            <a:r>
              <a:t>History and observable behaviors make no difference in treatment. </a:t>
            </a:r>
          </a:p>
        </p:txBody>
      </p:sp>
      <p:sp>
        <p:nvSpPr>
          <p:cNvPr id="201" name="Titl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Good News?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ontent Placeholder 15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Medical care </a:t>
            </a:r>
          </a:p>
          <a:p>
            <a:pPr marL="220578" indent="-220578">
              <a:buSzPct val="100000"/>
              <a:buChar char="•"/>
            </a:pPr>
            <a:r>
              <a:t>Safe housing</a:t>
            </a:r>
          </a:p>
          <a:p>
            <a:pPr marL="601578" lvl="1" indent="-220578">
              <a:buSzPct val="100000"/>
              <a:buChar char="•"/>
            </a:pPr>
            <a:r>
              <a:t>Communal housing</a:t>
            </a:r>
          </a:p>
          <a:p>
            <a:pPr marL="601578" lvl="1" indent="-220578">
              <a:buSzPct val="100000"/>
              <a:buChar char="•"/>
            </a:pPr>
            <a:r>
              <a:t>Single housing</a:t>
            </a:r>
          </a:p>
          <a:p>
            <a:pPr marL="601578" lvl="1" indent="-220578">
              <a:buSzPct val="100000"/>
              <a:buChar char="•"/>
            </a:pPr>
            <a:r>
              <a:t>Housing as pairs</a:t>
            </a:r>
          </a:p>
          <a:p>
            <a:pPr marL="220578" indent="-220578">
              <a:buSzPct val="100000"/>
              <a:buChar char="•"/>
            </a:pPr>
            <a:r>
              <a:t>Establish a routine</a:t>
            </a:r>
          </a:p>
          <a:p>
            <a:pPr marL="220578" indent="-220578">
              <a:buSzPct val="100000"/>
              <a:buChar char="•"/>
            </a:pPr>
            <a:r>
              <a:t>Quality over quantity</a:t>
            </a:r>
          </a:p>
          <a:p>
            <a:pPr marL="220578" indent="-220578">
              <a:buSzPct val="100000"/>
              <a:buChar char="•"/>
            </a:pPr>
            <a:r>
              <a:t>Daily evaluation</a:t>
            </a:r>
          </a:p>
          <a:p>
            <a:pPr marL="220578" indent="-220578">
              <a:buSzPct val="100000"/>
              <a:buChar char="•"/>
            </a:pPr>
            <a:r>
              <a:t>Foster? </a:t>
            </a:r>
          </a:p>
          <a:p>
            <a:pPr marL="220578" indent="-220578">
              <a:buSzPct val="100000"/>
              <a:buChar char="•"/>
            </a:pPr>
            <a:r>
              <a:t>Barn? </a:t>
            </a:r>
          </a:p>
        </p:txBody>
      </p:sp>
      <p:sp>
        <p:nvSpPr>
          <p:cNvPr id="204" name="Titl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Order of Events</a:t>
            </a:r>
          </a:p>
        </p:txBody>
      </p:sp>
      <p:pic>
        <p:nvPicPr>
          <p:cNvPr id="205" name="20210324__61A5319_Anne_Savage-X2.jpg" descr="20210324__61A5319_Anne_Savage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90" y="616183"/>
            <a:ext cx="3750423" cy="5625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xposure to multiple stimuli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Char char="•"/>
              <a:defRPr sz="2300" b="0"/>
            </a:pPr>
            <a:r>
              <a:t>Exposure to multiple stimuli</a:t>
            </a:r>
          </a:p>
          <a:p>
            <a:pPr marL="280736" indent="-280736">
              <a:buSzPct val="100000"/>
              <a:buChar char="•"/>
              <a:defRPr sz="2300" b="0"/>
            </a:pPr>
            <a:r>
              <a:t>Routine</a:t>
            </a:r>
          </a:p>
          <a:p>
            <a:pPr marL="661736" lvl="1" indent="-280736">
              <a:buSzPct val="100000"/>
              <a:buChar char="•"/>
              <a:defRPr sz="2300" b="0"/>
            </a:pPr>
            <a:r>
              <a:t>Directed/ managed interactions </a:t>
            </a:r>
          </a:p>
          <a:p>
            <a:pPr marL="280736" indent="-280736">
              <a:buSzPct val="100000"/>
              <a:buChar char="•"/>
              <a:defRPr sz="2300" b="0"/>
            </a:pPr>
            <a:r>
              <a:t>Daily monitoring for adoption</a:t>
            </a:r>
          </a:p>
          <a:p>
            <a:pPr marL="280736" indent="-280736">
              <a:buSzPct val="100000"/>
              <a:buChar char="•"/>
              <a:defRPr sz="2300" b="0"/>
            </a:pPr>
            <a:r>
              <a:t>Potential “helper” cats</a:t>
            </a:r>
          </a:p>
          <a:p>
            <a:pPr marL="280736" indent="-280736">
              <a:buSzPct val="100000"/>
              <a:buChar char="•"/>
              <a:defRPr sz="2300" b="0"/>
            </a:pPr>
            <a:r>
              <a:t>Exposure to adopters</a:t>
            </a:r>
          </a:p>
          <a:p>
            <a:pPr marL="280736" indent="-280736">
              <a:buSzPct val="100000"/>
              <a:buChar char="•"/>
              <a:defRPr sz="2300" b="0"/>
            </a:pPr>
            <a:r>
              <a:t>Save fosters for those we can’t reach</a:t>
            </a:r>
          </a:p>
        </p:txBody>
      </p:sp>
      <p:sp>
        <p:nvSpPr>
          <p:cNvPr id="208" name="Shelter vs Fo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Shelter vs Foster</a:t>
            </a:r>
          </a:p>
        </p:txBody>
      </p:sp>
      <p:pic>
        <p:nvPicPr>
          <p:cNvPr id="209" name="Foster-Cat-Lessons-Learned-Blog-Header-1024x576.png" descr="Foster-Cat-Lessons-Learned-Blog-Header-1024x5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311" y="2174711"/>
            <a:ext cx="6201857" cy="3488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eeing no improvemen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Seeing no improvement</a:t>
            </a:r>
          </a:p>
          <a:p>
            <a:pPr marL="601578" lvl="1" indent="-220578">
              <a:buSzPct val="100000"/>
              <a:buChar char="•"/>
            </a:pPr>
            <a:r>
              <a:t>No response to intervention</a:t>
            </a:r>
          </a:p>
          <a:p>
            <a:pPr marL="601578" lvl="1" indent="-220578">
              <a:buSzPct val="100000"/>
              <a:buChar char="•"/>
            </a:pPr>
            <a:r>
              <a:t>No set time limit</a:t>
            </a:r>
          </a:p>
          <a:p>
            <a:pPr marL="601578" lvl="1" indent="-220578">
              <a:buSzPct val="100000"/>
              <a:buChar char="•"/>
            </a:pPr>
            <a:r>
              <a:t>Quality of life</a:t>
            </a:r>
          </a:p>
          <a:p>
            <a:pPr marL="601578" lvl="1" indent="-220578">
              <a:buSzPct val="100000"/>
              <a:buChar char="•"/>
            </a:pPr>
            <a:r>
              <a:t>Illness</a:t>
            </a:r>
          </a:p>
          <a:p>
            <a:pPr marL="220578" indent="-220578">
              <a:buSzPct val="100000"/>
              <a:buChar char="•"/>
            </a:pPr>
            <a:r>
              <a:t>History of outdoor living </a:t>
            </a:r>
          </a:p>
          <a:p>
            <a:pPr marL="220578" indent="-220578">
              <a:buSzPct val="100000"/>
              <a:buChar char="•"/>
            </a:pPr>
            <a:r>
              <a:t>Overcrowding situations</a:t>
            </a:r>
          </a:p>
        </p:txBody>
      </p:sp>
      <p:sp>
        <p:nvSpPr>
          <p:cNvPr id="212" name="Barn Ado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Barn Adoption</a:t>
            </a:r>
          </a:p>
        </p:txBody>
      </p:sp>
      <p:pic>
        <p:nvPicPr>
          <p:cNvPr id="213" name="Facetune_25-02-2019-17-18-41.JPG" descr="Facetune_25-02-2019-17-18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37" y="1803920"/>
            <a:ext cx="3504712" cy="4672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e calm/ still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Be calm/ still</a:t>
            </a:r>
          </a:p>
          <a:p>
            <a:pPr marL="220578" indent="-220578">
              <a:buSzPct val="100000"/>
              <a:buChar char="•"/>
            </a:pPr>
            <a:r>
              <a:t>Quiet voices</a:t>
            </a:r>
          </a:p>
          <a:p>
            <a:pPr marL="220578" indent="-220578">
              <a:buSzPct val="100000"/>
              <a:buChar char="•"/>
            </a:pPr>
            <a:r>
              <a:t>Move slowly and deliberately</a:t>
            </a:r>
          </a:p>
          <a:p>
            <a:pPr marL="220578" indent="-220578">
              <a:buSzPct val="100000"/>
              <a:buChar char="•"/>
            </a:pPr>
            <a:r>
              <a:t>Be predictable</a:t>
            </a:r>
          </a:p>
          <a:p>
            <a:pPr marL="220578" indent="-220578">
              <a:buSzPct val="100000"/>
              <a:buChar char="•"/>
            </a:pPr>
            <a:r>
              <a:t>Avoid direct eye contact</a:t>
            </a:r>
          </a:p>
          <a:p>
            <a:pPr marL="220578" indent="-220578">
              <a:buSzPct val="100000"/>
              <a:buChar char="•"/>
            </a:pPr>
            <a:r>
              <a:t>Turn slightly sideways</a:t>
            </a:r>
          </a:p>
          <a:p>
            <a:pPr marL="220578" indent="-220578">
              <a:buSzPct val="100000"/>
              <a:buChar char="•"/>
            </a:pPr>
            <a:r>
              <a:t>Return any blinks or lip licks</a:t>
            </a:r>
          </a:p>
        </p:txBody>
      </p:sp>
      <p:sp>
        <p:nvSpPr>
          <p:cNvPr id="216" name="Human Body Langu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Human Body Language</a:t>
            </a:r>
          </a:p>
        </p:txBody>
      </p:sp>
      <p:pic>
        <p:nvPicPr>
          <p:cNvPr id="217" name="20200514__61A0591_Anne_Savage-X2.jpg" descr="20200514__61A0591_Anne_Savage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54" y="814352"/>
            <a:ext cx="3673379" cy="5510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esensitiza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Desensitization</a:t>
            </a:r>
          </a:p>
          <a:p>
            <a:pPr marL="601578" lvl="1" indent="-220578">
              <a:buSzPct val="100000"/>
              <a:buChar char="•"/>
            </a:pPr>
            <a:r>
              <a:t>Exposure to people/ interaction at a level that keeps them under threshold and slowly increasing that interaction as they become more comfortable.</a:t>
            </a:r>
          </a:p>
          <a:p>
            <a:pPr marL="220578" indent="-220578">
              <a:buSzPct val="100000"/>
              <a:buChar char="•"/>
            </a:pPr>
            <a:r>
              <a:t>Counter conditioning </a:t>
            </a:r>
          </a:p>
          <a:p>
            <a:pPr marL="601578" lvl="1" indent="-220578">
              <a:buSzPct val="100000"/>
              <a:buChar char="•"/>
            </a:pPr>
            <a:r>
              <a:t>Pairing rewards/ motivators with an emotional response to increase the likelihood of that response reoccurring.</a:t>
            </a:r>
          </a:p>
        </p:txBody>
      </p:sp>
      <p:sp>
        <p:nvSpPr>
          <p:cNvPr id="220" name="Science Based Trea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Science Based Treatment </a:t>
            </a:r>
          </a:p>
        </p:txBody>
      </p:sp>
      <p:pic>
        <p:nvPicPr>
          <p:cNvPr id="221" name="inaba-churu-cat-treat-a2d4b5569e1a4af99dd94a8dcac5e385.jpg" descr="inaba-churu-cat-treat-a2d4b5569e1a4af99dd94a8dcac5e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773" y="1686497"/>
            <a:ext cx="4739775" cy="4612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oss treats into cag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Toss treats into cage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Read to calm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Talk with the door open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Offer high value treats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Let the cat decide what’s high value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Doesn’t need to be paired with a response for desensitization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Don’t reach towards them or touch them unless requested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Leave cage if no response or increased fear response is noted</a:t>
            </a:r>
          </a:p>
        </p:txBody>
      </p:sp>
      <p:sp>
        <p:nvSpPr>
          <p:cNvPr id="224" name="Beginning Desensit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Beginning Desensitization</a:t>
            </a:r>
          </a:p>
        </p:txBody>
      </p:sp>
      <p:pic>
        <p:nvPicPr>
          <p:cNvPr id="225" name="20210113__61A8958_Anne_Savage-X2.jpg" descr="20210113__61A8958_Anne_Savage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16" y="512754"/>
            <a:ext cx="3740336" cy="5610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ward for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83080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Reward for: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Eye contact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Loosening of face/ body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Forward movement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Allowing you in their space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Treats</a:t>
            </a:r>
          </a:p>
          <a:p>
            <a:pPr marL="815540" lvl="2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High value, they decide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Toys</a:t>
            </a:r>
          </a:p>
          <a:p>
            <a:pPr marL="815540" lvl="2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Wand toys are best, but all are worth trying </a:t>
            </a:r>
          </a:p>
          <a:p>
            <a:pPr marL="815540" lvl="2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Watch for fear response</a:t>
            </a:r>
          </a:p>
          <a:p>
            <a:pPr marL="499310" lvl="1" indent="-183080" defTabSz="758951">
              <a:spcBef>
                <a:spcPts val="500"/>
              </a:spcBef>
              <a:buSzPct val="100000"/>
              <a:buChar char="•"/>
              <a:defRPr sz="1826"/>
            </a:pPr>
            <a:r>
              <a:t>Always be prepared to take a step back</a:t>
            </a:r>
          </a:p>
        </p:txBody>
      </p:sp>
      <p:sp>
        <p:nvSpPr>
          <p:cNvPr id="228" name="Beginning Counter Conditio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Beginning Counter Conditioning </a:t>
            </a:r>
          </a:p>
        </p:txBody>
      </p:sp>
      <p:pic>
        <p:nvPicPr>
          <p:cNvPr id="229" name="20200604__61A4840_Anne_Savage-X3.jpg" descr="20200604__61A4840_Anne_Savage-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70" y="459302"/>
            <a:ext cx="3959598" cy="5939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No response at all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No response at all</a:t>
            </a:r>
          </a:p>
          <a:p>
            <a:pPr marL="601578" lvl="1" indent="-220578">
              <a:buSzPct val="100000"/>
              <a:buChar char="•"/>
            </a:pPr>
            <a:r>
              <a:t>Consistent lack of response </a:t>
            </a:r>
          </a:p>
          <a:p>
            <a:pPr marL="220578" indent="-220578">
              <a:buSzPct val="100000"/>
              <a:buChar char="•"/>
            </a:pPr>
            <a:r>
              <a:t>Visible tension returns or worsens</a:t>
            </a:r>
          </a:p>
          <a:p>
            <a:pPr marL="220578" indent="-220578">
              <a:buSzPct val="100000"/>
              <a:buChar char="•"/>
            </a:pPr>
            <a:r>
              <a:t>Shifting away</a:t>
            </a:r>
          </a:p>
          <a:p>
            <a:pPr marL="220578" indent="-220578">
              <a:buSzPct val="100000"/>
              <a:buChar char="•"/>
            </a:pPr>
            <a:r>
              <a:t>New or worsening vocalization</a:t>
            </a:r>
          </a:p>
          <a:p>
            <a:pPr marL="601578" lvl="1" indent="-220578">
              <a:buSzPct val="100000"/>
              <a:buChar char="•"/>
            </a:pPr>
            <a:r>
              <a:t>Hiss</a:t>
            </a:r>
          </a:p>
          <a:p>
            <a:pPr marL="601578" lvl="1" indent="-220578">
              <a:buSzPct val="100000"/>
              <a:buChar char="•"/>
            </a:pPr>
            <a:r>
              <a:t>Growl</a:t>
            </a:r>
          </a:p>
        </p:txBody>
      </p:sp>
      <p:sp>
        <p:nvSpPr>
          <p:cNvPr id="232" name="When to Take a Step B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Take a Step Back </a:t>
            </a:r>
          </a:p>
        </p:txBody>
      </p:sp>
      <p:pic>
        <p:nvPicPr>
          <p:cNvPr id="233" name="20200514__61A0466_Anne_Savage-X2.jpg" descr="20200514__61A0466_Anne_Savage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33" y="508787"/>
            <a:ext cx="3729637" cy="5594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85215">
              <a:defRPr sz="2816"/>
            </a:pPr>
            <a:r>
              <a:t>Shy, fearful, scared…</a:t>
            </a:r>
          </a:p>
          <a:p>
            <a:pPr defTabSz="585215">
              <a:defRPr sz="2816"/>
            </a:pPr>
            <a:endParaRPr/>
          </a:p>
          <a:p>
            <a:pPr defTabSz="585215">
              <a:defRPr sz="2816"/>
            </a:pPr>
            <a:r>
              <a:t>These things describe their emotional state. Let’s look deeper!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Eye contac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Eye contact</a:t>
            </a:r>
          </a:p>
          <a:p>
            <a:pPr marL="220578" indent="-220578">
              <a:buSzPct val="100000"/>
              <a:buChar char="•"/>
            </a:pPr>
            <a:r>
              <a:t>Softening of face or body</a:t>
            </a:r>
          </a:p>
          <a:p>
            <a:pPr marL="220578" indent="-220578">
              <a:buSzPct val="100000"/>
              <a:buChar char="•"/>
            </a:pPr>
            <a:r>
              <a:t>Responds to your voice</a:t>
            </a:r>
          </a:p>
          <a:p>
            <a:pPr marL="220578" indent="-220578">
              <a:buSzPct val="100000"/>
              <a:buChar char="•"/>
            </a:pPr>
            <a:r>
              <a:t>Curiosity</a:t>
            </a:r>
          </a:p>
          <a:p>
            <a:pPr marL="601578" lvl="1" indent="-220578">
              <a:buSzPct val="100000"/>
              <a:buChar char="•"/>
            </a:pPr>
            <a:r>
              <a:t>Eats treats in your presence</a:t>
            </a:r>
          </a:p>
          <a:p>
            <a:pPr marL="601578" lvl="1" indent="-220578">
              <a:buSzPct val="100000"/>
              <a:buChar char="•"/>
            </a:pPr>
            <a:r>
              <a:t>Leans forward to smell hand/ finger</a:t>
            </a:r>
          </a:p>
          <a:p>
            <a:pPr marL="601578" lvl="1" indent="-220578">
              <a:buSzPct val="100000"/>
              <a:buChar char="•"/>
            </a:pPr>
            <a:r>
              <a:t>Shows interest in toys</a:t>
            </a:r>
          </a:p>
        </p:txBody>
      </p:sp>
      <p:sp>
        <p:nvSpPr>
          <p:cNvPr id="236" name="When to Move Forwar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Move Forward</a:t>
            </a:r>
          </a:p>
        </p:txBody>
      </p:sp>
      <p:pic>
        <p:nvPicPr>
          <p:cNvPr id="237" name="20200604__61A4829_Anne_Savage-X2.jpg" descr="20200604__61A4829_Anne_Savage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11" y="561492"/>
            <a:ext cx="3681425" cy="5522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ove slowl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Move slowly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Don’t move past face/ cheeks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Allows them to watch your movement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Safe zones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Let them come to you, if possible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Stop as soon as body language shifts 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Keep pets brief 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Longer sessions when they’re seeking interaction more confidently 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Offer food/ play to end session</a:t>
            </a:r>
          </a:p>
        </p:txBody>
      </p:sp>
      <p:sp>
        <p:nvSpPr>
          <p:cNvPr id="240" name="Does the cat seem ready for pet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Does the cat seem ready for pets?</a:t>
            </a:r>
          </a:p>
        </p:txBody>
      </p:sp>
      <p:pic>
        <p:nvPicPr>
          <p:cNvPr id="241" name="Joey 6-XL.jpg" descr="Joey 6-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44" y="1378643"/>
            <a:ext cx="3446659" cy="5080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or cats who aren’t scared of toy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For cats who aren’t scared of toys</a:t>
            </a:r>
          </a:p>
          <a:p>
            <a:pPr marL="220578" indent="-220578">
              <a:buSzPct val="100000"/>
              <a:buChar char="•"/>
            </a:pPr>
            <a:r>
              <a:t>Interact mostly with toys </a:t>
            </a:r>
          </a:p>
          <a:p>
            <a:pPr marL="220578" indent="-220578">
              <a:buSzPct val="100000"/>
              <a:buChar char="•"/>
            </a:pPr>
            <a:r>
              <a:t>Let them “win” </a:t>
            </a:r>
          </a:p>
          <a:p>
            <a:pPr marL="601578" lvl="1" indent="-220578">
              <a:buSzPct val="100000"/>
              <a:buChar char="•"/>
            </a:pPr>
            <a:r>
              <a:t>Capture their prey</a:t>
            </a:r>
          </a:p>
          <a:p>
            <a:pPr marL="220578" indent="-220578">
              <a:buSzPct val="100000"/>
              <a:buChar char="•"/>
            </a:pPr>
            <a:r>
              <a:t>Be careful of moving them too far from their hiding space</a:t>
            </a:r>
          </a:p>
          <a:p>
            <a:pPr marL="220578" indent="-220578">
              <a:buSzPct val="100000"/>
              <a:buChar char="•"/>
            </a:pPr>
            <a:r>
              <a:t>Confidence building </a:t>
            </a:r>
          </a:p>
          <a:p>
            <a:pPr marL="220578" indent="-220578">
              <a:buSzPct val="100000"/>
              <a:buChar char="•"/>
            </a:pPr>
            <a:r>
              <a:t>End session by giving them the toy</a:t>
            </a:r>
          </a:p>
          <a:p>
            <a:pPr marL="220578" indent="-220578">
              <a:buSzPct val="100000"/>
              <a:buChar char="•"/>
            </a:pPr>
            <a:r>
              <a:t>Can leave treats</a:t>
            </a:r>
          </a:p>
          <a:p>
            <a:pPr marL="220578" indent="-220578">
              <a:buSzPct val="100000"/>
              <a:buChar char="•"/>
            </a:pPr>
            <a:r>
              <a:t>These should be no pet visits</a:t>
            </a:r>
          </a:p>
        </p:txBody>
      </p:sp>
      <p:sp>
        <p:nvSpPr>
          <p:cNvPr id="244" name="Play Therap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Play Therapy</a:t>
            </a:r>
          </a:p>
        </p:txBody>
      </p:sp>
      <p:pic>
        <p:nvPicPr>
          <p:cNvPr id="245" name="20200205__61A4382_Anne_Savage-XL.jpg" descr="20200205__61A4382_Anne_Savage-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11" y="627624"/>
            <a:ext cx="3735169" cy="5602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ight or flight instinct is stronger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Fight or flight instinct is stronger</a:t>
            </a:r>
          </a:p>
          <a:p>
            <a:pPr marL="220578" indent="-220578">
              <a:buSzPct val="100000"/>
              <a:buChar char="•"/>
            </a:pPr>
            <a:r>
              <a:t>Not as good at diffusing</a:t>
            </a:r>
          </a:p>
          <a:p>
            <a:pPr marL="220578" indent="-220578">
              <a:buSzPct val="100000"/>
              <a:buChar char="•"/>
            </a:pPr>
            <a:r>
              <a:t>Need very predictable behavior from humans</a:t>
            </a:r>
          </a:p>
          <a:p>
            <a:pPr marL="220578" indent="-220578">
              <a:buSzPct val="100000"/>
              <a:buChar char="•"/>
            </a:pPr>
            <a:r>
              <a:t>Often more food motivated</a:t>
            </a:r>
          </a:p>
          <a:p>
            <a:pPr marL="220578" indent="-220578">
              <a:buSzPct val="100000"/>
              <a:buChar char="•"/>
            </a:pPr>
            <a:r>
              <a:t>Also often more toy motivated</a:t>
            </a:r>
          </a:p>
        </p:txBody>
      </p:sp>
      <p:sp>
        <p:nvSpPr>
          <p:cNvPr id="248" name="A word on kitte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word on kittens</a:t>
            </a:r>
          </a:p>
        </p:txBody>
      </p:sp>
      <p:pic>
        <p:nvPicPr>
          <p:cNvPr id="249" name="20220720__61A9086_Anne_Savage-1736x1152.jpg" descr="20220720__61A9086_Anne_Savage-1736x1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219" y="1863943"/>
            <a:ext cx="5952472" cy="396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hey learn to trust because they get to make the decisions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r>
              <a:t>They learn to trust because they get to make the decisions!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Important to Rememb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Important to Remember</a:t>
            </a:r>
          </a:p>
        </p:txBody>
      </p:sp>
      <p:sp>
        <p:nvSpPr>
          <p:cNvPr id="254" name="Give them space!…"/>
          <p:cNvSpPr txBox="1"/>
          <p:nvPr/>
        </p:nvSpPr>
        <p:spPr>
          <a:xfrm>
            <a:off x="3217133" y="1871425"/>
            <a:ext cx="5456832" cy="407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Give them space!</a:t>
            </a:r>
          </a:p>
          <a:p>
            <a:pPr>
              <a:defRPr sz="2400"/>
            </a:pPr>
            <a:endParaRPr/>
          </a:p>
          <a:p>
            <a:pPr>
              <a:defRPr sz="2400"/>
            </a:pPr>
            <a:r>
              <a:t>Allow them to: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Choose a comfortable distance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Decide when they want to approach or retreat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Choose how they want to interact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Investigate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Watch from a distance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Stay hidden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Choose not to interact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inal Thou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 Thoughts</a:t>
            </a:r>
          </a:p>
        </p:txBody>
      </p:sp>
      <p:sp>
        <p:nvSpPr>
          <p:cNvPr id="257" name="Progress takes time…"/>
          <p:cNvSpPr txBox="1"/>
          <p:nvPr/>
        </p:nvSpPr>
        <p:spPr>
          <a:xfrm>
            <a:off x="637696" y="1809667"/>
            <a:ext cx="5724930" cy="407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buSzPct val="100000"/>
              <a:buChar char="•"/>
              <a:defRPr sz="2400"/>
            </a:pPr>
            <a:r>
              <a:t>Progress takes time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Set small goals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One step at a time, sometimes one step back at a time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Rushing creates more fear</a:t>
            </a:r>
          </a:p>
          <a:p>
            <a:pPr marL="180473" indent="-180473">
              <a:buSzPct val="100000"/>
              <a:buChar char="•"/>
              <a:defRPr sz="2400"/>
            </a:pPr>
            <a:r>
              <a:t>All cats are different!</a:t>
            </a:r>
          </a:p>
          <a:p>
            <a:pPr>
              <a:defRPr sz="2400"/>
            </a:pPr>
            <a:endParaRPr/>
          </a:p>
          <a:p>
            <a:pPr>
              <a:defRPr sz="2400"/>
            </a:pPr>
            <a:endParaRPr/>
          </a:p>
          <a:p>
            <a:pPr>
              <a:defRPr sz="2400"/>
            </a:pPr>
            <a:r>
              <a:t>If we push too hard we lose them, if we don’t push hard enough, we never really meet them. It’s a balance!!</a:t>
            </a:r>
          </a:p>
        </p:txBody>
      </p:sp>
      <p:pic>
        <p:nvPicPr>
          <p:cNvPr id="258" name="20201228__61A7965_Anne_Savage-X2.jpg" descr="20201228__61A7965_Anne_Savage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36" y="673187"/>
            <a:ext cx="3811510" cy="5717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Question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Questions?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ome causes for shy, fearful behavior in our cats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causes for shy, fearful behavior in our cats. </a:t>
            </a:r>
          </a:p>
        </p:txBody>
      </p:sp>
      <p:sp>
        <p:nvSpPr>
          <p:cNvPr id="169" name="Why are You Sh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are You Shy?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ntent Placeholder 17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Lack of socialization from mother or littermates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A social cat does not naturally have social offspring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Genetics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Generationally feral or fearful</a:t>
            </a:r>
          </a:p>
          <a:p>
            <a:pPr marL="202932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Previous experience with humans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Veterinary handling 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Lack of handling 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Inappropriate handling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One caregiver home</a:t>
            </a:r>
          </a:p>
          <a:p>
            <a:pPr marL="553452" lvl="1" indent="-202932" defTabSz="841247">
              <a:spcBef>
                <a:spcPts val="600"/>
              </a:spcBef>
              <a:buSzPct val="100000"/>
              <a:buChar char="•"/>
              <a:defRPr sz="2024"/>
            </a:pPr>
            <a:r>
              <a:t>Historical life experience</a:t>
            </a:r>
          </a:p>
        </p:txBody>
      </p:sp>
      <p:sp>
        <p:nvSpPr>
          <p:cNvPr id="172" name="Title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Possible Causes for Shy Behaviors in Shelter Cats</a:t>
            </a:r>
          </a:p>
        </p:txBody>
      </p:sp>
      <p:sp>
        <p:nvSpPr>
          <p:cNvPr id="173" name="Text"/>
          <p:cNvSpPr txBox="1"/>
          <p:nvPr/>
        </p:nvSpPr>
        <p:spPr>
          <a:xfrm>
            <a:off x="8713226" y="3262456"/>
            <a:ext cx="481755" cy="333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pic>
        <p:nvPicPr>
          <p:cNvPr id="174" name="20220204_161A9998_Anne_Savage-1736x1152.jpg" descr="20220204_161A9998_Anne_Savage-1736x1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88" y="2185550"/>
            <a:ext cx="5908267" cy="3325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tray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1782" indent="-221782" defTabSz="722376">
              <a:spcBef>
                <a:spcPts val="500"/>
              </a:spcBef>
              <a:buSzPct val="100000"/>
              <a:buChar char="•"/>
              <a:defRPr sz="2212"/>
            </a:pPr>
            <a:r>
              <a:t>Stray</a:t>
            </a:r>
          </a:p>
          <a:p>
            <a:pPr marL="221782" indent="-221782" defTabSz="722376">
              <a:spcBef>
                <a:spcPts val="500"/>
              </a:spcBef>
              <a:buSzPct val="100000"/>
              <a:buChar char="•"/>
              <a:defRPr sz="2212"/>
            </a:pPr>
            <a:r>
              <a:t>TNR surrender</a:t>
            </a:r>
          </a:p>
          <a:p>
            <a:pPr marL="221782" indent="-221782" defTabSz="722376">
              <a:spcBef>
                <a:spcPts val="500"/>
              </a:spcBef>
              <a:buSzPct val="100000"/>
              <a:buChar char="•"/>
              <a:defRPr sz="2212"/>
            </a:pPr>
            <a:r>
              <a:t>Owner surrender</a:t>
            </a:r>
          </a:p>
          <a:p>
            <a:pPr marL="221782" indent="-221782" defTabSz="722376">
              <a:spcBef>
                <a:spcPts val="500"/>
              </a:spcBef>
              <a:buSzPct val="100000"/>
              <a:buChar char="•"/>
              <a:defRPr sz="2212"/>
            </a:pPr>
            <a:r>
              <a:t>Overcrowding situations</a:t>
            </a:r>
          </a:p>
        </p:txBody>
      </p:sp>
      <p:sp>
        <p:nvSpPr>
          <p:cNvPr id="177" name="What Type of History Do We Have On These Cat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Type of History Do We Have On These Cats?</a:t>
            </a:r>
          </a:p>
        </p:txBody>
      </p:sp>
      <p:pic>
        <p:nvPicPr>
          <p:cNvPr id="178" name="20220204__61A0005_Anne_Savage-1736x1152.jpg" descr="20220204__61A0005_Anne_Savage-1736x1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20" y="2888981"/>
            <a:ext cx="5679169" cy="378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tray/ TNR surrender:…"/>
          <p:cNvSpPr txBox="1">
            <a:spLocks noGrp="1"/>
          </p:cNvSpPr>
          <p:nvPr>
            <p:ph type="body" sz="half" idx="1"/>
          </p:nvPr>
        </p:nvSpPr>
        <p:spPr>
          <a:xfrm>
            <a:off x="812800" y="1689100"/>
            <a:ext cx="5181600" cy="4485167"/>
          </a:xfrm>
          <a:prstGeom prst="rect">
            <a:avLst/>
          </a:prstGeom>
        </p:spPr>
        <p:txBody>
          <a:bodyPr/>
          <a:lstStyle/>
          <a:p>
            <a:r>
              <a:t>Stray/ TNR surrender:</a:t>
            </a:r>
          </a:p>
          <a:p>
            <a:pPr marL="220578" indent="-220578">
              <a:buSzPct val="100000"/>
              <a:buChar char="•"/>
            </a:pPr>
            <a:r>
              <a:t>Very little info</a:t>
            </a:r>
          </a:p>
          <a:p>
            <a:pPr marL="220578" indent="-220578">
              <a:buSzPct val="100000"/>
              <a:buChar char="•"/>
            </a:pPr>
            <a:r>
              <a:t>May have been feeding</a:t>
            </a:r>
          </a:p>
          <a:p>
            <a:pPr marL="220578" indent="-220578">
              <a:buSzPct val="100000"/>
              <a:buChar char="•"/>
            </a:pPr>
            <a:r>
              <a:t>May have just found the cat</a:t>
            </a:r>
          </a:p>
          <a:p>
            <a:r>
              <a:t>Owner surrender:</a:t>
            </a:r>
          </a:p>
          <a:p>
            <a:pPr marL="220578" indent="-220578">
              <a:buSzPct val="100000"/>
              <a:buChar char="•"/>
            </a:pPr>
            <a:r>
              <a:t>May have home history</a:t>
            </a:r>
          </a:p>
          <a:p>
            <a:r>
              <a:t>Overcrowding/ cruelty cases:</a:t>
            </a:r>
          </a:p>
          <a:p>
            <a:pPr marL="220578" indent="-220578">
              <a:buSzPct val="100000"/>
              <a:buChar char="•"/>
            </a:pPr>
            <a:r>
              <a:t>Often know very little</a:t>
            </a:r>
          </a:p>
          <a:p>
            <a:pPr marL="220578" indent="-220578">
              <a:buSzPct val="100000"/>
              <a:buChar char="•"/>
            </a:pPr>
            <a:r>
              <a:t>Pattern of neglect</a:t>
            </a:r>
          </a:p>
        </p:txBody>
      </p:sp>
      <p:sp>
        <p:nvSpPr>
          <p:cNvPr id="181" name="Intake Ty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Intake Types</a:t>
            </a:r>
          </a:p>
        </p:txBody>
      </p:sp>
      <p:pic>
        <p:nvPicPr>
          <p:cNvPr id="182" name="feral-cat-trap.jpg" descr="feral-cat-tr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89" y="2178769"/>
            <a:ext cx="6359357" cy="3338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hat to expect when entering the cage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to expect when entering the cage.</a:t>
            </a:r>
          </a:p>
        </p:txBody>
      </p:sp>
      <p:sp>
        <p:nvSpPr>
          <p:cNvPr id="185" name="Body Language and Behaviors to Exp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Language and Behaviors to Expect</a:t>
            </a:r>
          </a:p>
        </p:txBody>
      </p:sp>
      <p:pic>
        <p:nvPicPr>
          <p:cNvPr id="186" name="Module_NC-Feral-Cat-Den.jpg" descr="Module_NC-Feral-Cat-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628" y="3435000"/>
            <a:ext cx="3700734" cy="306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ody clenched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Body clenched</a:t>
            </a:r>
          </a:p>
          <a:p>
            <a:pPr marL="220578" indent="-220578">
              <a:buSzPct val="100000"/>
              <a:buChar char="•"/>
            </a:pPr>
            <a:r>
              <a:t>Pupils dilated</a:t>
            </a:r>
          </a:p>
          <a:p>
            <a:pPr marL="220578" indent="-220578">
              <a:buSzPct val="100000"/>
              <a:buChar char="•"/>
            </a:pPr>
            <a:r>
              <a:t>Tail tucked around body</a:t>
            </a:r>
          </a:p>
          <a:p>
            <a:pPr marL="220578" indent="-220578">
              <a:buSzPct val="100000"/>
              <a:buChar char="•"/>
            </a:pPr>
            <a:r>
              <a:t>Ears alert or flat to head</a:t>
            </a:r>
          </a:p>
          <a:p>
            <a:pPr marL="220578" indent="-220578">
              <a:buSzPct val="100000"/>
              <a:buChar char="•"/>
            </a:pPr>
            <a:r>
              <a:t>Whiskers flat against face</a:t>
            </a:r>
          </a:p>
          <a:p>
            <a:pPr marL="220578" indent="-220578">
              <a:buSzPct val="100000"/>
              <a:buChar char="•"/>
            </a:pPr>
            <a:r>
              <a:t>Hard stare</a:t>
            </a:r>
          </a:p>
          <a:p>
            <a:pPr marL="220578" indent="-220578">
              <a:buSzPct val="100000"/>
              <a:buChar char="•"/>
            </a:pPr>
            <a:r>
              <a:t>May vocalize</a:t>
            </a:r>
          </a:p>
          <a:p>
            <a:pPr marL="601578" lvl="1" indent="-220578">
              <a:buSzPct val="100000"/>
              <a:buChar char="•"/>
            </a:pPr>
            <a:r>
              <a:t>Hiss or growl</a:t>
            </a:r>
          </a:p>
        </p:txBody>
      </p:sp>
      <p:sp>
        <p:nvSpPr>
          <p:cNvPr id="189" name="Body Language and Behaviors to Exp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Language and Behaviors to Expect</a:t>
            </a:r>
          </a:p>
        </p:txBody>
      </p:sp>
      <p:pic>
        <p:nvPicPr>
          <p:cNvPr id="190" name="img.jpeg" descr="im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44" y="1927126"/>
            <a:ext cx="5728519" cy="3983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voidant, moves awa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Avoidant, moves away</a:t>
            </a:r>
          </a:p>
          <a:p>
            <a:pPr marL="220578" indent="-220578">
              <a:buSzPct val="100000"/>
              <a:buChar char="•"/>
            </a:pPr>
            <a:r>
              <a:t>Feigning sleep</a:t>
            </a:r>
          </a:p>
          <a:p>
            <a:pPr marL="220578" indent="-220578">
              <a:buSzPct val="100000"/>
              <a:buChar char="•"/>
            </a:pPr>
            <a:r>
              <a:t>Burrows under towels/ blankets</a:t>
            </a:r>
          </a:p>
          <a:p>
            <a:pPr marL="220578" indent="-220578">
              <a:buSzPct val="100000"/>
              <a:buChar char="•"/>
            </a:pPr>
            <a:r>
              <a:t>Avoids eye contact</a:t>
            </a:r>
          </a:p>
          <a:p>
            <a:pPr marL="220578" indent="-220578">
              <a:buSzPct val="100000"/>
              <a:buChar char="•"/>
            </a:pPr>
            <a:r>
              <a:t>Visible tension</a:t>
            </a:r>
          </a:p>
          <a:p>
            <a:pPr marL="601578" lvl="1" indent="-220578">
              <a:buSzPct val="100000"/>
              <a:buChar char="•"/>
            </a:pPr>
            <a:r>
              <a:t>Deciding between fight and flight</a:t>
            </a:r>
          </a:p>
          <a:p>
            <a:pPr marL="601578" lvl="1" indent="-220578">
              <a:buSzPct val="100000"/>
              <a:buChar char="•"/>
            </a:pPr>
            <a:r>
              <a:t>If pushed, will have to make a choice</a:t>
            </a:r>
          </a:p>
        </p:txBody>
      </p:sp>
      <p:sp>
        <p:nvSpPr>
          <p:cNvPr id="193" name="Body Language and Behaviors to Exp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Language and Behaviors to Expect</a:t>
            </a:r>
          </a:p>
        </p:txBody>
      </p:sp>
      <p:pic>
        <p:nvPicPr>
          <p:cNvPr id="194" name="5794123203_0fc1635ff4_b.jpg" descr="5794123203_0fc1635ff4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649" y="2112562"/>
            <a:ext cx="6438916" cy="3612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Widescreen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Working with shy cats in the shelter</vt:lpstr>
      <vt:lpstr>Shy, fearful, scared…  These things describe their emotional state. Let’s look deeper!</vt:lpstr>
      <vt:lpstr>Why are You Shy? </vt:lpstr>
      <vt:lpstr>Possible Causes for Shy Behaviors in Shelter Cats</vt:lpstr>
      <vt:lpstr>What Type of History Do We Have On These Cats?</vt:lpstr>
      <vt:lpstr>Intake Types</vt:lpstr>
      <vt:lpstr>Body Language and Behaviors to Expect</vt:lpstr>
      <vt:lpstr>Body Language and Behaviors to Expect</vt:lpstr>
      <vt:lpstr>Body Language and Behaviors to Expect</vt:lpstr>
      <vt:lpstr>Body Language and Behaviors to Expect</vt:lpstr>
      <vt:lpstr>The Good News?</vt:lpstr>
      <vt:lpstr>Order of Events</vt:lpstr>
      <vt:lpstr>Shelter vs Foster</vt:lpstr>
      <vt:lpstr>Barn Adoption</vt:lpstr>
      <vt:lpstr>Human Body Language</vt:lpstr>
      <vt:lpstr>Science Based Treatment </vt:lpstr>
      <vt:lpstr>Beginning Desensitization</vt:lpstr>
      <vt:lpstr>Beginning Counter Conditioning </vt:lpstr>
      <vt:lpstr>When to Take a Step Back </vt:lpstr>
      <vt:lpstr>When to Move Forward</vt:lpstr>
      <vt:lpstr>Does the cat seem ready for pets?</vt:lpstr>
      <vt:lpstr>Play Therapy</vt:lpstr>
      <vt:lpstr>A word on kittens</vt:lpstr>
      <vt:lpstr>They learn to trust because they get to make the decisions!</vt:lpstr>
      <vt:lpstr>Important to Remember</vt:lpstr>
      <vt:lpstr>Final Thoughts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shy cats in the shelter</dc:title>
  <dc:creator>Jess VanKoningsveld</dc:creator>
  <cp:lastModifiedBy>Jess VanKoningsveld</cp:lastModifiedBy>
  <cp:revision>1</cp:revision>
  <dcterms:modified xsi:type="dcterms:W3CDTF">2023-03-07T14:39:10Z</dcterms:modified>
</cp:coreProperties>
</file>