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13" r:id="rId2"/>
    <p:sldId id="314" r:id="rId3"/>
    <p:sldId id="315" r:id="rId4"/>
    <p:sldId id="359" r:id="rId5"/>
    <p:sldId id="349" r:id="rId6"/>
    <p:sldId id="352" r:id="rId7"/>
    <p:sldId id="350" r:id="rId8"/>
    <p:sldId id="360" r:id="rId9"/>
    <p:sldId id="351" r:id="rId10"/>
    <p:sldId id="361" r:id="rId11"/>
    <p:sldId id="344" r:id="rId12"/>
    <p:sldId id="362" r:id="rId13"/>
    <p:sldId id="363" r:id="rId14"/>
    <p:sldId id="364" r:id="rId15"/>
    <p:sldId id="354" r:id="rId16"/>
    <p:sldId id="355" r:id="rId17"/>
    <p:sldId id="356" r:id="rId18"/>
    <p:sldId id="365" r:id="rId19"/>
    <p:sldId id="366" r:id="rId20"/>
    <p:sldId id="367" r:id="rId21"/>
    <p:sldId id="368" r:id="rId22"/>
    <p:sldId id="369" r:id="rId23"/>
    <p:sldId id="357" r:id="rId24"/>
    <p:sldId id="370" r:id="rId25"/>
    <p:sldId id="358" r:id="rId26"/>
    <p:sldId id="323" r:id="rId27"/>
    <p:sldId id="325" r:id="rId28"/>
    <p:sldId id="340" r:id="rId29"/>
    <p:sldId id="342" r:id="rId30"/>
    <p:sldId id="326" r:id="rId31"/>
    <p:sldId id="371" r:id="rId32"/>
    <p:sldId id="327" r:id="rId33"/>
    <p:sldId id="331" r:id="rId34"/>
    <p:sldId id="329" r:id="rId35"/>
    <p:sldId id="32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AB292-F93A-49DB-B7B1-0E9475B140B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A82BE-7183-4006-9C51-5832B718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0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6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4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2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1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5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1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4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7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6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8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4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E16D-BBE2-404A-A9F0-B6352BF62C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1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0" y="457201"/>
            <a:ext cx="9042401" cy="714375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1" y="1905000"/>
            <a:ext cx="11683999" cy="1828800"/>
          </a:xfrm>
        </p:spPr>
        <p:txBody>
          <a:bodyPr anchor="b"/>
          <a:lstStyle>
            <a:lvl1pPr algn="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54400" y="457200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85757"/>
            <a:ext cx="5130800" cy="9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26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14375"/>
          </a:xfrm>
          <a:prstGeom prst="rect">
            <a:avLst/>
          </a:prstGeom>
          <a:solidFill>
            <a:srgbClr val="C8CD8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86360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53200"/>
            <a:ext cx="12192000" cy="331076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6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70B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rgbClr val="8E90B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200" b="1" cap="none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0" y="6248401"/>
            <a:ext cx="12192000" cy="365125"/>
          </a:xfrm>
          <a:solidFill>
            <a:srgbClr val="EB9D74"/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Humane Society of Huron Valley  |  (734) 662-5585  |  hshv.org   </a:t>
            </a:r>
          </a:p>
        </p:txBody>
      </p:sp>
    </p:spTree>
    <p:extLst>
      <p:ext uri="{BB962C8B-B14F-4D97-AF65-F5344CB8AC3E}">
        <p14:creationId xmlns:p14="http://schemas.microsoft.com/office/powerpoint/2010/main" val="186229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C8C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711200" cy="219456"/>
          </a:xfrm>
          <a:prstGeom prst="rect">
            <a:avLst/>
          </a:prstGeom>
          <a:solidFill>
            <a:srgbClr val="EB9D7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CAD-3883-447A-ABF0-1A3086FDC4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50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5035" y="6508642"/>
            <a:ext cx="1219200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Humane Society of Huron Valley | (734) 662-5585 | hshv.org</a:t>
            </a:r>
          </a:p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89AB5-1D08-4534-94EC-D8CA94334F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7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7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8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71" y="2243830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0D25-B0BF-6247-BA6F-CBD77397194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7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78EB-665E-F14D-8386-0B44FF5B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0EDFB4-0A3B-47A3-B3B5-75C542C06317}" type="datetimeFigureOut">
              <a:rPr lang="en-US" smtClean="0">
                <a:solidFill>
                  <a:srgbClr val="775F55"/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70B4B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  <a:solidFill>
            <a:srgbClr val="FDD17D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89AB5-1D08-4534-94EC-D8CA94334F9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3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CCC9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FFCC66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hc4tZ14Mmg" TargetMode="External"/><Relationship Id="rId7" Type="http://schemas.openxmlformats.org/officeDocument/2006/relationships/hyperlink" Target="https://youtu.be/XDc6j6Z_9-E" TargetMode="External"/><Relationship Id="rId2" Type="http://schemas.openxmlformats.org/officeDocument/2006/relationships/hyperlink" Target="https://youtu.be/MmYjZKYbGf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B_ZRWjOCB5k" TargetMode="External"/><Relationship Id="rId5" Type="http://schemas.openxmlformats.org/officeDocument/2006/relationships/hyperlink" Target="https://youtu.be/dyh_3XYp1lw" TargetMode="External"/><Relationship Id="rId4" Type="http://schemas.openxmlformats.org/officeDocument/2006/relationships/hyperlink" Target="https://youtu.be/CZgAuKTUVp0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gsinneedofspac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31" y="1447801"/>
            <a:ext cx="7526338" cy="2971051"/>
          </a:xfrm>
        </p:spPr>
        <p:txBody>
          <a:bodyPr>
            <a:normAutofit/>
          </a:bodyPr>
          <a:lstStyle/>
          <a:p>
            <a:r>
              <a:rPr lang="en-US" dirty="0"/>
              <a:t>Understanding and Working with Reactivity</a:t>
            </a:r>
            <a:br>
              <a:rPr lang="en-US" dirty="0"/>
            </a:br>
            <a:r>
              <a:rPr lang="en-US" sz="2800" dirty="0"/>
              <a:t>Volunteer Information Session</a:t>
            </a:r>
            <a:br>
              <a:rPr lang="en-US" sz="2800" dirty="0"/>
            </a:br>
            <a:r>
              <a:rPr lang="en-US" sz="2000" dirty="0"/>
              <a:t>April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448" y="5125673"/>
            <a:ext cx="7656352" cy="1220599"/>
          </a:xfrm>
        </p:spPr>
        <p:txBody>
          <a:bodyPr>
            <a:normAutofit/>
          </a:bodyPr>
          <a:lstStyle/>
          <a:p>
            <a:r>
              <a:rPr lang="en-US" dirty="0"/>
              <a:t>Angela Schmorrow, CSB-D, KPA-CTP, CPDT-KA</a:t>
            </a:r>
          </a:p>
          <a:p>
            <a:r>
              <a:rPr lang="en-US" dirty="0"/>
              <a:t>HSHV Dog Behavior 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1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288551"/>
            <a:ext cx="8911687" cy="1280890"/>
          </a:xfrm>
        </p:spPr>
        <p:txBody>
          <a:bodyPr/>
          <a:lstStyle/>
          <a:p>
            <a:r>
              <a:rPr lang="en-US" dirty="0"/>
              <a:t>A few things to keep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1795244"/>
            <a:ext cx="8724549" cy="4941116"/>
          </a:xfrm>
        </p:spPr>
        <p:txBody>
          <a:bodyPr/>
          <a:lstStyle/>
          <a:p>
            <a:r>
              <a:rPr lang="en-US" sz="2400" dirty="0"/>
              <a:t>Not appropriate social behavior – other dogs may rightfully take offense.</a:t>
            </a:r>
          </a:p>
          <a:p>
            <a:r>
              <a:rPr lang="en-US" sz="2400" dirty="0"/>
              <a:t>Dogs that are social off-leash often behave differently on leash or behind barriers.</a:t>
            </a:r>
          </a:p>
          <a:p>
            <a:r>
              <a:rPr lang="en-US" sz="2400" dirty="0"/>
              <a:t>Dogs (and all of us) often show their worst behavior with the people/environments they feel safest.</a:t>
            </a:r>
          </a:p>
          <a:p>
            <a:pPr lvl="1"/>
            <a:r>
              <a:rPr lang="en-US" sz="2400" dirty="0"/>
              <a:t>This does not necessarily mean they are being “protective.”</a:t>
            </a:r>
          </a:p>
          <a:p>
            <a:pPr lvl="1"/>
            <a:r>
              <a:rPr lang="en-US" sz="2400" dirty="0"/>
              <a:t>This does not mean it is that person’s fault.</a:t>
            </a:r>
          </a:p>
          <a:p>
            <a:pPr lvl="1"/>
            <a:r>
              <a:rPr lang="en-US" sz="2400" dirty="0"/>
              <a:t>Reactivity/aggression does pose a risk of retaliation from trigger – safest to do if the dog has “back up.”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28" y="1879904"/>
            <a:ext cx="2463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3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196272"/>
            <a:ext cx="8911687" cy="1280890"/>
          </a:xfrm>
        </p:spPr>
        <p:txBody>
          <a:bodyPr/>
          <a:lstStyle/>
          <a:p>
            <a:r>
              <a:rPr lang="en-US" dirty="0"/>
              <a:t>Frustrated Greeters?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156" y="2083266"/>
            <a:ext cx="8915400" cy="3777622"/>
          </a:xfrm>
        </p:spPr>
        <p:txBody>
          <a:bodyPr/>
          <a:lstStyle/>
          <a:p>
            <a:r>
              <a:rPr lang="en-US" dirty="0"/>
              <a:t>“He just wants to play so bad.  He loves other dogs.”</a:t>
            </a:r>
          </a:p>
          <a:p>
            <a:r>
              <a:rPr lang="en-US" dirty="0"/>
              <a:t>Being friendly with members of your species and being socially anxious are NOT mutually exclusive.</a:t>
            </a:r>
          </a:p>
          <a:p>
            <a:r>
              <a:rPr lang="en-US" dirty="0"/>
              <a:t>Reactivity is not pro-social behavior.</a:t>
            </a:r>
          </a:p>
          <a:p>
            <a:r>
              <a:rPr lang="en-US" dirty="0"/>
              <a:t>Even social animals, when highly aroused, can make bad decisions.</a:t>
            </a:r>
          </a:p>
          <a:p>
            <a:r>
              <a:rPr lang="en-US" dirty="0"/>
              <a:t>Frustration can quickly lead to aggression.</a:t>
            </a:r>
          </a:p>
        </p:txBody>
      </p:sp>
    </p:spTree>
    <p:extLst>
      <p:ext uri="{BB962C8B-B14F-4D97-AF65-F5344CB8AC3E}">
        <p14:creationId xmlns:p14="http://schemas.microsoft.com/office/powerpoint/2010/main" val="123105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language</a:t>
            </a:r>
          </a:p>
        </p:txBody>
      </p:sp>
    </p:spTree>
    <p:extLst>
      <p:ext uri="{BB962C8B-B14F-4D97-AF65-F5344CB8AC3E}">
        <p14:creationId xmlns:p14="http://schemas.microsoft.com/office/powerpoint/2010/main" val="31511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1030" y="533400"/>
            <a:ext cx="3290594" cy="1141497"/>
          </a:xfrm>
        </p:spPr>
        <p:txBody>
          <a:bodyPr/>
          <a:lstStyle/>
          <a:p>
            <a:r>
              <a:rPr lang="en-US" dirty="0"/>
              <a:t>The progression of aggression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561528"/>
              </p:ext>
            </p:extLst>
          </p:nvPr>
        </p:nvGraphicFramePr>
        <p:xfrm>
          <a:off x="6692871" y="97377"/>
          <a:ext cx="4917492" cy="666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251879" imgH="5760514" progId="Acrobat.Document.11">
                  <p:embed/>
                </p:oleObj>
              </mc:Choice>
              <mc:Fallback>
                <p:oleObj name="Acrobat Document" r:id="rId3" imgW="4251879" imgH="5760514" progId="Acrobat.Document.11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2871" y="97377"/>
                        <a:ext cx="4917492" cy="6663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88474" y="2058099"/>
            <a:ext cx="3613150" cy="455242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Reactivity is part of a continuum of distance-increasing behavior which can escalate into aggression.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Aggressive behaviors escalate from subtle to impossible to ignore.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Addressing the dog’s needs early can halt/reverse progression.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Punishment can remove rungs causing the skipping of non physical warning signs.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Punishment cannot move a dog back down the ladder because the dog’s needs have not been met.</a:t>
            </a:r>
          </a:p>
        </p:txBody>
      </p:sp>
    </p:spTree>
    <p:extLst>
      <p:ext uri="{BB962C8B-B14F-4D97-AF65-F5344CB8AC3E}">
        <p14:creationId xmlns:p14="http://schemas.microsoft.com/office/powerpoint/2010/main" val="372906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5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reactivity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2631" y="0"/>
            <a:ext cx="9851981" cy="1661719"/>
          </a:xfrm>
        </p:spPr>
        <p:txBody>
          <a:bodyPr/>
          <a:lstStyle/>
          <a:p>
            <a:r>
              <a:rPr lang="en-US" dirty="0"/>
              <a:t>Three keys to changing reactivity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overall stress</a:t>
            </a:r>
          </a:p>
          <a:p>
            <a:pPr lvl="1"/>
            <a:r>
              <a:rPr lang="en-US" dirty="0"/>
              <a:t>Environmental management, enrichment, calming aids</a:t>
            </a:r>
          </a:p>
          <a:p>
            <a:r>
              <a:rPr lang="en-US" dirty="0"/>
              <a:t>Prevent rehearsal of undesired behavior</a:t>
            </a:r>
          </a:p>
          <a:p>
            <a:pPr lvl="1"/>
            <a:r>
              <a:rPr lang="en-US" dirty="0"/>
              <a:t>Environmental management</a:t>
            </a:r>
          </a:p>
          <a:p>
            <a:r>
              <a:rPr lang="en-US" dirty="0"/>
              <a:t>Train new responses</a:t>
            </a:r>
          </a:p>
          <a:p>
            <a:pPr lvl="1"/>
            <a:r>
              <a:rPr lang="en-US" dirty="0"/>
              <a:t>Training/behavior modification</a:t>
            </a:r>
          </a:p>
        </p:txBody>
      </p:sp>
    </p:spTree>
    <p:extLst>
      <p:ext uri="{BB962C8B-B14F-4D97-AF65-F5344CB8AC3E}">
        <p14:creationId xmlns:p14="http://schemas.microsoft.com/office/powerpoint/2010/main" val="210569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Stress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9410" y="233364"/>
            <a:ext cx="9625478" cy="1426828"/>
          </a:xfrm>
        </p:spPr>
        <p:txBody>
          <a:bodyPr/>
          <a:lstStyle/>
          <a:p>
            <a:r>
              <a:rPr lang="en-US" dirty="0"/>
              <a:t>Importance of a “stress vacation”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“Trigger Stacking” – stressors are cumulative and ability to cope breaks down.</a:t>
            </a:r>
          </a:p>
          <a:p>
            <a:r>
              <a:rPr lang="en-US" dirty="0"/>
              <a:t>Dogs need time (perhaps days) after a highly stressful event for cortisol levels to return to baseline.</a:t>
            </a:r>
          </a:p>
          <a:p>
            <a:r>
              <a:rPr lang="en-US" dirty="0"/>
              <a:t>Animals can’t change associations when already in a state of fear/anxiety.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083" y="306333"/>
            <a:ext cx="8911687" cy="1280890"/>
          </a:xfrm>
        </p:spPr>
        <p:txBody>
          <a:bodyPr/>
          <a:lstStyle/>
          <a:p>
            <a:r>
              <a:rPr lang="en-US" dirty="0"/>
              <a:t>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083" y="1806429"/>
            <a:ext cx="8915400" cy="3777622"/>
          </a:xfrm>
        </p:spPr>
        <p:txBody>
          <a:bodyPr/>
          <a:lstStyle/>
          <a:p>
            <a:r>
              <a:rPr lang="en-US" dirty="0"/>
              <a:t>Reduces cortisol levels</a:t>
            </a:r>
          </a:p>
          <a:p>
            <a:r>
              <a:rPr lang="en-US" dirty="0"/>
              <a:t>Creates feeling of empowerment – being able to effect change in the environment and influence consequences</a:t>
            </a:r>
          </a:p>
          <a:p>
            <a:r>
              <a:rPr lang="en-US" dirty="0"/>
              <a:t>Can be an alternate activity if other sources of exercise increase stress or exposure to triggers.</a:t>
            </a:r>
          </a:p>
          <a:p>
            <a:r>
              <a:rPr lang="en-US" dirty="0"/>
              <a:t>Sniffing especially linked to relaxation in dogs – encourage activities that use their nose (sniff walks, nose work, scatter feeding, snuffle mats, etc.)</a:t>
            </a:r>
          </a:p>
        </p:txBody>
      </p:sp>
    </p:spTree>
    <p:extLst>
      <p:ext uri="{BB962C8B-B14F-4D97-AF65-F5344CB8AC3E}">
        <p14:creationId xmlns:p14="http://schemas.microsoft.com/office/powerpoint/2010/main" val="187364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298" y="2897393"/>
            <a:ext cx="2534103" cy="253410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62" y="172355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Understanding Reactivity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36" y="2413000"/>
            <a:ext cx="5036957" cy="3632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living things are reactive – just means they respond to stimuli in environment.  </a:t>
            </a:r>
          </a:p>
          <a:p>
            <a:r>
              <a:rPr lang="en-US" dirty="0"/>
              <a:t>What varies are triggers and thresholds.  </a:t>
            </a:r>
          </a:p>
          <a:p>
            <a:r>
              <a:rPr lang="en-US" dirty="0"/>
              <a:t>Reactivity is normal dog behavior.</a:t>
            </a:r>
          </a:p>
          <a:p>
            <a:r>
              <a:rPr lang="en-US" dirty="0"/>
              <a:t>But, doesn’t feel good to dog or handler.</a:t>
            </a:r>
          </a:p>
        </p:txBody>
      </p:sp>
    </p:spTree>
    <p:extLst>
      <p:ext uri="{BB962C8B-B14F-4D97-AF65-F5344CB8AC3E}">
        <p14:creationId xmlns:p14="http://schemas.microsoft.com/office/powerpoint/2010/main" val="1558771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195" y="306333"/>
            <a:ext cx="8911687" cy="1280890"/>
          </a:xfrm>
        </p:spPr>
        <p:txBody>
          <a:bodyPr/>
          <a:lstStyle/>
          <a:p>
            <a:r>
              <a:rPr lang="en-US" dirty="0"/>
              <a:t>Calming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239" y="2038525"/>
            <a:ext cx="10162373" cy="3872697"/>
          </a:xfrm>
        </p:spPr>
        <p:txBody>
          <a:bodyPr/>
          <a:lstStyle/>
          <a:p>
            <a:r>
              <a:rPr lang="en-US" dirty="0"/>
              <a:t>OTC supplements?</a:t>
            </a:r>
          </a:p>
          <a:p>
            <a:r>
              <a:rPr lang="en-US" dirty="0" err="1"/>
              <a:t>Thundershirts</a:t>
            </a:r>
            <a:r>
              <a:rPr lang="en-US" dirty="0"/>
              <a:t> or anxiety wraps</a:t>
            </a:r>
          </a:p>
          <a:p>
            <a:r>
              <a:rPr lang="en-US" dirty="0"/>
              <a:t>Body work (T-touch)</a:t>
            </a:r>
          </a:p>
          <a:p>
            <a:r>
              <a:rPr lang="en-US" dirty="0"/>
              <a:t>Dog Appeasing Pheromone (DAP or </a:t>
            </a:r>
            <a:r>
              <a:rPr lang="en-US" dirty="0" err="1"/>
              <a:t>Adaptil</a:t>
            </a:r>
            <a:r>
              <a:rPr lang="en-US" dirty="0"/>
              <a:t>)</a:t>
            </a:r>
          </a:p>
          <a:p>
            <a:r>
              <a:rPr lang="en-US" dirty="0"/>
              <a:t>Calming Caps</a:t>
            </a:r>
          </a:p>
          <a:p>
            <a:r>
              <a:rPr lang="en-US" dirty="0"/>
              <a:t>Through a Dog’s Ear</a:t>
            </a:r>
          </a:p>
          <a:p>
            <a:r>
              <a:rPr lang="en-US" dirty="0"/>
              <a:t>Anti-anxiety meds may be appropriate.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9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3634" y="260060"/>
            <a:ext cx="8900718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Management:</a:t>
            </a:r>
            <a:br>
              <a:rPr lang="en-US" dirty="0"/>
            </a:br>
            <a:r>
              <a:rPr lang="en-US" dirty="0"/>
              <a:t>Setting the environment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9598" y="1905000"/>
            <a:ext cx="7524003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more a behavior is practiced, the better the animal becomes at it and the more it will happen.</a:t>
            </a:r>
          </a:p>
          <a:p>
            <a:r>
              <a:rPr lang="en-US" dirty="0"/>
              <a:t>As we train new desired behaviors, we need the old ones to fall out of practice.</a:t>
            </a:r>
          </a:p>
          <a:p>
            <a:r>
              <a:rPr lang="en-US" dirty="0"/>
              <a:t>Want to keep dogs below the threshold of exposure where they will start to react.</a:t>
            </a:r>
          </a:p>
          <a:p>
            <a:r>
              <a:rPr lang="en-US" dirty="0"/>
              <a:t>Need to reduce exposure/intensity to help dog succeed</a:t>
            </a:r>
          </a:p>
          <a:p>
            <a:pPr lvl="1"/>
            <a:r>
              <a:rPr lang="en-US" dirty="0"/>
              <a:t>Increase distance</a:t>
            </a:r>
          </a:p>
          <a:p>
            <a:pPr lvl="1"/>
            <a:r>
              <a:rPr lang="en-US" dirty="0"/>
              <a:t>Minimize visual or audible stimulation/exposure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9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470" y="154327"/>
            <a:ext cx="8911687" cy="1280890"/>
          </a:xfrm>
        </p:spPr>
        <p:txBody>
          <a:bodyPr/>
          <a:lstStyle/>
          <a:p>
            <a:r>
              <a:rPr lang="en-US" dirty="0"/>
              <a:t>Management in the shelter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Kennel placement</a:t>
            </a:r>
          </a:p>
          <a:p>
            <a:r>
              <a:rPr lang="en-US" dirty="0"/>
              <a:t>Real life rooms</a:t>
            </a:r>
          </a:p>
          <a:p>
            <a:r>
              <a:rPr lang="en-US" dirty="0"/>
              <a:t>Visual barriers over kennel</a:t>
            </a:r>
          </a:p>
          <a:p>
            <a:r>
              <a:rPr lang="en-US" dirty="0"/>
              <a:t>Shelter breaks</a:t>
            </a:r>
          </a:p>
          <a:p>
            <a:r>
              <a:rPr lang="en-US" dirty="0"/>
              <a:t>Foster placement</a:t>
            </a:r>
          </a:p>
        </p:txBody>
      </p:sp>
    </p:spTree>
    <p:extLst>
      <p:ext uri="{BB962C8B-B14F-4D97-AF65-F5344CB8AC3E}">
        <p14:creationId xmlns:p14="http://schemas.microsoft.com/office/powerpoint/2010/main" val="74027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356" y="343948"/>
            <a:ext cx="7205445" cy="1149571"/>
          </a:xfrm>
        </p:spPr>
        <p:txBody>
          <a:bodyPr/>
          <a:lstStyle/>
          <a:p>
            <a:r>
              <a:rPr lang="en-US" dirty="0"/>
              <a:t>Management On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687" y="1602296"/>
            <a:ext cx="7609514" cy="517950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Choose routes and times of day that are less busy. </a:t>
            </a:r>
          </a:p>
          <a:p>
            <a:pPr lvl="1"/>
            <a:r>
              <a:rPr lang="en-US" dirty="0"/>
              <a:t>Pick least-busy trail, side trails</a:t>
            </a:r>
          </a:p>
          <a:p>
            <a:pPr lvl="1"/>
            <a:r>
              <a:rPr lang="en-US" dirty="0"/>
              <a:t>Off-site walks</a:t>
            </a:r>
          </a:p>
          <a:p>
            <a:pPr lvl="1"/>
            <a:r>
              <a:rPr lang="en-US" dirty="0"/>
              <a:t>On-leash walks in upper play yard</a:t>
            </a:r>
          </a:p>
          <a:p>
            <a:r>
              <a:rPr lang="en-US" dirty="0"/>
              <a:t>Pick locations with good lines of sight, ability to move to the side and avoid tight passes.</a:t>
            </a:r>
          </a:p>
          <a:p>
            <a:r>
              <a:rPr lang="en-US" dirty="0"/>
              <a:t>Cross streets, change directions, use parked cars/bushes/snow drifts/etc. to create visual barrier, increase lateral distance.</a:t>
            </a:r>
          </a:p>
          <a:p>
            <a:r>
              <a:rPr lang="en-US" dirty="0"/>
              <a:t>Ideally, walk dog on harness </a:t>
            </a:r>
          </a:p>
          <a:p>
            <a:pPr lvl="1"/>
            <a:r>
              <a:rPr lang="en-US" dirty="0"/>
              <a:t>Tension on neck increases arousal.</a:t>
            </a:r>
          </a:p>
          <a:p>
            <a:r>
              <a:rPr lang="en-US" dirty="0"/>
              <a:t>Double points of attachment/walk with another volunteer</a:t>
            </a:r>
          </a:p>
          <a:p>
            <a:r>
              <a:rPr lang="en-US" dirty="0"/>
              <a:t>Don’t be afraid to ask for space.</a:t>
            </a:r>
          </a:p>
          <a:p>
            <a:r>
              <a:rPr lang="en-US" dirty="0"/>
              <a:t>Avoid lower yard!!</a:t>
            </a:r>
          </a:p>
          <a:p>
            <a:pPr lvl="1"/>
            <a:r>
              <a:rPr lang="en-US" dirty="0"/>
              <a:t>Leave leash attached</a:t>
            </a:r>
          </a:p>
          <a:p>
            <a:pPr lvl="1"/>
            <a:r>
              <a:rPr lang="en-US" dirty="0"/>
              <a:t>Leave yard if fence running begins</a:t>
            </a:r>
          </a:p>
        </p:txBody>
      </p:sp>
    </p:spTree>
    <p:extLst>
      <p:ext uri="{BB962C8B-B14F-4D97-AF65-F5344CB8AC3E}">
        <p14:creationId xmlns:p14="http://schemas.microsoft.com/office/powerpoint/2010/main" val="64485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906" y="0"/>
            <a:ext cx="9986205" cy="1460383"/>
          </a:xfrm>
        </p:spPr>
        <p:txBody>
          <a:bodyPr/>
          <a:lstStyle/>
          <a:p>
            <a:r>
              <a:rPr lang="en-US" dirty="0"/>
              <a:t>What about play groups and group hikes?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244" y="1803634"/>
            <a:ext cx="7272557" cy="44447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Maybe/maybe not</a:t>
            </a:r>
          </a:p>
          <a:p>
            <a:r>
              <a:rPr lang="en-US" dirty="0"/>
              <a:t>Not going to “cure” or fix reactivity</a:t>
            </a:r>
          </a:p>
          <a:p>
            <a:r>
              <a:rPr lang="en-US" dirty="0"/>
              <a:t>Not appropriate if sets up condition for extended rehearsal of reactivity or other inappropriate social behavior</a:t>
            </a:r>
          </a:p>
          <a:p>
            <a:r>
              <a:rPr lang="en-US" dirty="0"/>
              <a:t>Not appropriate if results in continued elevated level of stress hormones</a:t>
            </a:r>
          </a:p>
          <a:p>
            <a:r>
              <a:rPr lang="en-US" dirty="0"/>
              <a:t>Dogs that are dog-social may enjoy them, but those that are anxious around dogs will benefit more from other enrichment activities.</a:t>
            </a:r>
          </a:p>
          <a:p>
            <a:r>
              <a:rPr lang="en-US" b="1" dirty="0"/>
              <a:t>Unfair to the neutral dogs and can cause their behavior to decline.</a:t>
            </a:r>
          </a:p>
        </p:txBody>
      </p:sp>
    </p:spTree>
    <p:extLst>
      <p:ext uri="{BB962C8B-B14F-4D97-AF65-F5344CB8AC3E}">
        <p14:creationId xmlns:p14="http://schemas.microsoft.com/office/powerpoint/2010/main" val="1261227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Behavior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4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861" y="306333"/>
            <a:ext cx="8911687" cy="1280890"/>
          </a:xfrm>
        </p:spPr>
        <p:txBody>
          <a:bodyPr/>
          <a:lstStyle/>
          <a:p>
            <a:r>
              <a:rPr lang="en-US" dirty="0"/>
              <a:t>What do dogs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Safety, predictability, and choice.</a:t>
            </a:r>
          </a:p>
          <a:p>
            <a:r>
              <a:rPr lang="en-US" dirty="0"/>
              <a:t>New options.</a:t>
            </a:r>
          </a:p>
          <a:p>
            <a:r>
              <a:rPr lang="en-US" dirty="0"/>
              <a:t>Gradual desensitization and counter-conditioning: Change negative associations to positive ones.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1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584" y="296940"/>
            <a:ext cx="8911687" cy="1280890"/>
          </a:xfrm>
        </p:spPr>
        <p:txBody>
          <a:bodyPr/>
          <a:lstStyle/>
          <a:p>
            <a:r>
              <a:rPr lang="en-US" dirty="0"/>
              <a:t>Training New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858" y="2038526"/>
            <a:ext cx="7717871" cy="452253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Dog should be “under threshold” during training – can increase challenges as dog is successful</a:t>
            </a:r>
          </a:p>
          <a:p>
            <a:r>
              <a:rPr lang="en-US" dirty="0"/>
              <a:t>“Look At That”: Engage then disengage; take in information about the environment calmly and move on. </a:t>
            </a:r>
            <a:r>
              <a:rPr lang="en-US" dirty="0">
                <a:hlinkClick r:id="rId2"/>
              </a:rPr>
              <a:t>https://y outu.be/MmYjZKYbGf8</a:t>
            </a:r>
            <a:endParaRPr lang="en-US" dirty="0"/>
          </a:p>
          <a:p>
            <a:pPr lvl="1"/>
            <a:r>
              <a:rPr lang="en-US" dirty="0"/>
              <a:t>With neutral stimulus: </a:t>
            </a:r>
            <a:r>
              <a:rPr lang="en-US" dirty="0">
                <a:hlinkClick r:id="rId3"/>
              </a:rPr>
              <a:t>https://youtu.be/chc4tZ14Mmg</a:t>
            </a:r>
            <a:endParaRPr lang="en-US" dirty="0"/>
          </a:p>
          <a:p>
            <a:pPr lvl="1"/>
            <a:r>
              <a:rPr lang="en-US" dirty="0"/>
              <a:t>With another dog:  </a:t>
            </a:r>
            <a:r>
              <a:rPr lang="en-US" dirty="0">
                <a:hlinkClick r:id="rId4"/>
              </a:rPr>
              <a:t>https://youtu.be/CZgAuKTUVp0</a:t>
            </a:r>
            <a:endParaRPr lang="en-US" dirty="0"/>
          </a:p>
          <a:p>
            <a:r>
              <a:rPr lang="en-US" dirty="0"/>
              <a:t>“Find It”: Triggers appearing cause a fun tracking game to start. </a:t>
            </a:r>
            <a:r>
              <a:rPr lang="en-US" dirty="0">
                <a:hlinkClick r:id="rId5"/>
              </a:rPr>
              <a:t>https://youtu.be/dyh_3XYp1lw</a:t>
            </a:r>
            <a:endParaRPr lang="en-US" dirty="0"/>
          </a:p>
          <a:p>
            <a:r>
              <a:rPr lang="en-US" dirty="0"/>
              <a:t>Hand Target: move dog away from trigger, get focus on you. </a:t>
            </a:r>
            <a:r>
              <a:rPr lang="en-US" dirty="0">
                <a:hlinkClick r:id="rId6"/>
              </a:rPr>
              <a:t>https://youtu.be/B_ZRWjOCB5k</a:t>
            </a:r>
            <a:endParaRPr lang="en-US" dirty="0"/>
          </a:p>
          <a:p>
            <a:r>
              <a:rPr lang="en-US" dirty="0"/>
              <a:t>Turn and Go: Make a quick U-turn when a trigger is too close for comfort. </a:t>
            </a:r>
            <a:r>
              <a:rPr lang="en-US" dirty="0">
                <a:hlinkClick r:id="rId7"/>
              </a:rPr>
              <a:t>https://</a:t>
            </a:r>
            <a:r>
              <a:rPr lang="en-US" dirty="0" err="1">
                <a:hlinkClick r:id="rId7"/>
              </a:rPr>
              <a:t>youtu.be</a:t>
            </a:r>
            <a:r>
              <a:rPr lang="en-US" dirty="0">
                <a:hlinkClick r:id="rId7"/>
              </a:rPr>
              <a:t>/XDc6j6Z_9-E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92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48" y="31286"/>
            <a:ext cx="5272752" cy="68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7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917" y="254995"/>
            <a:ext cx="8911687" cy="1280890"/>
          </a:xfrm>
        </p:spPr>
        <p:txBody>
          <a:bodyPr/>
          <a:lstStyle/>
          <a:p>
            <a:r>
              <a:rPr lang="en-US" dirty="0" err="1"/>
              <a:t>Unlabel</a:t>
            </a:r>
            <a:r>
              <a:rPr lang="en-US" dirty="0"/>
              <a:t>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2209801"/>
            <a:ext cx="3533403" cy="41785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Behavior is communication.</a:t>
            </a:r>
          </a:p>
          <a:p>
            <a:r>
              <a:rPr lang="en-US" dirty="0"/>
              <a:t>Behavior is responding to the environment to get one’s needs met.</a:t>
            </a:r>
          </a:p>
          <a:p>
            <a:r>
              <a:rPr lang="en-US" dirty="0"/>
              <a:t>Behavior is not “good” or “bad.”</a:t>
            </a:r>
          </a:p>
          <a:p>
            <a:r>
              <a:rPr lang="en-US" dirty="0"/>
              <a:t>Behavior continues because it works.</a:t>
            </a:r>
          </a:p>
          <a:p>
            <a:r>
              <a:rPr lang="en-US" dirty="0"/>
              <a:t>A dog is NOT his or her behavior.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27400"/>
            <a:ext cx="48387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2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082" y="280162"/>
            <a:ext cx="8911687" cy="1280890"/>
          </a:xfrm>
        </p:spPr>
        <p:txBody>
          <a:bodyPr/>
          <a:lstStyle/>
          <a:p>
            <a:r>
              <a:rPr lang="en-US" dirty="0"/>
              <a:t>Changing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855" y="1946247"/>
            <a:ext cx="7280947" cy="48355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Exposing dog to a “trigger” at a low enough intensity that the dog perceives, but does not react.</a:t>
            </a:r>
          </a:p>
          <a:p>
            <a:r>
              <a:rPr lang="en-US" dirty="0"/>
              <a:t>Good things happen </a:t>
            </a:r>
            <a:r>
              <a:rPr lang="en-US" i="1" dirty="0"/>
              <a:t>every time </a:t>
            </a:r>
            <a:r>
              <a:rPr lang="en-US" dirty="0"/>
              <a:t>they are exposed to the trigger.</a:t>
            </a:r>
          </a:p>
          <a:p>
            <a:r>
              <a:rPr lang="en-US" dirty="0"/>
              <a:t>Gradually increase intensity as the dog is ready.</a:t>
            </a:r>
          </a:p>
          <a:p>
            <a:r>
              <a:rPr lang="en-US" dirty="0"/>
              <a:t>You are not going to reinforce reactivity if dog does start barking.</a:t>
            </a:r>
          </a:p>
          <a:p>
            <a:pPr lvl="1"/>
            <a:r>
              <a:rPr lang="en-US" dirty="0"/>
              <a:t>The function of the reactivity is to get distance, not food, so food is not going to reinforce it.</a:t>
            </a:r>
          </a:p>
          <a:p>
            <a:pPr lvl="1"/>
            <a:r>
              <a:rPr lang="en-US" dirty="0"/>
              <a:t>If anything, you are reinforcing a lesser response and shaping reduced reactivity.</a:t>
            </a:r>
          </a:p>
          <a:p>
            <a:pPr lvl="1"/>
            <a:r>
              <a:rPr lang="en-US" dirty="0"/>
              <a:t>By changing the emotional response to a positive one, the behavior will change also.</a:t>
            </a:r>
          </a:p>
          <a:p>
            <a:pPr lvl="1"/>
            <a:r>
              <a:rPr lang="en-US" dirty="0"/>
              <a:t>That said, attempt to keep dog under threshold at all times and change environment if dog is not successful.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9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16" y="152400"/>
            <a:ext cx="736482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51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2743201"/>
            <a:ext cx="2534103" cy="253410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470" y="299806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Avoid </a:t>
            </a:r>
            <a:r>
              <a:rPr lang="en-US" dirty="0" err="1"/>
              <a:t>Aversives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186" y="1971413"/>
            <a:ext cx="5639808" cy="40737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700" dirty="0"/>
              <a:t>Punishing a dog for reacting may suppress a particular behavior.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But, dog’s needs have not been met – they still feel the negative emotion, which now is probably even worse.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Communication method has been taken away, leaving only option to go further “up the ladder.”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Like talking the batteries out of the smoke detector.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Relies on dog practicing the unwanted behavior in the first place – be proactive instead.</a:t>
            </a:r>
          </a:p>
        </p:txBody>
      </p:sp>
    </p:spTree>
    <p:extLst>
      <p:ext uri="{BB962C8B-B14F-4D97-AF65-F5344CB8AC3E}">
        <p14:creationId xmlns:p14="http://schemas.microsoft.com/office/powerpoint/2010/main" val="823006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03" y="1258531"/>
            <a:ext cx="3713150" cy="433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309" y="159391"/>
            <a:ext cx="8155256" cy="1258531"/>
          </a:xfrm>
        </p:spPr>
        <p:txBody>
          <a:bodyPr>
            <a:normAutofit/>
          </a:bodyPr>
          <a:lstStyle/>
          <a:p>
            <a:r>
              <a:rPr lang="en-US" sz="3000" dirty="0"/>
              <a:t>So what do I do when the dog reacts?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70" y="1929468"/>
            <a:ext cx="3634531" cy="4699932"/>
          </a:xfrm>
        </p:spPr>
        <p:txBody>
          <a:bodyPr>
            <a:normAutofit/>
          </a:bodyPr>
          <a:lstStyle/>
          <a:p>
            <a:r>
              <a:rPr lang="en-US" sz="1600" dirty="0"/>
              <a:t>Stay calm.</a:t>
            </a:r>
          </a:p>
          <a:p>
            <a:r>
              <a:rPr lang="en-US" sz="1600" dirty="0"/>
              <a:t>Offer good things – you will not be reinforcing bad behavior, you will be creating a better association with the trigger.</a:t>
            </a:r>
          </a:p>
          <a:p>
            <a:r>
              <a:rPr lang="en-US" sz="1600" dirty="0"/>
              <a:t>Help dog get out of situation.</a:t>
            </a:r>
          </a:p>
          <a:p>
            <a:r>
              <a:rPr lang="en-US" sz="1600" dirty="0"/>
              <a:t>Recognize training moments vs management moments.  </a:t>
            </a:r>
          </a:p>
          <a:p>
            <a:r>
              <a:rPr lang="en-US" sz="1600" dirty="0"/>
              <a:t>What can be learned from the event?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417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918" y="213050"/>
            <a:ext cx="8911687" cy="1280890"/>
          </a:xfrm>
        </p:spPr>
        <p:txBody>
          <a:bodyPr/>
          <a:lstStyle/>
          <a:p>
            <a:r>
              <a:rPr lang="en-US" dirty="0"/>
              <a:t>Key Points: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134" y="2072082"/>
            <a:ext cx="7188667" cy="4100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management to help the dog be successful.</a:t>
            </a:r>
          </a:p>
          <a:p>
            <a:r>
              <a:rPr lang="en-US" dirty="0"/>
              <a:t>Reduce stress by providing opportunities for choice, natural behaviors, and enrichment.</a:t>
            </a:r>
          </a:p>
          <a:p>
            <a:r>
              <a:rPr lang="en-US" dirty="0"/>
              <a:t>Work where the dog is at and be patient.</a:t>
            </a:r>
          </a:p>
          <a:p>
            <a:r>
              <a:rPr lang="en-US" dirty="0"/>
              <a:t>Use positive reinforcement training and desensitization/counter conditioning to improve responses to triggers.</a:t>
            </a:r>
          </a:p>
          <a:p>
            <a:r>
              <a:rPr lang="en-US" dirty="0"/>
              <a:t>Avoid methods that rely on force, coercion, pain, or discomfort.</a:t>
            </a:r>
          </a:p>
          <a:p>
            <a:r>
              <a:rPr lang="en-US" dirty="0"/>
              <a:t>Be respectful of the neutral dogs.</a:t>
            </a:r>
          </a:p>
        </p:txBody>
      </p:sp>
    </p:spTree>
    <p:extLst>
      <p:ext uri="{BB962C8B-B14F-4D97-AF65-F5344CB8AC3E}">
        <p14:creationId xmlns:p14="http://schemas.microsoft.com/office/powerpoint/2010/main" val="228957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083" y="238217"/>
            <a:ext cx="8911687" cy="1280890"/>
          </a:xfrm>
        </p:spPr>
        <p:txBody>
          <a:bodyPr/>
          <a:lstStyle/>
          <a:p>
            <a:r>
              <a:rPr lang="en-US" dirty="0"/>
              <a:t>Training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743" y="2164360"/>
            <a:ext cx="9784869" cy="37468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Books:</a:t>
            </a:r>
          </a:p>
          <a:p>
            <a:pPr lvl="1"/>
            <a:r>
              <a:rPr lang="en-US" dirty="0"/>
              <a:t>Fired Up, Frantic, and Freaked Out by Laura </a:t>
            </a:r>
            <a:r>
              <a:rPr lang="en-US" dirty="0" err="1"/>
              <a:t>VanArendonk</a:t>
            </a:r>
            <a:r>
              <a:rPr lang="en-US" dirty="0"/>
              <a:t> Baugh</a:t>
            </a:r>
          </a:p>
          <a:p>
            <a:pPr lvl="1"/>
            <a:r>
              <a:rPr lang="en-US" dirty="0"/>
              <a:t>Feisty Fido by Patricia McConnell</a:t>
            </a:r>
          </a:p>
          <a:p>
            <a:pPr lvl="1"/>
            <a:r>
              <a:rPr lang="en-US" dirty="0"/>
              <a:t>Behavior Adjustment Training 2.0 by </a:t>
            </a:r>
            <a:r>
              <a:rPr lang="en-US" dirty="0" err="1"/>
              <a:t>Grisha</a:t>
            </a:r>
            <a:r>
              <a:rPr lang="en-US" dirty="0"/>
              <a:t> Stewart</a:t>
            </a:r>
          </a:p>
          <a:p>
            <a:r>
              <a:rPr lang="en-US" dirty="0">
                <a:hlinkClick r:id="rId3"/>
              </a:rPr>
              <a:t>https://dogsinneedofspace.com/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for attending – Chairs can be left out!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0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24" y="651546"/>
            <a:ext cx="3290594" cy="1141497"/>
          </a:xfrm>
        </p:spPr>
        <p:txBody>
          <a:bodyPr/>
          <a:lstStyle/>
          <a:p>
            <a:r>
              <a:rPr lang="en-US" dirty="0"/>
              <a:t>What do we mean by reactivity?”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590006"/>
            <a:ext cx="4019683" cy="26725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516" y="2116123"/>
            <a:ext cx="2718435" cy="3686554"/>
          </a:xfrm>
        </p:spPr>
        <p:txBody>
          <a:bodyPr>
            <a:noAutofit/>
          </a:bodyPr>
          <a:lstStyle/>
          <a:p>
            <a:r>
              <a:rPr lang="en-US" sz="1800" dirty="0"/>
              <a:t>Staring</a:t>
            </a:r>
          </a:p>
          <a:p>
            <a:r>
              <a:rPr lang="en-US" sz="1800" dirty="0"/>
              <a:t>Freezing</a:t>
            </a:r>
          </a:p>
          <a:p>
            <a:r>
              <a:rPr lang="en-US" sz="1800" dirty="0"/>
              <a:t>Mouth closing</a:t>
            </a:r>
          </a:p>
          <a:p>
            <a:r>
              <a:rPr lang="en-US" sz="1800" dirty="0"/>
              <a:t>Whining</a:t>
            </a:r>
          </a:p>
          <a:p>
            <a:r>
              <a:rPr lang="en-US" sz="1800" dirty="0"/>
              <a:t>Pulling</a:t>
            </a:r>
          </a:p>
          <a:p>
            <a:r>
              <a:rPr lang="en-US" sz="1800" dirty="0"/>
              <a:t>Head up</a:t>
            </a:r>
          </a:p>
          <a:p>
            <a:r>
              <a:rPr lang="en-US" sz="1800" dirty="0"/>
              <a:t>Body forward</a:t>
            </a:r>
          </a:p>
          <a:p>
            <a:r>
              <a:rPr lang="en-US" sz="1800" dirty="0"/>
              <a:t>Muscle tension</a:t>
            </a:r>
          </a:p>
          <a:p>
            <a:r>
              <a:rPr lang="en-US" sz="1800" dirty="0"/>
              <a:t>Barking</a:t>
            </a:r>
          </a:p>
          <a:p>
            <a:r>
              <a:rPr lang="en-US" sz="1800" dirty="0"/>
              <a:t>Lunging</a:t>
            </a:r>
          </a:p>
          <a:p>
            <a:r>
              <a:rPr lang="en-US" sz="1800" dirty="0"/>
              <a:t>Growling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733801"/>
            <a:ext cx="4086703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098" y="319310"/>
            <a:ext cx="8911687" cy="1280890"/>
          </a:xfrm>
        </p:spPr>
        <p:txBody>
          <a:bodyPr/>
          <a:lstStyle/>
          <a:p>
            <a:r>
              <a:rPr lang="en-US" dirty="0"/>
              <a:t>What makes dogs reactive?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145" y="2394765"/>
            <a:ext cx="5937755" cy="38389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Fear?</a:t>
            </a:r>
          </a:p>
          <a:p>
            <a:r>
              <a:rPr lang="en-US" dirty="0"/>
              <a:t>Anxiety?</a:t>
            </a:r>
          </a:p>
          <a:p>
            <a:r>
              <a:rPr lang="en-US" dirty="0"/>
              <a:t>Frustration?</a:t>
            </a:r>
          </a:p>
          <a:p>
            <a:r>
              <a:rPr lang="en-US" dirty="0"/>
              <a:t>Poor socialization?</a:t>
            </a:r>
          </a:p>
          <a:p>
            <a:r>
              <a:rPr lang="en-US" dirty="0"/>
              <a:t>Genetics?</a:t>
            </a:r>
          </a:p>
          <a:p>
            <a:r>
              <a:rPr lang="en-US" dirty="0"/>
              <a:t>Poor social skills?</a:t>
            </a:r>
          </a:p>
          <a:p>
            <a:r>
              <a:rPr lang="en-US" dirty="0"/>
              <a:t>Ambivalence?</a:t>
            </a:r>
          </a:p>
          <a:p>
            <a:r>
              <a:rPr lang="en-US" dirty="0"/>
              <a:t>Excitement?</a:t>
            </a:r>
          </a:p>
          <a:p>
            <a:endParaRPr lang="en-US" dirty="0"/>
          </a:p>
          <a:p>
            <a:r>
              <a:rPr lang="en-US" dirty="0"/>
              <a:t>Since we can’t ask them, we need to look at the context and the function of the behavior.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>
            <a:off x="6288942" y="2895600"/>
            <a:ext cx="392185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1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971" y="306333"/>
            <a:ext cx="8911687" cy="1280890"/>
          </a:xfrm>
        </p:spPr>
        <p:txBody>
          <a:bodyPr/>
          <a:lstStyle/>
          <a:p>
            <a:r>
              <a:rPr lang="en-US" dirty="0"/>
              <a:t>What is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908" y="2155970"/>
            <a:ext cx="9910704" cy="3755251"/>
          </a:xfrm>
        </p:spPr>
        <p:txBody>
          <a:bodyPr/>
          <a:lstStyle/>
          <a:p>
            <a:r>
              <a:rPr lang="en-US" dirty="0"/>
              <a:t>Genetics and early development play a role in temperament – it isn’t just “how they are raised.”</a:t>
            </a:r>
          </a:p>
          <a:p>
            <a:r>
              <a:rPr lang="en-US" dirty="0"/>
              <a:t>Temperament may “set the boundaries,” but training and environment can move the line.</a:t>
            </a:r>
          </a:p>
        </p:txBody>
      </p:sp>
    </p:spTree>
    <p:extLst>
      <p:ext uri="{BB962C8B-B14F-4D97-AF65-F5344CB8AC3E}">
        <p14:creationId xmlns:p14="http://schemas.microsoft.com/office/powerpoint/2010/main" val="176679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694" y="306333"/>
            <a:ext cx="8911687" cy="1280890"/>
          </a:xfrm>
        </p:spPr>
        <p:txBody>
          <a:bodyPr/>
          <a:lstStyle/>
          <a:p>
            <a:r>
              <a:rPr lang="en-US" dirty="0"/>
              <a:t>ABC’s of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Antecedent: context, what happens right before the behavior occurs</a:t>
            </a:r>
          </a:p>
          <a:p>
            <a:r>
              <a:rPr lang="en-US" dirty="0"/>
              <a:t>Behavior: observable thing that happens</a:t>
            </a:r>
          </a:p>
          <a:p>
            <a:r>
              <a:rPr lang="en-US" dirty="0"/>
              <a:t>Consequence: what happens next in the environment</a:t>
            </a:r>
          </a:p>
          <a:p>
            <a:endParaRPr lang="en-US" dirty="0"/>
          </a:p>
          <a:p>
            <a:r>
              <a:rPr lang="en-US" dirty="0"/>
              <a:t>If a behavior continues or grows stronger, the consequence has reinforced it.</a:t>
            </a:r>
          </a:p>
          <a:p>
            <a:r>
              <a:rPr lang="en-US" dirty="0"/>
              <a:t>If a behavior decreases in frequency, the consequence has punished it.</a:t>
            </a:r>
          </a:p>
        </p:txBody>
      </p:sp>
    </p:spTree>
    <p:extLst>
      <p:ext uri="{BB962C8B-B14F-4D97-AF65-F5344CB8AC3E}">
        <p14:creationId xmlns:p14="http://schemas.microsoft.com/office/powerpoint/2010/main" val="4838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92" y="1386264"/>
            <a:ext cx="2718119" cy="408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18" y="213919"/>
            <a:ext cx="8872702" cy="8430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 dirty="0"/>
              <a:t>What need does reactivity meet?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571" y="1828800"/>
            <a:ext cx="4658658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Usually considered a “distance-increasing” behavior</a:t>
            </a:r>
          </a:p>
          <a:p>
            <a:r>
              <a:rPr lang="en-US" dirty="0"/>
              <a:t>Barking/lunging gets the “trigger” creating the discomfort to move away</a:t>
            </a:r>
          </a:p>
          <a:p>
            <a:r>
              <a:rPr lang="en-US" dirty="0"/>
              <a:t>Even for the “frustrated greeter,” the removal of the source of stress is reinforcing (which we know because the behavior continues to happen in similar contexts)</a:t>
            </a:r>
          </a:p>
        </p:txBody>
      </p:sp>
    </p:spTree>
    <p:extLst>
      <p:ext uri="{BB962C8B-B14F-4D97-AF65-F5344CB8AC3E}">
        <p14:creationId xmlns:p14="http://schemas.microsoft.com/office/powerpoint/2010/main" val="372971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138" y="306333"/>
            <a:ext cx="8911687" cy="1280890"/>
          </a:xfrm>
        </p:spPr>
        <p:txBody>
          <a:bodyPr/>
          <a:lstStyle/>
          <a:p>
            <a:r>
              <a:rPr lang="en-US" dirty="0"/>
              <a:t>ABC’s of Reactivity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Antecedent: what triggers the reaction</a:t>
            </a:r>
          </a:p>
          <a:p>
            <a:r>
              <a:rPr lang="en-US" dirty="0"/>
              <a:t>Behavior: bark/lunge/growl/etc.</a:t>
            </a:r>
          </a:p>
          <a:p>
            <a:r>
              <a:rPr lang="en-US" dirty="0"/>
              <a:t>Consequence: trigger moves further away</a:t>
            </a:r>
          </a:p>
        </p:txBody>
      </p:sp>
    </p:spTree>
    <p:extLst>
      <p:ext uri="{BB962C8B-B14F-4D97-AF65-F5344CB8AC3E}">
        <p14:creationId xmlns:p14="http://schemas.microsoft.com/office/powerpoint/2010/main" val="326619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SHV Theme">
  <a:themeElements>
    <a:clrScheme name="Custom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66CCCC"/>
      </a:accent1>
      <a:accent2>
        <a:srgbClr val="FF9966"/>
      </a:accent2>
      <a:accent3>
        <a:srgbClr val="CCCC99"/>
      </a:accent3>
      <a:accent4>
        <a:srgbClr val="FFCC66"/>
      </a:accent4>
      <a:accent5>
        <a:srgbClr val="7BA79D"/>
      </a:accent5>
      <a:accent6>
        <a:srgbClr val="968C8C"/>
      </a:accent6>
      <a:hlink>
        <a:srgbClr val="66CCCC"/>
      </a:hlink>
      <a:folHlink>
        <a:srgbClr val="704404"/>
      </a:folHlink>
    </a:clrScheme>
    <a:fontScheme name="HSHV br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HV PowerPoint Template 2019" id="{FD0DC3D3-3779-4F32-8687-E0BCA6F1FA4D}" vid="{9B5D41B3-0DC3-493B-BC76-D35D08232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1642</Words>
  <Application>Microsoft Office PowerPoint</Application>
  <PresentationFormat>Widescreen</PresentationFormat>
  <Paragraphs>202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Tw Cen MT</vt:lpstr>
      <vt:lpstr>Wingdings</vt:lpstr>
      <vt:lpstr>Wingdings 2</vt:lpstr>
      <vt:lpstr>HSHV Theme</vt:lpstr>
      <vt:lpstr>Acrobat Document</vt:lpstr>
      <vt:lpstr>Understanding and Working with Reactivity Volunteer Information Session April 2023</vt:lpstr>
      <vt:lpstr>Understanding Reactivity</vt:lpstr>
      <vt:lpstr>Unlabel Me!</vt:lpstr>
      <vt:lpstr>What do we mean by reactivity?”</vt:lpstr>
      <vt:lpstr>What makes dogs reactive?</vt:lpstr>
      <vt:lpstr>What is possible?</vt:lpstr>
      <vt:lpstr>ABC’s of Behavior</vt:lpstr>
      <vt:lpstr>What need does reactivity meet?</vt:lpstr>
      <vt:lpstr>ABC’s of Reactivity</vt:lpstr>
      <vt:lpstr>A few things to keep in mind</vt:lpstr>
      <vt:lpstr>Frustrated Greeters? </vt:lpstr>
      <vt:lpstr>Body language</vt:lpstr>
      <vt:lpstr>The progression of aggression</vt:lpstr>
      <vt:lpstr>PowerPoint Presentation</vt:lpstr>
      <vt:lpstr>Modifying reactivity</vt:lpstr>
      <vt:lpstr>Three keys to changing reactivity</vt:lpstr>
      <vt:lpstr>Reducing Stress</vt:lpstr>
      <vt:lpstr>Importance of a “stress vacation”</vt:lpstr>
      <vt:lpstr>Enrichment</vt:lpstr>
      <vt:lpstr>Calming Aids</vt:lpstr>
      <vt:lpstr>Environmental management</vt:lpstr>
      <vt:lpstr>Management: Setting the environment</vt:lpstr>
      <vt:lpstr>Management in the shelter</vt:lpstr>
      <vt:lpstr>Management On Walks</vt:lpstr>
      <vt:lpstr>What about play groups and group hikes?</vt:lpstr>
      <vt:lpstr>Modifying Behavior</vt:lpstr>
      <vt:lpstr>What do dogs need?</vt:lpstr>
      <vt:lpstr>Training New Options</vt:lpstr>
      <vt:lpstr>PowerPoint Presentation</vt:lpstr>
      <vt:lpstr>Changing Associations</vt:lpstr>
      <vt:lpstr>PowerPoint Presentation</vt:lpstr>
      <vt:lpstr>Avoid Aversives</vt:lpstr>
      <vt:lpstr>So what do I do when the dog reacts?</vt:lpstr>
      <vt:lpstr>Key Points:</vt:lpstr>
      <vt:lpstr>Training Resources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SOP Updates and Cat and DOG Body Language</dc:title>
  <dc:creator>Angela Schmorrow</dc:creator>
  <cp:lastModifiedBy>Angela Schmorrow</cp:lastModifiedBy>
  <cp:revision>10</cp:revision>
  <dcterms:created xsi:type="dcterms:W3CDTF">2023-03-10T19:40:46Z</dcterms:created>
  <dcterms:modified xsi:type="dcterms:W3CDTF">2023-04-10T14:49:34Z</dcterms:modified>
</cp:coreProperties>
</file>