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8" r:id="rId5"/>
    <p:sldId id="260" r:id="rId6"/>
    <p:sldId id="257" r:id="rId7"/>
    <p:sldId id="259" r:id="rId8"/>
    <p:sldId id="261" r:id="rId9"/>
    <p:sldId id="262" r:id="rId10"/>
    <p:sldId id="263" r:id="rId11"/>
    <p:sldId id="265" r:id="rId12"/>
    <p:sldId id="264" r:id="rId13"/>
    <p:sldId id="266" r:id="rId14"/>
    <p:sldId id="267" r:id="rId15"/>
    <p:sldId id="256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F484CC-47FF-6F48-DF60-FA9C1F5CB2D9}" v="20" dt="2025-02-24T14:08:37.455"/>
    <p1510:client id="{C5435488-7849-DA9C-CBCF-E3179702F48B}" v="24" dt="2025-02-24T14:12:42.2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8E90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149600" y="457201"/>
            <a:ext cx="9042401" cy="714375"/>
          </a:xfrm>
          <a:prstGeom prst="rect">
            <a:avLst/>
          </a:prstGeom>
          <a:solidFill>
            <a:srgbClr val="FDD17D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04801" y="1905000"/>
            <a:ext cx="11683999" cy="1828800"/>
          </a:xfrm>
        </p:spPr>
        <p:txBody>
          <a:bodyPr anchor="b"/>
          <a:lstStyle>
            <a:lvl1pPr algn="r">
              <a:defRPr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454400" y="457200"/>
            <a:ext cx="89408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5685757"/>
            <a:ext cx="5130800" cy="96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8791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white">
          <a:xfrm>
            <a:off x="0" y="5970588"/>
            <a:ext cx="12192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"/>
            <a:ext cx="12192000" cy="714375"/>
          </a:xfrm>
          <a:prstGeom prst="rect">
            <a:avLst/>
          </a:prstGeom>
          <a:solidFill>
            <a:srgbClr val="C8CD8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19088" indent="-319088" fontAlgn="base">
              <a:spcBef>
                <a:spcPts val="700"/>
              </a:spcBef>
              <a:spcAft>
                <a:spcPct val="0"/>
              </a:spcAft>
              <a:buClr>
                <a:srgbClr val="FF9966"/>
              </a:buClr>
              <a:buSzPct val="60000"/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828800" y="1828800"/>
            <a:ext cx="8636000" cy="1828800"/>
          </a:xfrm>
        </p:spPr>
        <p:txBody>
          <a:bodyPr anchor="b"/>
          <a:lstStyle>
            <a:lvl1pPr algn="ctr">
              <a:defRPr cap="all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553200"/>
            <a:ext cx="12192000" cy="331076"/>
          </a:xfrm>
          <a:prstGeom prst="rect">
            <a:avLst/>
          </a:prstGeom>
          <a:solidFill>
            <a:srgbClr val="FDD17D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19088" indent="-319088" fontAlgn="base">
              <a:spcBef>
                <a:spcPts val="700"/>
              </a:spcBef>
              <a:spcAft>
                <a:spcPct val="0"/>
              </a:spcAft>
              <a:buClr>
                <a:srgbClr val="FF9966"/>
              </a:buClr>
              <a:buSzPct val="60000"/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9109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rgbClr val="70B4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1524000"/>
            <a:ext cx="12192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1600200"/>
            <a:ext cx="1727200" cy="990600"/>
          </a:xfrm>
          <a:prstGeom prst="rect">
            <a:avLst/>
          </a:prstGeom>
          <a:solidFill>
            <a:srgbClr val="FDD17D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828800" y="1600200"/>
            <a:ext cx="10363200" cy="990600"/>
          </a:xfrm>
          <a:prstGeom prst="rect">
            <a:avLst/>
          </a:prstGeom>
          <a:solidFill>
            <a:srgbClr val="8E90B8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1" y="2743200"/>
            <a:ext cx="9497484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600200"/>
            <a:ext cx="10160000" cy="990600"/>
          </a:xfrm>
        </p:spPr>
        <p:txBody>
          <a:bodyPr/>
          <a:lstStyle>
            <a:lvl1pPr algn="l">
              <a:buNone/>
              <a:defRPr sz="3200" b="1" cap="none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13"/>
          <p:cNvSpPr>
            <a:spLocks noGrp="1"/>
          </p:cNvSpPr>
          <p:nvPr>
            <p:ph type="ftr" sz="quarter" idx="10"/>
          </p:nvPr>
        </p:nvSpPr>
        <p:spPr>
          <a:xfrm>
            <a:off x="0" y="6248401"/>
            <a:ext cx="12192000" cy="365125"/>
          </a:xfrm>
          <a:solidFill>
            <a:srgbClr val="EB9D74"/>
          </a:solidFill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Humane Society of Huron Valley  |  (734) 662-5585  |  hshv.org   </a:t>
            </a:r>
          </a:p>
        </p:txBody>
      </p:sp>
    </p:spTree>
    <p:extLst>
      <p:ext uri="{BB962C8B-B14F-4D97-AF65-F5344CB8AC3E}">
        <p14:creationId xmlns:p14="http://schemas.microsoft.com/office/powerpoint/2010/main" val="7541145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bg>
      <p:bgPr>
        <a:solidFill>
          <a:srgbClr val="C8CD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"/>
          <p:cNvSpPr txBox="1">
            <a:spLocks noChangeArrowheads="1"/>
          </p:cNvSpPr>
          <p:nvPr/>
        </p:nvSpPr>
        <p:spPr bwMode="auto">
          <a:xfrm>
            <a:off x="508000" y="6477001"/>
            <a:ext cx="11379200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 b="1">
                <a:solidFill>
                  <a:prstClr val="white"/>
                </a:solidFill>
                <a:latin typeface="Century Gothic" pitchFamily="34" charset="0"/>
              </a:rPr>
              <a:t>Humane Society of Huron Valley | (734) 662-5585 | hshv.org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812800" y="1676400"/>
            <a:ext cx="5181600" cy="4485167"/>
          </a:xfrm>
          <a:solidFill>
            <a:schemeClr val="accent3"/>
          </a:solidFill>
        </p:spPr>
        <p:txBody>
          <a:bodyPr/>
          <a:lstStyle>
            <a:lvl1pPr>
              <a:buFontTx/>
              <a:buNone/>
              <a:defRPr sz="22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defRPr>
            </a:lvl1pPr>
            <a:lvl2pPr>
              <a:buFontTx/>
              <a:buNone/>
              <a:defRPr sz="22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defRPr>
            </a:lvl2pPr>
            <a:lvl3pPr>
              <a:buFontTx/>
              <a:buNone/>
              <a:defRPr sz="22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defRPr>
            </a:lvl3pPr>
            <a:lvl4pPr>
              <a:buFontTx/>
              <a:buNone/>
              <a:defRPr sz="22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defRPr>
            </a:lvl4pPr>
            <a:lvl5pPr>
              <a:buFontTx/>
              <a:buNone/>
              <a:defRPr sz="22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4"/>
          <p:cNvSpPr>
            <a:spLocks noGrp="1"/>
          </p:cNvSpPr>
          <p:nvPr>
            <p:ph type="title"/>
          </p:nvPr>
        </p:nvSpPr>
        <p:spPr>
          <a:xfrm>
            <a:off x="812800" y="228600"/>
            <a:ext cx="10871200" cy="990600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1280160"/>
            <a:ext cx="711200" cy="219456"/>
          </a:xfrm>
          <a:prstGeom prst="rect">
            <a:avLst/>
          </a:prstGeom>
          <a:solidFill>
            <a:srgbClr val="EB9D74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926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solidFill>
          <a:srgbClr val="8E90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"/>
          <p:cNvSpPr txBox="1">
            <a:spLocks noChangeArrowheads="1"/>
          </p:cNvSpPr>
          <p:nvPr userDrawn="1"/>
        </p:nvSpPr>
        <p:spPr bwMode="auto">
          <a:xfrm>
            <a:off x="508000" y="6477001"/>
            <a:ext cx="11379200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 b="1">
                <a:solidFill>
                  <a:prstClr val="white"/>
                </a:solidFill>
                <a:latin typeface="Century Gothic" pitchFamily="34" charset="0"/>
              </a:rPr>
              <a:t>Humane Society of Huron Valley | (734) 662-5585 | hshv.org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812800" y="1676400"/>
            <a:ext cx="5181600" cy="4485167"/>
          </a:xfrm>
          <a:solidFill>
            <a:schemeClr val="accent3"/>
          </a:solidFill>
        </p:spPr>
        <p:txBody>
          <a:bodyPr/>
          <a:lstStyle>
            <a:lvl1pPr>
              <a:buFontTx/>
              <a:buNone/>
              <a:defRPr sz="22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defRPr>
            </a:lvl1pPr>
            <a:lvl2pPr>
              <a:buFontTx/>
              <a:buNone/>
              <a:defRPr sz="22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defRPr>
            </a:lvl2pPr>
            <a:lvl3pPr>
              <a:buFontTx/>
              <a:buNone/>
              <a:defRPr sz="22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defRPr>
            </a:lvl3pPr>
            <a:lvl4pPr>
              <a:buFontTx/>
              <a:buNone/>
              <a:defRPr sz="22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defRPr>
            </a:lvl4pPr>
            <a:lvl5pPr>
              <a:buFontTx/>
              <a:buNone/>
              <a:defRPr sz="22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4"/>
          <p:cNvSpPr>
            <a:spLocks noGrp="1"/>
          </p:cNvSpPr>
          <p:nvPr>
            <p:ph type="title"/>
          </p:nvPr>
        </p:nvSpPr>
        <p:spPr>
          <a:xfrm>
            <a:off x="812800" y="228600"/>
            <a:ext cx="10871200" cy="990600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79CAD-3883-447A-ABF0-1A3086FDC4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2824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-35035" y="6508642"/>
            <a:ext cx="12192000" cy="365125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altLang="en-US" b="1">
                <a:solidFill>
                  <a:prstClr val="black">
                    <a:lumMod val="75000"/>
                    <a:lumOff val="25000"/>
                  </a:prstClr>
                </a:solidFill>
              </a:rPr>
              <a:t>Humane Society of Huron Valley | (734) 662-5585 | hshv.org</a:t>
            </a:r>
          </a:p>
          <a:p>
            <a:pPr>
              <a:defRPr/>
            </a:pPr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689AB5-1D08-4534-94EC-D8CA94334F9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080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919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/>
          <p:cNvSpPr>
            <a:spLocks noGrp="1"/>
          </p:cNvSpPr>
          <p:nvPr>
            <p:ph type="title"/>
          </p:nvPr>
        </p:nvSpPr>
        <p:spPr bwMode="auto">
          <a:xfrm>
            <a:off x="812800" y="228600"/>
            <a:ext cx="10871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817033" y="1600201"/>
            <a:ext cx="108712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900EDFB4-0A3B-47A3-B3B5-75C542C06317}" type="datetimeFigureOut">
              <a:rPr lang="en-US" smtClean="0">
                <a:solidFill>
                  <a:srgbClr val="775F55"/>
                </a:solidFill>
              </a:rPr>
              <a:pPr>
                <a:defRPr/>
              </a:pPr>
              <a:t>2/24/2025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12801" y="6248401"/>
            <a:ext cx="7228417" cy="365125"/>
          </a:xfrm>
          <a:prstGeom prst="rect">
            <a:avLst/>
          </a:prstGeom>
        </p:spPr>
        <p:txBody>
          <a:bodyPr vert="horz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5075"/>
            <a:ext cx="12192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87400" y="1279525"/>
            <a:ext cx="11404600" cy="228600"/>
          </a:xfrm>
          <a:prstGeom prst="rect">
            <a:avLst/>
          </a:prstGeom>
          <a:solidFill>
            <a:srgbClr val="70B4BD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1589"/>
            <a:ext cx="711200" cy="244475"/>
          </a:xfrm>
          <a:prstGeom prst="rect">
            <a:avLst/>
          </a:prstGeom>
          <a:solidFill>
            <a:srgbClr val="FDD17D"/>
          </a:solidFill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400" b="1">
                <a:solidFill>
                  <a:srgbClr val="FFFFFF"/>
                </a:solidFill>
                <a:latin typeface="Century Gothic" panose="020B0502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689AB5-1D08-4534-94EC-D8CA94334F92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1713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19088" indent="-319088" algn="l" rtl="0" eaLnBrk="1" fontAlgn="base" hangingPunct="1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"/>
        <a:defRPr sz="2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9763" indent="-273050" algn="l" rtl="0" eaLnBrk="1" fontAlgn="base" hangingPunct="1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"/>
        <a:defRPr sz="2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14400" indent="-228600" algn="l" rtl="0" eaLnBrk="1" fontAlgn="base" hangingPunct="1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"/>
        <a:defRPr sz="2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371600" indent="-228600" algn="l" rtl="0" eaLnBrk="1" fontAlgn="base" hangingPunct="1">
        <a:spcBef>
          <a:spcPts val="400"/>
        </a:spcBef>
        <a:spcAft>
          <a:spcPct val="0"/>
        </a:spcAft>
        <a:buClr>
          <a:srgbClr val="CCCC99"/>
        </a:buClr>
        <a:buSzPct val="75000"/>
        <a:buFont typeface="Wingdings" panose="05000000000000000000" pitchFamily="2" charset="2"/>
        <a:buChar char="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828800" indent="-228600" algn="l" rtl="0" eaLnBrk="1" fontAlgn="base" hangingPunct="1">
        <a:spcBef>
          <a:spcPts val="400"/>
        </a:spcBef>
        <a:spcAft>
          <a:spcPct val="0"/>
        </a:spcAft>
        <a:buClr>
          <a:srgbClr val="FFCC66"/>
        </a:buClr>
        <a:buSzPct val="65000"/>
        <a:buFont typeface="Wingdings" panose="05000000000000000000" pitchFamily="2" charset="2"/>
        <a:buChar char="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3.sv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21.pn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26" Type="http://schemas.openxmlformats.org/officeDocument/2006/relationships/image" Target="../media/image68.png"/><Relationship Id="rId3" Type="http://schemas.openxmlformats.org/officeDocument/2006/relationships/image" Target="../media/image45.png"/><Relationship Id="rId21" Type="http://schemas.openxmlformats.org/officeDocument/2006/relationships/image" Target="../media/image63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5" Type="http://schemas.openxmlformats.org/officeDocument/2006/relationships/image" Target="../media/image67.png"/><Relationship Id="rId2" Type="http://schemas.openxmlformats.org/officeDocument/2006/relationships/image" Target="../media/image44.png"/><Relationship Id="rId16" Type="http://schemas.openxmlformats.org/officeDocument/2006/relationships/image" Target="../media/image58.png"/><Relationship Id="rId20" Type="http://schemas.openxmlformats.org/officeDocument/2006/relationships/image" Target="../media/image62.png"/><Relationship Id="rId29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24" Type="http://schemas.openxmlformats.org/officeDocument/2006/relationships/image" Target="../media/image66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23" Type="http://schemas.openxmlformats.org/officeDocument/2006/relationships/image" Target="../media/image65.png"/><Relationship Id="rId28" Type="http://schemas.openxmlformats.org/officeDocument/2006/relationships/image" Target="../media/image70.png"/><Relationship Id="rId10" Type="http://schemas.openxmlformats.org/officeDocument/2006/relationships/image" Target="../media/image52.png"/><Relationship Id="rId19" Type="http://schemas.openxmlformats.org/officeDocument/2006/relationships/image" Target="../media/image61.png"/><Relationship Id="rId31" Type="http://schemas.openxmlformats.org/officeDocument/2006/relationships/image" Target="../media/image73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Relationship Id="rId22" Type="http://schemas.openxmlformats.org/officeDocument/2006/relationships/image" Target="../media/image64.png"/><Relationship Id="rId27" Type="http://schemas.openxmlformats.org/officeDocument/2006/relationships/image" Target="../media/image69.png"/><Relationship Id="rId30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7D76912-AF27-8AD0-7500-8CB640CCE7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Understanding adult cat and kitten body cues and behavior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2B1396-547A-7BA3-2BB7-33B6F0B79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Body Language </a:t>
            </a:r>
          </a:p>
        </p:txBody>
      </p:sp>
    </p:spTree>
    <p:extLst>
      <p:ext uri="{BB962C8B-B14F-4D97-AF65-F5344CB8AC3E}">
        <p14:creationId xmlns:p14="http://schemas.microsoft.com/office/powerpoint/2010/main" val="16349751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DD4EC51-1CD1-A0F7-3874-EF3C43D206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How to help guests interact safely and respectfully with our cats and kittens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EA797B7-0A13-BBDE-97F7-C3B2B7139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Helping our guests</a:t>
            </a:r>
          </a:p>
        </p:txBody>
      </p:sp>
    </p:spTree>
    <p:extLst>
      <p:ext uri="{BB962C8B-B14F-4D97-AF65-F5344CB8AC3E}">
        <p14:creationId xmlns:p14="http://schemas.microsoft.com/office/powerpoint/2010/main" val="9445450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2B30E35-D724-FD45-3E2E-01AD0A2A559B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Keep a close eye on body language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Always have an alternative</a:t>
            </a:r>
          </a:p>
          <a:p>
            <a:pPr marL="663575" lvl="1" indent="-342900">
              <a:buFont typeface="Arial" panose="020B0604020202020204" pitchFamily="34" charset="0"/>
              <a:buChar char="•"/>
            </a:pPr>
            <a:r>
              <a:rPr lang="en-US" sz="2000"/>
              <a:t>Picking up/ carrying cats or kittens can be scary for them!</a:t>
            </a:r>
          </a:p>
          <a:p>
            <a:pPr marL="938212" lvl="2" indent="-342900">
              <a:buFont typeface="Arial" panose="020B0604020202020204" pitchFamily="34" charset="0"/>
              <a:buChar char="•"/>
            </a:pPr>
            <a:r>
              <a:rPr lang="en-US" sz="2000"/>
              <a:t>Have toys and treats handy!</a:t>
            </a:r>
          </a:p>
          <a:p>
            <a:pPr marL="938212" lvl="2" indent="-342900">
              <a:buFont typeface="Arial" panose="020B0604020202020204" pitchFamily="34" charset="0"/>
              <a:buChar char="•"/>
            </a:pPr>
            <a:r>
              <a:rPr lang="en-US" sz="2000"/>
              <a:t> Direct them to another cat who may be more comfortable with an interaction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Having toys available and ready for your customers will enhance their interactions and the safety of your cats!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81A5881-51E2-3CB8-01A4-63D12CA80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Helping our guests engage safely with our cats</a:t>
            </a:r>
          </a:p>
        </p:txBody>
      </p:sp>
      <p:pic>
        <p:nvPicPr>
          <p:cNvPr id="5" name="Picture 4" descr="A black cat playing with a toy&#10;&#10;Description automatically generated">
            <a:extLst>
              <a:ext uri="{FF2B5EF4-FFF2-40B4-BE49-F238E27FC236}">
                <a16:creationId xmlns:a16="http://schemas.microsoft.com/office/drawing/2014/main" id="{2295FA12-13FA-5D2D-D23C-97480973E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0" y="1879088"/>
            <a:ext cx="6117292" cy="407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1500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90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7833" b="7833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123362" y="6079959"/>
            <a:ext cx="2349701" cy="586648"/>
          </a:xfrm>
          <a:custGeom>
            <a:avLst/>
            <a:gdLst/>
            <a:ahLst/>
            <a:cxnLst/>
            <a:rect l="l" t="t" r="r" b="b"/>
            <a:pathLst>
              <a:path w="3524552" h="879972">
                <a:moveTo>
                  <a:pt x="0" y="0"/>
                </a:moveTo>
                <a:lnTo>
                  <a:pt x="3524552" y="0"/>
                </a:lnTo>
                <a:lnTo>
                  <a:pt x="3524552" y="879972"/>
                </a:lnTo>
                <a:lnTo>
                  <a:pt x="0" y="8799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5" name="TextBox 5"/>
          <p:cNvSpPr txBox="1"/>
          <p:nvPr/>
        </p:nvSpPr>
        <p:spPr>
          <a:xfrm>
            <a:off x="123840" y="596891"/>
            <a:ext cx="6731687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5731"/>
              </a:lnSpc>
              <a:spcBef>
                <a:spcPct val="0"/>
              </a:spcBef>
            </a:pPr>
            <a:r>
              <a:rPr lang="en-US" sz="5210">
                <a:solidFill>
                  <a:srgbClr val="000000"/>
                </a:solidFill>
                <a:latin typeface="Century Gothic 1"/>
                <a:ea typeface="Century Gothic 1"/>
                <a:cs typeface="Century Gothic 1"/>
                <a:sym typeface="Century Gothic 1"/>
              </a:rPr>
              <a:t>Working with Families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90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096000" cy="6858000"/>
            <a:chOff x="0" y="0"/>
            <a:chExt cx="1219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2568" b="12568"/>
            <a:stretch>
              <a:fillRect/>
            </a:stretch>
          </p:blipFill>
          <p:spPr>
            <a:xfrm>
              <a:off x="0" y="0"/>
              <a:ext cx="12192000" cy="13716000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6274649" y="2566215"/>
            <a:ext cx="5744459" cy="24313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082" lvl="1" indent="-228541" algn="l">
              <a:lnSpc>
                <a:spcPts val="3175"/>
              </a:lnSpc>
              <a:buFont typeface="Arial"/>
              <a:buChar char="•"/>
            </a:pPr>
            <a:r>
              <a:rPr lang="en-US" sz="2117">
                <a:solidFill>
                  <a:srgbClr val="FDD17D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Participants in Humane Ed programs</a:t>
            </a:r>
          </a:p>
          <a:p>
            <a:pPr marL="914164" lvl="2" indent="-304721" algn="l">
              <a:lnSpc>
                <a:spcPts val="3175"/>
              </a:lnSpc>
              <a:buFont typeface="Arial"/>
              <a:buChar char="⚬"/>
            </a:pPr>
            <a:r>
              <a:rPr lang="en-US" sz="2117">
                <a:solidFill>
                  <a:srgbClr val="FDD17D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Supervised by Humane Ed staff and parents/guardians</a:t>
            </a:r>
          </a:p>
          <a:p>
            <a:pPr marL="457082" lvl="1" indent="-228541" algn="l">
              <a:lnSpc>
                <a:spcPts val="3175"/>
              </a:lnSpc>
              <a:buFont typeface="Arial"/>
              <a:buChar char="•"/>
            </a:pPr>
            <a:r>
              <a:rPr lang="en-US" sz="2117">
                <a:solidFill>
                  <a:srgbClr val="FDD17D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The general public</a:t>
            </a:r>
          </a:p>
          <a:p>
            <a:pPr marL="914164" lvl="2" indent="-304721" algn="l">
              <a:lnSpc>
                <a:spcPts val="3175"/>
              </a:lnSpc>
              <a:buFont typeface="Arial"/>
              <a:buChar char="⚬"/>
            </a:pPr>
            <a:r>
              <a:rPr lang="en-US" sz="2117">
                <a:solidFill>
                  <a:srgbClr val="FDD17D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Go over guidelines together with children and adults upon entrance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845478" y="429465"/>
            <a:ext cx="5344227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>
              <a:lnSpc>
                <a:spcPts val="5520"/>
              </a:lnSpc>
              <a:spcBef>
                <a:spcPct val="0"/>
              </a:spcBef>
            </a:pPr>
            <a:r>
              <a:rPr lang="en-US" sz="4600">
                <a:solidFill>
                  <a:srgbClr val="FDD17D"/>
                </a:solidFill>
                <a:latin typeface="Century Gothic 1"/>
                <a:ea typeface="Century Gothic 1"/>
                <a:cs typeface="Century Gothic 1"/>
                <a:sym typeface="Century Gothic 1"/>
              </a:rPr>
              <a:t>Kids at Tiny Lions</a:t>
            </a:r>
          </a:p>
        </p:txBody>
      </p:sp>
      <p:sp>
        <p:nvSpPr>
          <p:cNvPr id="6" name="Freeform 6"/>
          <p:cNvSpPr/>
          <p:nvPr/>
        </p:nvSpPr>
        <p:spPr>
          <a:xfrm>
            <a:off x="11281247" y="6051551"/>
            <a:ext cx="798731" cy="733627"/>
          </a:xfrm>
          <a:custGeom>
            <a:avLst/>
            <a:gdLst/>
            <a:ahLst/>
            <a:cxnLst/>
            <a:rect l="l" t="t" r="r" b="b"/>
            <a:pathLst>
              <a:path w="1198096" h="1100441">
                <a:moveTo>
                  <a:pt x="0" y="0"/>
                </a:moveTo>
                <a:lnTo>
                  <a:pt x="1198096" y="0"/>
                </a:lnTo>
                <a:lnTo>
                  <a:pt x="1198096" y="1100441"/>
                </a:lnTo>
                <a:lnTo>
                  <a:pt x="0" y="11004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5391932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94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22302" y="0"/>
            <a:ext cx="4572000" cy="6858000"/>
          </a:xfrm>
          <a:custGeom>
            <a:avLst/>
            <a:gdLst/>
            <a:ahLst/>
            <a:cxnLst/>
            <a:rect l="l" t="t" r="r" b="b"/>
            <a:pathLst>
              <a:path w="6858000" h="10287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3" name="Freeform 3"/>
          <p:cNvSpPr/>
          <p:nvPr/>
        </p:nvSpPr>
        <p:spPr>
          <a:xfrm>
            <a:off x="9509896" y="3429000"/>
            <a:ext cx="2065973" cy="3429000"/>
          </a:xfrm>
          <a:custGeom>
            <a:avLst/>
            <a:gdLst/>
            <a:ahLst/>
            <a:cxnLst/>
            <a:rect l="l" t="t" r="r" b="b"/>
            <a:pathLst>
              <a:path w="3098959" h="5143500">
                <a:moveTo>
                  <a:pt x="0" y="0"/>
                </a:moveTo>
                <a:lnTo>
                  <a:pt x="3098959" y="0"/>
                </a:lnTo>
                <a:lnTo>
                  <a:pt x="3098959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4" name="Freeform 4"/>
          <p:cNvSpPr/>
          <p:nvPr/>
        </p:nvSpPr>
        <p:spPr>
          <a:xfrm>
            <a:off x="553915" y="3598267"/>
            <a:ext cx="3106895" cy="3198863"/>
          </a:xfrm>
          <a:custGeom>
            <a:avLst/>
            <a:gdLst/>
            <a:ahLst/>
            <a:cxnLst/>
            <a:rect l="l" t="t" r="r" b="b"/>
            <a:pathLst>
              <a:path w="4660343" h="4798294">
                <a:moveTo>
                  <a:pt x="0" y="0"/>
                </a:moveTo>
                <a:lnTo>
                  <a:pt x="4660344" y="0"/>
                </a:lnTo>
                <a:lnTo>
                  <a:pt x="4660344" y="4798294"/>
                </a:lnTo>
                <a:lnTo>
                  <a:pt x="0" y="4798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9961362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90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97396" y="540031"/>
            <a:ext cx="10820400" cy="7683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6000"/>
              </a:lnSpc>
              <a:spcBef>
                <a:spcPct val="0"/>
              </a:spcBef>
            </a:pPr>
            <a:r>
              <a:rPr lang="en-US" sz="5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The Value of Kids &amp; Cats Together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246012" y="2247239"/>
            <a:ext cx="2236601" cy="2236592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35792" r="-14019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899771" y="4763178"/>
            <a:ext cx="2929083" cy="3001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2426"/>
              </a:lnSpc>
              <a:spcBef>
                <a:spcPct val="0"/>
              </a:spcBef>
            </a:pPr>
            <a:r>
              <a:rPr lang="en-US" sz="1866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Learning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99771" y="5235787"/>
            <a:ext cx="2929083" cy="7516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1960"/>
              </a:lnSpc>
              <a:spcBef>
                <a:spcPct val="0"/>
              </a:spcBef>
            </a:pPr>
            <a:r>
              <a:rPr lang="en-US" sz="1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Visiting Tiny Lions gives children the chance to learn how to appropriately interact with cats.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4977700" y="2247239"/>
            <a:ext cx="2236601" cy="2236592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t="-25136" b="-25136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4631459" y="4763178"/>
            <a:ext cx="2929083" cy="3001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2426"/>
              </a:lnSpc>
              <a:spcBef>
                <a:spcPct val="0"/>
              </a:spcBef>
            </a:pPr>
            <a:r>
              <a:rPr lang="en-US" sz="1866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Cultivates empathy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631459" y="5235787"/>
            <a:ext cx="2929083" cy="10081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1960"/>
              </a:lnSpc>
              <a:spcBef>
                <a:spcPct val="0"/>
              </a:spcBef>
            </a:pPr>
            <a:r>
              <a:rPr lang="en-US" sz="1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Caring for animals helps children recognize emotions in others.  Children can draw connections between themselves and animals.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8709388" y="2247239"/>
            <a:ext cx="2236601" cy="2236592"/>
            <a:chOff x="0" y="0"/>
            <a:chExt cx="6350000" cy="634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16747" r="-16747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8363147" y="4763178"/>
            <a:ext cx="2929083" cy="3001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2426"/>
              </a:lnSpc>
              <a:spcBef>
                <a:spcPct val="0"/>
              </a:spcBef>
            </a:pPr>
            <a:r>
              <a:rPr lang="en-US" sz="1866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Encourages support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363147" y="5235787"/>
            <a:ext cx="2929083" cy="7516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1960"/>
              </a:lnSpc>
              <a:spcBef>
                <a:spcPct val="0"/>
              </a:spcBef>
            </a:pPr>
            <a:r>
              <a:rPr lang="en-US" sz="1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Children and families often provide financial support or donations for Tiny Lions and HSHV.</a:t>
            </a:r>
          </a:p>
        </p:txBody>
      </p:sp>
    </p:spTree>
    <p:extLst>
      <p:ext uri="{BB962C8B-B14F-4D97-AF65-F5344CB8AC3E}">
        <p14:creationId xmlns:p14="http://schemas.microsoft.com/office/powerpoint/2010/main" val="16436789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90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151016" y="3049270"/>
            <a:ext cx="4231613" cy="3203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3033" lvl="1" indent="-201517" algn="l">
              <a:lnSpc>
                <a:spcPts val="2799"/>
              </a:lnSpc>
              <a:buFont typeface="Arial"/>
              <a:buChar char="•"/>
            </a:pPr>
            <a:r>
              <a:rPr lang="en-US" sz="186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Are of varying ages and developmental levels</a:t>
            </a:r>
          </a:p>
          <a:p>
            <a:pPr marL="403033" lvl="1" indent="-201517" algn="l">
              <a:lnSpc>
                <a:spcPts val="2799"/>
              </a:lnSpc>
              <a:buFont typeface="Arial"/>
              <a:buChar char="•"/>
            </a:pPr>
            <a:r>
              <a:rPr lang="en-US" sz="186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Have varying experiences and understanding of appropriate animal interaction</a:t>
            </a:r>
          </a:p>
          <a:p>
            <a:pPr marL="403033" lvl="1" indent="-201517" algn="l">
              <a:lnSpc>
                <a:spcPts val="2799"/>
              </a:lnSpc>
              <a:buFont typeface="Arial"/>
              <a:buChar char="•"/>
            </a:pPr>
            <a:r>
              <a:rPr lang="en-US" sz="186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Have varying abilities, empathy levels and executive functioning skills </a:t>
            </a:r>
          </a:p>
          <a:p>
            <a:pPr marL="403033" lvl="1" indent="-201517" algn="l">
              <a:lnSpc>
                <a:spcPts val="2799"/>
              </a:lnSpc>
              <a:buFont typeface="Arial"/>
              <a:buChar char="•"/>
            </a:pPr>
            <a:r>
              <a:rPr lang="en-US" sz="186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May have disabilities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029803" y="466425"/>
            <a:ext cx="4476397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6400"/>
              </a:lnSpc>
              <a:spcBef>
                <a:spcPct val="0"/>
              </a:spcBef>
            </a:pPr>
            <a:r>
              <a:rPr lang="en-US" sz="5334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The young people we work  with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0" y="0"/>
            <a:ext cx="6096000" cy="6858000"/>
            <a:chOff x="0" y="0"/>
            <a:chExt cx="12192000" cy="1371600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 t="12500" b="12500"/>
            <a:stretch>
              <a:fillRect/>
            </a:stretch>
          </p:blipFill>
          <p:spPr>
            <a:xfrm>
              <a:off x="0" y="0"/>
              <a:ext cx="12192000" cy="1371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1995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90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8709387" y="1777175"/>
            <a:ext cx="2706668" cy="2706657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t="-16747" b="-16747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4729266" y="1714374"/>
            <a:ext cx="2920189" cy="2920177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t="-16747" b="-16747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899201" y="1714374"/>
            <a:ext cx="2832933" cy="2832922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t="-16747" b="-16747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sp>
        <p:nvSpPr>
          <p:cNvPr id="8" name="Freeform 8"/>
          <p:cNvSpPr/>
          <p:nvPr/>
        </p:nvSpPr>
        <p:spPr>
          <a:xfrm>
            <a:off x="11121922" y="6051551"/>
            <a:ext cx="798731" cy="733627"/>
          </a:xfrm>
          <a:custGeom>
            <a:avLst/>
            <a:gdLst/>
            <a:ahLst/>
            <a:cxnLst/>
            <a:rect l="l" t="t" r="r" b="b"/>
            <a:pathLst>
              <a:path w="1198096" h="1100441">
                <a:moveTo>
                  <a:pt x="0" y="0"/>
                </a:moveTo>
                <a:lnTo>
                  <a:pt x="1198096" y="0"/>
                </a:lnTo>
                <a:lnTo>
                  <a:pt x="1198096" y="1100441"/>
                </a:lnTo>
                <a:lnTo>
                  <a:pt x="0" y="11004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9" name="Freeform 9"/>
          <p:cNvSpPr/>
          <p:nvPr/>
        </p:nvSpPr>
        <p:spPr>
          <a:xfrm rot="1559761">
            <a:off x="912157" y="-82052"/>
            <a:ext cx="668917" cy="1339346"/>
          </a:xfrm>
          <a:custGeom>
            <a:avLst/>
            <a:gdLst/>
            <a:ahLst/>
            <a:cxnLst/>
            <a:rect l="l" t="t" r="r" b="b"/>
            <a:pathLst>
              <a:path w="1310450" h="2299034">
                <a:moveTo>
                  <a:pt x="0" y="0"/>
                </a:moveTo>
                <a:lnTo>
                  <a:pt x="1310450" y="0"/>
                </a:lnTo>
                <a:lnTo>
                  <a:pt x="1310450" y="2299035"/>
                </a:lnTo>
                <a:lnTo>
                  <a:pt x="0" y="22990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10" name="TextBox 10"/>
          <p:cNvSpPr txBox="1"/>
          <p:nvPr/>
        </p:nvSpPr>
        <p:spPr>
          <a:xfrm>
            <a:off x="894332" y="301641"/>
            <a:ext cx="10820400" cy="8191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6400"/>
              </a:lnSpc>
              <a:spcBef>
                <a:spcPct val="0"/>
              </a:spcBef>
            </a:pPr>
            <a:r>
              <a:rPr lang="en-US" sz="5334">
                <a:solidFill>
                  <a:srgbClr val="FDD17D"/>
                </a:solidFill>
                <a:latin typeface="Century Gothic 1"/>
                <a:ea typeface="Century Gothic 1"/>
                <a:cs typeface="Century Gothic 1"/>
                <a:sym typeface="Century Gothic 1"/>
              </a:rPr>
              <a:t>Common Challenges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60401" y="4804352"/>
            <a:ext cx="2929083" cy="29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2426"/>
              </a:lnSpc>
              <a:spcBef>
                <a:spcPct val="0"/>
              </a:spcBef>
            </a:pPr>
            <a:r>
              <a:rPr lang="en-US" sz="1866">
                <a:solidFill>
                  <a:srgbClr val="FDD17D"/>
                </a:solidFill>
                <a:latin typeface="Century Gothic 3"/>
                <a:ea typeface="Century Gothic 3"/>
                <a:cs typeface="Century Gothic 3"/>
                <a:sym typeface="Century Gothic 3"/>
              </a:rPr>
              <a:t>Voice Level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39876" y="5318760"/>
            <a:ext cx="2929083" cy="4962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1960"/>
              </a:lnSpc>
              <a:spcBef>
                <a:spcPct val="0"/>
              </a:spcBef>
            </a:pPr>
            <a:r>
              <a:rPr lang="en-US" sz="1400">
                <a:solidFill>
                  <a:srgbClr val="FDD17D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Youth may exhibit voice levels that may be uncomfortable for others or animals.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472134" y="4837626"/>
            <a:ext cx="2929083" cy="29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2426"/>
              </a:lnSpc>
              <a:spcBef>
                <a:spcPct val="0"/>
              </a:spcBef>
            </a:pPr>
            <a:r>
              <a:rPr lang="en-US" sz="1866">
                <a:solidFill>
                  <a:srgbClr val="FDD17D"/>
                </a:solidFill>
                <a:latin typeface="Century Gothic 3"/>
                <a:ea typeface="Century Gothic 3"/>
                <a:cs typeface="Century Gothic 3"/>
                <a:sym typeface="Century Gothic 3"/>
              </a:rPr>
              <a:t>Animal Handling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512289" y="5287010"/>
            <a:ext cx="2929083" cy="7527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1960"/>
              </a:lnSpc>
              <a:spcBef>
                <a:spcPct val="0"/>
              </a:spcBef>
            </a:pPr>
            <a:r>
              <a:rPr lang="en-US" sz="1400">
                <a:solidFill>
                  <a:srgbClr val="FDD17D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Handling concerns may arise with young people that require immediate staff intervention.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281628" y="4837626"/>
            <a:ext cx="2929083" cy="29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2426"/>
              </a:lnSpc>
              <a:spcBef>
                <a:spcPct val="0"/>
              </a:spcBef>
            </a:pPr>
            <a:r>
              <a:rPr lang="en-US" sz="1866">
                <a:solidFill>
                  <a:srgbClr val="FDD17D"/>
                </a:solidFill>
                <a:latin typeface="Century Gothic 3"/>
                <a:ea typeface="Century Gothic 3"/>
                <a:cs typeface="Century Gothic 3"/>
                <a:sym typeface="Century Gothic 3"/>
              </a:rPr>
              <a:t>Activity Level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281628" y="5287010"/>
            <a:ext cx="2929083" cy="4962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1960"/>
              </a:lnSpc>
              <a:spcBef>
                <a:spcPct val="0"/>
              </a:spcBef>
            </a:pPr>
            <a:r>
              <a:rPr lang="en-US" sz="1400">
                <a:solidFill>
                  <a:srgbClr val="FDD17D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A young person’s activity level may exceed what is safe. </a:t>
            </a:r>
          </a:p>
        </p:txBody>
      </p:sp>
    </p:spTree>
    <p:extLst>
      <p:ext uri="{BB962C8B-B14F-4D97-AF65-F5344CB8AC3E}">
        <p14:creationId xmlns:p14="http://schemas.microsoft.com/office/powerpoint/2010/main" val="37787813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90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96000" y="0"/>
            <a:ext cx="6096000" cy="6858000"/>
            <a:chOff x="0" y="0"/>
            <a:chExt cx="1219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5644" b="5644"/>
            <a:stretch>
              <a:fillRect/>
            </a:stretch>
          </p:blipFill>
          <p:spPr>
            <a:xfrm>
              <a:off x="0" y="0"/>
              <a:ext cx="12192000" cy="13716000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378501" y="2578773"/>
            <a:ext cx="5477609" cy="29758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5611" lvl="2" indent="-248537" algn="l">
              <a:lnSpc>
                <a:spcPts val="2589"/>
              </a:lnSpc>
              <a:buFont typeface="Arial"/>
              <a:buChar char="⚬"/>
            </a:pPr>
            <a:r>
              <a:rPr lang="en-US" sz="1726">
                <a:solidFill>
                  <a:srgbClr val="FDD17D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When a person or animal’s safety and well being is at risk.  </a:t>
            </a:r>
          </a:p>
          <a:p>
            <a:pPr marL="745611" lvl="2" indent="-248537" algn="l">
              <a:lnSpc>
                <a:spcPts val="2589"/>
              </a:lnSpc>
              <a:buFont typeface="Arial"/>
              <a:buChar char="⚬"/>
            </a:pPr>
            <a:r>
              <a:rPr lang="en-US" sz="1726">
                <a:solidFill>
                  <a:srgbClr val="FDD17D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When the comfort level of others may be impacted, including the animals. </a:t>
            </a:r>
          </a:p>
          <a:p>
            <a:pPr algn="l">
              <a:lnSpc>
                <a:spcPts val="2589"/>
              </a:lnSpc>
            </a:pPr>
            <a:r>
              <a:rPr lang="en-US" sz="1726">
                <a:solidFill>
                  <a:srgbClr val="FDD17D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 </a:t>
            </a:r>
          </a:p>
          <a:p>
            <a:pPr algn="ctr">
              <a:lnSpc>
                <a:spcPts val="2589"/>
              </a:lnSpc>
            </a:pPr>
            <a:endParaRPr lang="en-US" sz="1726">
              <a:solidFill>
                <a:srgbClr val="FDD17D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  <a:p>
            <a:pPr algn="ctr">
              <a:lnSpc>
                <a:spcPts val="2589"/>
              </a:lnSpc>
            </a:pPr>
            <a:r>
              <a:rPr lang="en-US" sz="1726">
                <a:solidFill>
                  <a:srgbClr val="FDD17D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Staff should primarily handle these types of situations, not volunteers. </a:t>
            </a:r>
          </a:p>
          <a:p>
            <a:pPr algn="l">
              <a:lnSpc>
                <a:spcPts val="2589"/>
              </a:lnSpc>
            </a:pPr>
            <a:endParaRPr lang="en-US" sz="1726">
              <a:solidFill>
                <a:srgbClr val="FDD17D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94328" y="390083"/>
            <a:ext cx="5849988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6439"/>
              </a:lnSpc>
              <a:spcBef>
                <a:spcPct val="0"/>
              </a:spcBef>
            </a:pPr>
            <a:r>
              <a:rPr lang="en-US" sz="5366">
                <a:solidFill>
                  <a:srgbClr val="FDD17D"/>
                </a:solidFill>
                <a:latin typeface="Century Gothic 1"/>
                <a:ea typeface="Century Gothic 1"/>
                <a:cs typeface="Century Gothic 1"/>
                <a:sym typeface="Century Gothic 1"/>
              </a:rPr>
              <a:t>When to Intervene</a:t>
            </a:r>
          </a:p>
        </p:txBody>
      </p:sp>
      <p:sp>
        <p:nvSpPr>
          <p:cNvPr id="6" name="Freeform 6"/>
          <p:cNvSpPr/>
          <p:nvPr/>
        </p:nvSpPr>
        <p:spPr>
          <a:xfrm>
            <a:off x="88227" y="6124373"/>
            <a:ext cx="798731" cy="733627"/>
          </a:xfrm>
          <a:custGeom>
            <a:avLst/>
            <a:gdLst/>
            <a:ahLst/>
            <a:cxnLst/>
            <a:rect l="l" t="t" r="r" b="b"/>
            <a:pathLst>
              <a:path w="1198096" h="1100441">
                <a:moveTo>
                  <a:pt x="0" y="0"/>
                </a:moveTo>
                <a:lnTo>
                  <a:pt x="1198096" y="0"/>
                </a:lnTo>
                <a:lnTo>
                  <a:pt x="1198096" y="1100441"/>
                </a:lnTo>
                <a:lnTo>
                  <a:pt x="0" y="11004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39612619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90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49748" y="2591223"/>
            <a:ext cx="2828809" cy="3640203"/>
            <a:chOff x="0" y="0"/>
            <a:chExt cx="3133810" cy="40326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33810" cy="4032690"/>
            </a:xfrm>
            <a:custGeom>
              <a:avLst/>
              <a:gdLst/>
              <a:ahLst/>
              <a:cxnLst/>
              <a:rect l="l" t="t" r="r" b="b"/>
              <a:pathLst>
                <a:path w="3133810" h="4032690">
                  <a:moveTo>
                    <a:pt x="3009350" y="4032689"/>
                  </a:moveTo>
                  <a:lnTo>
                    <a:pt x="124460" y="4032689"/>
                  </a:lnTo>
                  <a:cubicBezTo>
                    <a:pt x="55880" y="4032689"/>
                    <a:pt x="0" y="3976809"/>
                    <a:pt x="0" y="390822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09350" y="0"/>
                  </a:lnTo>
                  <a:cubicBezTo>
                    <a:pt x="3077930" y="0"/>
                    <a:pt x="3133810" y="55880"/>
                    <a:pt x="3133810" y="124460"/>
                  </a:cubicBezTo>
                  <a:lnTo>
                    <a:pt x="3133810" y="3908229"/>
                  </a:lnTo>
                  <a:cubicBezTo>
                    <a:pt x="3133810" y="3976809"/>
                    <a:pt x="3077930" y="4032690"/>
                    <a:pt x="3009350" y="4032690"/>
                  </a:cubicBezTo>
                  <a:close/>
                </a:path>
              </a:pathLst>
            </a:custGeom>
            <a:solidFill>
              <a:srgbClr val="FDD17D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6289274" y="2591223"/>
            <a:ext cx="2828809" cy="3640203"/>
            <a:chOff x="0" y="0"/>
            <a:chExt cx="3133810" cy="403268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33810" cy="4032690"/>
            </a:xfrm>
            <a:custGeom>
              <a:avLst/>
              <a:gdLst/>
              <a:ahLst/>
              <a:cxnLst/>
              <a:rect l="l" t="t" r="r" b="b"/>
              <a:pathLst>
                <a:path w="3133810" h="4032690">
                  <a:moveTo>
                    <a:pt x="3009350" y="4032689"/>
                  </a:moveTo>
                  <a:lnTo>
                    <a:pt x="124460" y="4032689"/>
                  </a:lnTo>
                  <a:cubicBezTo>
                    <a:pt x="55880" y="4032689"/>
                    <a:pt x="0" y="3976809"/>
                    <a:pt x="0" y="390822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09350" y="0"/>
                  </a:lnTo>
                  <a:cubicBezTo>
                    <a:pt x="3077930" y="0"/>
                    <a:pt x="3133810" y="55880"/>
                    <a:pt x="3133810" y="124460"/>
                  </a:cubicBezTo>
                  <a:lnTo>
                    <a:pt x="3133810" y="3908229"/>
                  </a:lnTo>
                  <a:cubicBezTo>
                    <a:pt x="3133810" y="3976809"/>
                    <a:pt x="3077930" y="4032690"/>
                    <a:pt x="3009350" y="4032690"/>
                  </a:cubicBezTo>
                  <a:close/>
                </a:path>
              </a:pathLst>
            </a:custGeom>
            <a:solidFill>
              <a:srgbClr val="FDD17D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194478" y="2591223"/>
            <a:ext cx="2828809" cy="3640203"/>
            <a:chOff x="0" y="0"/>
            <a:chExt cx="3133810" cy="403268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33810" cy="4032690"/>
            </a:xfrm>
            <a:custGeom>
              <a:avLst/>
              <a:gdLst/>
              <a:ahLst/>
              <a:cxnLst/>
              <a:rect l="l" t="t" r="r" b="b"/>
              <a:pathLst>
                <a:path w="3133810" h="4032690">
                  <a:moveTo>
                    <a:pt x="3009350" y="4032689"/>
                  </a:moveTo>
                  <a:lnTo>
                    <a:pt x="124460" y="4032689"/>
                  </a:lnTo>
                  <a:cubicBezTo>
                    <a:pt x="55880" y="4032689"/>
                    <a:pt x="0" y="3976809"/>
                    <a:pt x="0" y="390822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09350" y="0"/>
                  </a:lnTo>
                  <a:cubicBezTo>
                    <a:pt x="3077930" y="0"/>
                    <a:pt x="3133810" y="55880"/>
                    <a:pt x="3133810" y="124460"/>
                  </a:cubicBezTo>
                  <a:lnTo>
                    <a:pt x="3133810" y="3908229"/>
                  </a:lnTo>
                  <a:cubicBezTo>
                    <a:pt x="3133810" y="3976809"/>
                    <a:pt x="3077930" y="4032690"/>
                    <a:pt x="3009350" y="4032690"/>
                  </a:cubicBezTo>
                  <a:close/>
                </a:path>
              </a:pathLst>
            </a:custGeom>
            <a:solidFill>
              <a:srgbClr val="FDD17D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369511" y="2591223"/>
            <a:ext cx="2828809" cy="3640203"/>
            <a:chOff x="0" y="0"/>
            <a:chExt cx="3133810" cy="403268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33810" cy="4032690"/>
            </a:xfrm>
            <a:custGeom>
              <a:avLst/>
              <a:gdLst/>
              <a:ahLst/>
              <a:cxnLst/>
              <a:rect l="l" t="t" r="r" b="b"/>
              <a:pathLst>
                <a:path w="3133810" h="4032690">
                  <a:moveTo>
                    <a:pt x="3009350" y="4032689"/>
                  </a:moveTo>
                  <a:lnTo>
                    <a:pt x="124460" y="4032689"/>
                  </a:lnTo>
                  <a:cubicBezTo>
                    <a:pt x="55880" y="4032689"/>
                    <a:pt x="0" y="3976809"/>
                    <a:pt x="0" y="390822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09350" y="0"/>
                  </a:lnTo>
                  <a:cubicBezTo>
                    <a:pt x="3077930" y="0"/>
                    <a:pt x="3133810" y="55880"/>
                    <a:pt x="3133810" y="124460"/>
                  </a:cubicBezTo>
                  <a:lnTo>
                    <a:pt x="3133810" y="3908229"/>
                  </a:lnTo>
                  <a:cubicBezTo>
                    <a:pt x="3133810" y="3976809"/>
                    <a:pt x="3077930" y="4032690"/>
                    <a:pt x="3009350" y="4032690"/>
                  </a:cubicBezTo>
                  <a:close/>
                </a:path>
              </a:pathLst>
            </a:custGeom>
            <a:solidFill>
              <a:srgbClr val="FDD17D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1303477" y="6050671"/>
            <a:ext cx="798731" cy="733627"/>
          </a:xfrm>
          <a:custGeom>
            <a:avLst/>
            <a:gdLst/>
            <a:ahLst/>
            <a:cxnLst/>
            <a:rect l="l" t="t" r="r" b="b"/>
            <a:pathLst>
              <a:path w="1198096" h="1100441">
                <a:moveTo>
                  <a:pt x="0" y="0"/>
                </a:moveTo>
                <a:lnTo>
                  <a:pt x="1198097" y="0"/>
                </a:lnTo>
                <a:lnTo>
                  <a:pt x="1198097" y="1100442"/>
                </a:lnTo>
                <a:lnTo>
                  <a:pt x="0" y="11004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grpSp>
        <p:nvGrpSpPr>
          <p:cNvPr id="11" name="Group 11"/>
          <p:cNvGrpSpPr/>
          <p:nvPr/>
        </p:nvGrpSpPr>
        <p:grpSpPr>
          <a:xfrm>
            <a:off x="8891476" y="237016"/>
            <a:ext cx="2739787" cy="2153841"/>
            <a:chOff x="0" y="-38100"/>
            <a:chExt cx="1082385" cy="850900"/>
          </a:xfrm>
        </p:grpSpPr>
        <p:sp>
          <p:nvSpPr>
            <p:cNvPr id="12" name="Freeform 12"/>
            <p:cNvSpPr/>
            <p:nvPr/>
          </p:nvSpPr>
          <p:spPr>
            <a:xfrm>
              <a:off x="269585" y="-17973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70B4BD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960"/>
                </a:lnSpc>
              </a:pPr>
              <a:endParaRPr sz="80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3054944" y="476060"/>
            <a:ext cx="6309576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5120"/>
              </a:lnSpc>
              <a:spcBef>
                <a:spcPct val="0"/>
              </a:spcBef>
            </a:pPr>
            <a:r>
              <a:rPr lang="en-US" sz="4267">
                <a:solidFill>
                  <a:srgbClr val="C8CD82"/>
                </a:solidFill>
                <a:latin typeface="Century Gothic 1"/>
                <a:ea typeface="Century Gothic 1"/>
                <a:cs typeface="Century Gothic 1"/>
                <a:sym typeface="Century Gothic 1"/>
              </a:rPr>
              <a:t>Approaching Young People  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652499" y="287964"/>
            <a:ext cx="2057400" cy="2057400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70B4BD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960"/>
                </a:lnSpc>
              </a:pPr>
              <a:endParaRPr sz="800"/>
            </a:p>
          </p:txBody>
        </p:sp>
      </p:grpSp>
      <p:sp>
        <p:nvSpPr>
          <p:cNvPr id="18" name="Freeform 18"/>
          <p:cNvSpPr/>
          <p:nvPr/>
        </p:nvSpPr>
        <p:spPr>
          <a:xfrm>
            <a:off x="805709" y="611099"/>
            <a:ext cx="1750981" cy="1313235"/>
          </a:xfrm>
          <a:custGeom>
            <a:avLst/>
            <a:gdLst/>
            <a:ahLst/>
            <a:cxnLst/>
            <a:rect l="l" t="t" r="r" b="b"/>
            <a:pathLst>
              <a:path w="2626471" h="1969853">
                <a:moveTo>
                  <a:pt x="0" y="0"/>
                </a:moveTo>
                <a:lnTo>
                  <a:pt x="2626471" y="0"/>
                </a:lnTo>
                <a:lnTo>
                  <a:pt x="2626471" y="1969853"/>
                </a:lnTo>
                <a:lnTo>
                  <a:pt x="0" y="19698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19" name="Freeform 19"/>
          <p:cNvSpPr/>
          <p:nvPr/>
        </p:nvSpPr>
        <p:spPr>
          <a:xfrm>
            <a:off x="9711223" y="715001"/>
            <a:ext cx="1805429" cy="1203325"/>
          </a:xfrm>
          <a:custGeom>
            <a:avLst/>
            <a:gdLst/>
            <a:ahLst/>
            <a:cxnLst/>
            <a:rect l="l" t="t" r="r" b="b"/>
            <a:pathLst>
              <a:path w="2708144" h="1804988">
                <a:moveTo>
                  <a:pt x="0" y="0"/>
                </a:moveTo>
                <a:lnTo>
                  <a:pt x="2708144" y="0"/>
                </a:lnTo>
                <a:lnTo>
                  <a:pt x="2708144" y="1804989"/>
                </a:lnTo>
                <a:lnTo>
                  <a:pt x="0" y="18049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20" name="TextBox 20"/>
          <p:cNvSpPr txBox="1"/>
          <p:nvPr/>
        </p:nvSpPr>
        <p:spPr>
          <a:xfrm>
            <a:off x="758561" y="2991781"/>
            <a:ext cx="2122307" cy="7759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3120"/>
              </a:lnSpc>
              <a:spcBef>
                <a:spcPct val="0"/>
              </a:spcBef>
            </a:pPr>
            <a:r>
              <a:rPr lang="en-US" sz="2400">
                <a:solidFill>
                  <a:srgbClr val="8E90B8"/>
                </a:solidFill>
                <a:latin typeface="Century Gothic 1"/>
                <a:ea typeface="Century Gothic 1"/>
                <a:cs typeface="Century Gothic 1"/>
                <a:sym typeface="Century Gothic 1"/>
              </a:rPr>
              <a:t>Assume Good Intentions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575283" y="2834640"/>
            <a:ext cx="2160117" cy="11696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3120"/>
              </a:lnSpc>
              <a:spcBef>
                <a:spcPct val="0"/>
              </a:spcBef>
            </a:pPr>
            <a:r>
              <a:rPr lang="en-US" sz="2400">
                <a:solidFill>
                  <a:srgbClr val="8E90B8"/>
                </a:solidFill>
                <a:latin typeface="Century Gothic 1"/>
                <a:ea typeface="Century Gothic 1"/>
                <a:cs typeface="Century Gothic 1"/>
                <a:sym typeface="Century Gothic 1"/>
              </a:rPr>
              <a:t>Smile and use a friendly, gentle voice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649244" y="4256587"/>
            <a:ext cx="2366980" cy="9095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2424"/>
              </a:lnSpc>
              <a:spcBef>
                <a:spcPct val="0"/>
              </a:spcBef>
            </a:pPr>
            <a:r>
              <a:rPr lang="en-US" sz="1865">
                <a:solidFill>
                  <a:srgbClr val="8E90B8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Connect with a child before correcting a behavior.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09472" y="3951797"/>
            <a:ext cx="2025953" cy="15251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2427"/>
              </a:lnSpc>
              <a:spcBef>
                <a:spcPct val="0"/>
              </a:spcBef>
            </a:pPr>
            <a:r>
              <a:rPr lang="en-US" sz="1867">
                <a:solidFill>
                  <a:srgbClr val="8E90B8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Children want to do well and though they make mistakes, they are likely not intentional. 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733253" y="2904505"/>
            <a:ext cx="2198963" cy="11758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3141"/>
              </a:lnSpc>
              <a:spcBef>
                <a:spcPct val="0"/>
              </a:spcBef>
            </a:pPr>
            <a:r>
              <a:rPr lang="en-US" sz="2416">
                <a:solidFill>
                  <a:srgbClr val="8E90B8"/>
                </a:solidFill>
                <a:latin typeface="Century Gothic 1"/>
                <a:ea typeface="Century Gothic 1"/>
                <a:cs typeface="Century Gothic 1"/>
                <a:sym typeface="Century Gothic 1"/>
              </a:rPr>
              <a:t>Connection before Correction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507996" y="4067617"/>
            <a:ext cx="2414711" cy="15252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2429"/>
              </a:lnSpc>
              <a:spcBef>
                <a:spcPct val="0"/>
              </a:spcBef>
            </a:pPr>
            <a:r>
              <a:rPr lang="en-US" sz="1869">
                <a:solidFill>
                  <a:srgbClr val="8E90B8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Talking with children at eye level can help children to feel comfortable, especially with someone unknown.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607033" y="4146483"/>
            <a:ext cx="2214637" cy="12174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2429"/>
              </a:lnSpc>
              <a:spcBef>
                <a:spcPct val="0"/>
              </a:spcBef>
            </a:pPr>
            <a:r>
              <a:rPr lang="en-US" sz="1869">
                <a:solidFill>
                  <a:srgbClr val="8E90B8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Maintain eye contact and ensure the child knows you are there to help.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6791372" y="2991781"/>
            <a:ext cx="1810053" cy="7759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3120"/>
              </a:lnSpc>
              <a:spcBef>
                <a:spcPct val="0"/>
              </a:spcBef>
            </a:pPr>
            <a:r>
              <a:rPr lang="en-US" sz="2400">
                <a:solidFill>
                  <a:srgbClr val="8E90B8"/>
                </a:solidFill>
                <a:latin typeface="Century Gothic 1"/>
                <a:ea typeface="Century Gothic 1"/>
                <a:cs typeface="Century Gothic 1"/>
                <a:sym typeface="Century Gothic 1"/>
              </a:rPr>
              <a:t>Approach at Eye Level </a:t>
            </a:r>
          </a:p>
        </p:txBody>
      </p:sp>
    </p:spTree>
    <p:extLst>
      <p:ext uri="{BB962C8B-B14F-4D97-AF65-F5344CB8AC3E}">
        <p14:creationId xmlns:p14="http://schemas.microsoft.com/office/powerpoint/2010/main" val="2467669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6EF7CD0-B6F4-4B85-9D2A-AA49E7C2F626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Loose, soft body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Blinky eyes, oval pupils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Approach without hesitation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Napping comfortably in the open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Choosing to interact with the environment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Eating well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Not hiding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62A91D-6315-2695-FCC0-5EA61BAE8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Relaxed, comfortable and at ease</a:t>
            </a:r>
          </a:p>
        </p:txBody>
      </p:sp>
      <p:pic>
        <p:nvPicPr>
          <p:cNvPr id="13" name="Picture 12" descr="A cat looking up at the camera&#10;&#10;Description automatically generated">
            <a:extLst>
              <a:ext uri="{FF2B5EF4-FFF2-40B4-BE49-F238E27FC236}">
                <a16:creationId xmlns:a16="http://schemas.microsoft.com/office/drawing/2014/main" id="{D5DECE10-BB01-8253-806D-45460D1D56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892" y="518984"/>
            <a:ext cx="2128108" cy="3192162"/>
          </a:xfrm>
          <a:prstGeom prst="rect">
            <a:avLst/>
          </a:prstGeom>
        </p:spPr>
      </p:pic>
      <p:pic>
        <p:nvPicPr>
          <p:cNvPr id="15" name="Picture 14" descr="A cat lying on a blanket&#10;&#10;Description automatically generated">
            <a:extLst>
              <a:ext uri="{FF2B5EF4-FFF2-40B4-BE49-F238E27FC236}">
                <a16:creationId xmlns:a16="http://schemas.microsoft.com/office/drawing/2014/main" id="{61B093AF-3C6F-6BF5-1CA4-F850D8A851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633" y="3344260"/>
            <a:ext cx="4601786" cy="2994756"/>
          </a:xfrm>
          <a:prstGeom prst="rect">
            <a:avLst/>
          </a:prstGeom>
        </p:spPr>
      </p:pic>
      <p:pic>
        <p:nvPicPr>
          <p:cNvPr id="17" name="Picture 16" descr="A cat lying on a blanket&#10;&#10;Description automatically generated">
            <a:extLst>
              <a:ext uri="{FF2B5EF4-FFF2-40B4-BE49-F238E27FC236}">
                <a16:creationId xmlns:a16="http://schemas.microsoft.com/office/drawing/2014/main" id="{DF45AC1B-E0B8-C5B6-74B6-5DC3804FC3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102" y="1544595"/>
            <a:ext cx="3934089" cy="2623751"/>
          </a:xfrm>
          <a:prstGeom prst="rect">
            <a:avLst/>
          </a:prstGeom>
        </p:spPr>
      </p:pic>
      <p:pic>
        <p:nvPicPr>
          <p:cNvPr id="19" name="Picture 18" descr="A cat lying on a pink surface&#10;&#10;Description automatically generated">
            <a:extLst>
              <a:ext uri="{FF2B5EF4-FFF2-40B4-BE49-F238E27FC236}">
                <a16:creationId xmlns:a16="http://schemas.microsoft.com/office/drawing/2014/main" id="{7BFD2C7E-9FA8-58C5-580F-BEFF7C6194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840" y="3719384"/>
            <a:ext cx="1761523" cy="264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3264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90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31547" y="2561713"/>
            <a:ext cx="2258699" cy="2906567"/>
            <a:chOff x="0" y="0"/>
            <a:chExt cx="3133810" cy="40326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33810" cy="4032690"/>
            </a:xfrm>
            <a:custGeom>
              <a:avLst/>
              <a:gdLst/>
              <a:ahLst/>
              <a:cxnLst/>
              <a:rect l="l" t="t" r="r" b="b"/>
              <a:pathLst>
                <a:path w="3133810" h="4032690">
                  <a:moveTo>
                    <a:pt x="3009350" y="4032689"/>
                  </a:moveTo>
                  <a:lnTo>
                    <a:pt x="124460" y="4032689"/>
                  </a:lnTo>
                  <a:cubicBezTo>
                    <a:pt x="55880" y="4032689"/>
                    <a:pt x="0" y="3976809"/>
                    <a:pt x="0" y="390822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09350" y="0"/>
                  </a:lnTo>
                  <a:cubicBezTo>
                    <a:pt x="3077930" y="0"/>
                    <a:pt x="3133810" y="55880"/>
                    <a:pt x="3133810" y="124460"/>
                  </a:cubicBezTo>
                  <a:lnTo>
                    <a:pt x="3133810" y="3908229"/>
                  </a:lnTo>
                  <a:cubicBezTo>
                    <a:pt x="3133810" y="3976809"/>
                    <a:pt x="3077930" y="4032690"/>
                    <a:pt x="3009350" y="4032690"/>
                  </a:cubicBezTo>
                  <a:close/>
                </a:path>
              </a:pathLst>
            </a:custGeom>
            <a:solidFill>
              <a:srgbClr val="FDD17D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688283" y="2561713"/>
            <a:ext cx="2258699" cy="2906567"/>
            <a:chOff x="0" y="0"/>
            <a:chExt cx="3133810" cy="403268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33810" cy="4032690"/>
            </a:xfrm>
            <a:custGeom>
              <a:avLst/>
              <a:gdLst/>
              <a:ahLst/>
              <a:cxnLst/>
              <a:rect l="l" t="t" r="r" b="b"/>
              <a:pathLst>
                <a:path w="3133810" h="4032690">
                  <a:moveTo>
                    <a:pt x="3009350" y="4032689"/>
                  </a:moveTo>
                  <a:lnTo>
                    <a:pt x="124460" y="4032689"/>
                  </a:lnTo>
                  <a:cubicBezTo>
                    <a:pt x="55880" y="4032689"/>
                    <a:pt x="0" y="3976809"/>
                    <a:pt x="0" y="390822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09350" y="0"/>
                  </a:lnTo>
                  <a:cubicBezTo>
                    <a:pt x="3077930" y="0"/>
                    <a:pt x="3133810" y="55880"/>
                    <a:pt x="3133810" y="124460"/>
                  </a:cubicBezTo>
                  <a:lnTo>
                    <a:pt x="3133810" y="3908229"/>
                  </a:lnTo>
                  <a:cubicBezTo>
                    <a:pt x="3133810" y="3976809"/>
                    <a:pt x="3077930" y="4032690"/>
                    <a:pt x="3009350" y="4032690"/>
                  </a:cubicBezTo>
                  <a:close/>
                </a:path>
              </a:pathLst>
            </a:custGeom>
            <a:solidFill>
              <a:srgbClr val="FDD17D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245019" y="2561713"/>
            <a:ext cx="2258699" cy="2906567"/>
            <a:chOff x="0" y="0"/>
            <a:chExt cx="3133810" cy="403268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33810" cy="4032690"/>
            </a:xfrm>
            <a:custGeom>
              <a:avLst/>
              <a:gdLst/>
              <a:ahLst/>
              <a:cxnLst/>
              <a:rect l="l" t="t" r="r" b="b"/>
              <a:pathLst>
                <a:path w="3133810" h="4032690">
                  <a:moveTo>
                    <a:pt x="3009350" y="4032689"/>
                  </a:moveTo>
                  <a:lnTo>
                    <a:pt x="124460" y="4032689"/>
                  </a:lnTo>
                  <a:cubicBezTo>
                    <a:pt x="55880" y="4032689"/>
                    <a:pt x="0" y="3976809"/>
                    <a:pt x="0" y="390822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09350" y="0"/>
                  </a:lnTo>
                  <a:cubicBezTo>
                    <a:pt x="3077930" y="0"/>
                    <a:pt x="3133810" y="55880"/>
                    <a:pt x="3133810" y="124460"/>
                  </a:cubicBezTo>
                  <a:lnTo>
                    <a:pt x="3133810" y="3908229"/>
                  </a:lnTo>
                  <a:cubicBezTo>
                    <a:pt x="3133810" y="3976809"/>
                    <a:pt x="3077930" y="4032690"/>
                    <a:pt x="3009350" y="4032690"/>
                  </a:cubicBezTo>
                  <a:close/>
                </a:path>
              </a:pathLst>
            </a:custGeom>
            <a:solidFill>
              <a:srgbClr val="FDD17D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801755" y="2561713"/>
            <a:ext cx="2258699" cy="2906567"/>
            <a:chOff x="0" y="0"/>
            <a:chExt cx="3133810" cy="403268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33810" cy="4032690"/>
            </a:xfrm>
            <a:custGeom>
              <a:avLst/>
              <a:gdLst/>
              <a:ahLst/>
              <a:cxnLst/>
              <a:rect l="l" t="t" r="r" b="b"/>
              <a:pathLst>
                <a:path w="3133810" h="4032690">
                  <a:moveTo>
                    <a:pt x="3009350" y="4032689"/>
                  </a:moveTo>
                  <a:lnTo>
                    <a:pt x="124460" y="4032689"/>
                  </a:lnTo>
                  <a:cubicBezTo>
                    <a:pt x="55880" y="4032689"/>
                    <a:pt x="0" y="3976809"/>
                    <a:pt x="0" y="390822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09350" y="0"/>
                  </a:lnTo>
                  <a:cubicBezTo>
                    <a:pt x="3077930" y="0"/>
                    <a:pt x="3133810" y="55880"/>
                    <a:pt x="3133810" y="124460"/>
                  </a:cubicBezTo>
                  <a:lnTo>
                    <a:pt x="3133810" y="3908229"/>
                  </a:lnTo>
                  <a:cubicBezTo>
                    <a:pt x="3133810" y="3976809"/>
                    <a:pt x="3077930" y="4032690"/>
                    <a:pt x="3009350" y="4032690"/>
                  </a:cubicBezTo>
                  <a:close/>
                </a:path>
              </a:pathLst>
            </a:custGeom>
            <a:solidFill>
              <a:srgbClr val="FDD17D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866292" y="5246728"/>
            <a:ext cx="10820400" cy="1609535"/>
          </a:xfrm>
          <a:custGeom>
            <a:avLst/>
            <a:gdLst/>
            <a:ahLst/>
            <a:cxnLst/>
            <a:rect l="l" t="t" r="r" b="b"/>
            <a:pathLst>
              <a:path w="16230600" h="2414302">
                <a:moveTo>
                  <a:pt x="0" y="0"/>
                </a:moveTo>
                <a:lnTo>
                  <a:pt x="16230600" y="0"/>
                </a:lnTo>
                <a:lnTo>
                  <a:pt x="16230600" y="2414302"/>
                </a:lnTo>
                <a:lnTo>
                  <a:pt x="0" y="24143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11" name="TextBox 11"/>
          <p:cNvSpPr txBox="1"/>
          <p:nvPr/>
        </p:nvSpPr>
        <p:spPr>
          <a:xfrm>
            <a:off x="1375019" y="2757572"/>
            <a:ext cx="1771755" cy="5985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2426"/>
              </a:lnSpc>
              <a:spcBef>
                <a:spcPct val="0"/>
              </a:spcBef>
            </a:pPr>
            <a:r>
              <a:rPr lang="en-US" sz="1866">
                <a:solidFill>
                  <a:srgbClr val="8E90B8"/>
                </a:solidFill>
                <a:latin typeface="Century Gothic 1"/>
                <a:ea typeface="Century Gothic 1"/>
                <a:cs typeface="Century Gothic 1"/>
                <a:sym typeface="Century Gothic 1"/>
              </a:rPr>
              <a:t>Be clear and concise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78744" y="3405863"/>
            <a:ext cx="1964305" cy="14536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2328"/>
              </a:lnSpc>
              <a:spcBef>
                <a:spcPct val="0"/>
              </a:spcBef>
            </a:pPr>
            <a:r>
              <a:rPr lang="en-US" sz="1552">
                <a:solidFill>
                  <a:srgbClr val="8E90B8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Young children are not always able to read between the lines so be clear in what you are asking.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811984" y="2757572"/>
            <a:ext cx="2014814" cy="601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2426"/>
              </a:lnSpc>
              <a:spcBef>
                <a:spcPct val="0"/>
              </a:spcBef>
            </a:pPr>
            <a:r>
              <a:rPr lang="en-US" sz="1866">
                <a:solidFill>
                  <a:srgbClr val="8E90B8"/>
                </a:solidFill>
                <a:latin typeface="Century Gothic 1"/>
                <a:ea typeface="Century Gothic 1"/>
                <a:cs typeface="Century Gothic 1"/>
                <a:sym typeface="Century Gothic 1"/>
              </a:rPr>
              <a:t>Build confidence and keep it positive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811984" y="3731139"/>
            <a:ext cx="2019405" cy="7879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2100"/>
              </a:lnSpc>
              <a:spcBef>
                <a:spcPct val="0"/>
              </a:spcBef>
            </a:pPr>
            <a:r>
              <a:rPr lang="en-US" sz="1400">
                <a:solidFill>
                  <a:srgbClr val="8E90B8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Keep the focus on what they should do and not what they shouldn’t do. 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488491" y="2757572"/>
            <a:ext cx="1771755" cy="601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2426"/>
              </a:lnSpc>
              <a:spcBef>
                <a:spcPct val="0"/>
              </a:spcBef>
            </a:pPr>
            <a:r>
              <a:rPr lang="en-US" sz="1866">
                <a:solidFill>
                  <a:srgbClr val="8E90B8"/>
                </a:solidFill>
                <a:latin typeface="Century Gothic 1"/>
                <a:ea typeface="Century Gothic 1"/>
                <a:cs typeface="Century Gothic 1"/>
                <a:sym typeface="Century Gothic 1"/>
              </a:rPr>
              <a:t>Loop things back to animal care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486732" y="3864489"/>
            <a:ext cx="1771755" cy="7848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2100"/>
              </a:lnSpc>
              <a:spcBef>
                <a:spcPct val="0"/>
              </a:spcBef>
            </a:pPr>
            <a:r>
              <a:rPr lang="en-US" sz="1400">
                <a:solidFill>
                  <a:srgbClr val="8E90B8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Share why you are asking them to do something.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045227" y="2757572"/>
            <a:ext cx="1771755" cy="5985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2426"/>
              </a:lnSpc>
              <a:spcBef>
                <a:spcPct val="0"/>
              </a:spcBef>
            </a:pPr>
            <a:r>
              <a:rPr lang="en-US" sz="1866">
                <a:solidFill>
                  <a:srgbClr val="8E90B8"/>
                </a:solidFill>
                <a:latin typeface="Century Gothic 1"/>
                <a:ea typeface="Century Gothic 1"/>
                <a:cs typeface="Century Gothic 1"/>
                <a:sym typeface="Century Gothic 1"/>
              </a:rPr>
              <a:t>Praise children often!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045227" y="3485355"/>
            <a:ext cx="1910535" cy="13265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2100"/>
              </a:lnSpc>
              <a:spcBef>
                <a:spcPct val="0"/>
              </a:spcBef>
            </a:pPr>
            <a:r>
              <a:rPr lang="en-US" sz="1400">
                <a:solidFill>
                  <a:srgbClr val="8E90B8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Compliment children who are showing desired behaviors. Include compliments for those you may have talked with.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30894" y="267658"/>
            <a:ext cx="10306001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6400"/>
              </a:lnSpc>
              <a:spcBef>
                <a:spcPct val="0"/>
              </a:spcBef>
            </a:pPr>
            <a:r>
              <a:rPr lang="en-US" sz="5334">
                <a:solidFill>
                  <a:srgbClr val="C8CD82"/>
                </a:solidFill>
                <a:latin typeface="Century Gothic 1"/>
                <a:ea typeface="Century Gothic 1"/>
                <a:cs typeface="Century Gothic 1"/>
                <a:sym typeface="Century Gothic 1"/>
              </a:rPr>
              <a:t>Communicating with Young Children </a:t>
            </a:r>
          </a:p>
        </p:txBody>
      </p:sp>
    </p:spTree>
    <p:extLst>
      <p:ext uri="{BB962C8B-B14F-4D97-AF65-F5344CB8AC3E}">
        <p14:creationId xmlns:p14="http://schemas.microsoft.com/office/powerpoint/2010/main" val="34285013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90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5800" y="299113"/>
            <a:ext cx="10820400" cy="812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6400"/>
              </a:lnSpc>
              <a:spcBef>
                <a:spcPct val="0"/>
              </a:spcBef>
            </a:pPr>
            <a:r>
              <a:rPr lang="en-US" sz="5334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Strategies to Intervene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246012" y="2247239"/>
            <a:ext cx="2236601" cy="2236592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4906" r="-24906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899771" y="4763178"/>
            <a:ext cx="2929083" cy="3001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2426"/>
              </a:lnSpc>
              <a:spcBef>
                <a:spcPct val="0"/>
              </a:spcBef>
            </a:pPr>
            <a:r>
              <a:rPr lang="en-US" sz="1866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Redirect Children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99771" y="5235787"/>
            <a:ext cx="2929083" cy="10081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1960"/>
              </a:lnSpc>
              <a:spcBef>
                <a:spcPct val="0"/>
              </a:spcBef>
            </a:pPr>
            <a:r>
              <a:rPr lang="en-US" sz="1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Find a different kitten for them to play with, a different area for them to move over to or something else to engage them. 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4977700" y="2247239"/>
            <a:ext cx="2236601" cy="2236592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25046" r="-25046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4631459" y="4763178"/>
            <a:ext cx="2929083" cy="3001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2426"/>
              </a:lnSpc>
              <a:spcBef>
                <a:spcPct val="0"/>
              </a:spcBef>
            </a:pPr>
            <a:r>
              <a:rPr lang="en-US" sz="1866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Give a Child a Job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631459" y="5235787"/>
            <a:ext cx="2929083" cy="10081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1960"/>
              </a:lnSpc>
              <a:spcBef>
                <a:spcPct val="0"/>
              </a:spcBef>
            </a:pPr>
            <a:r>
              <a:rPr lang="en-US" sz="1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Have a child help you find a kitten, put toys back or feed a cat to help engage them in a positive behavior. 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8709388" y="2247239"/>
            <a:ext cx="2236601" cy="2236592"/>
            <a:chOff x="0" y="0"/>
            <a:chExt cx="6350000" cy="634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5046" r="-25046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8363147" y="4763178"/>
            <a:ext cx="2929083" cy="3001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2426"/>
              </a:lnSpc>
              <a:spcBef>
                <a:spcPct val="0"/>
              </a:spcBef>
            </a:pPr>
            <a:r>
              <a:rPr lang="en-US" sz="1866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Offer Activities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363147" y="5235787"/>
            <a:ext cx="2929083" cy="10081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1960"/>
              </a:lnSpc>
              <a:spcBef>
                <a:spcPct val="0"/>
              </a:spcBef>
            </a:pPr>
            <a:r>
              <a:rPr lang="en-US" sz="1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When attention spans are short, provide lots of other activities such as coloring books, games, making toys for the kittens, puzzles, etc. </a:t>
            </a:r>
          </a:p>
        </p:txBody>
      </p:sp>
    </p:spTree>
    <p:extLst>
      <p:ext uri="{BB962C8B-B14F-4D97-AF65-F5344CB8AC3E}">
        <p14:creationId xmlns:p14="http://schemas.microsoft.com/office/powerpoint/2010/main" val="4740102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90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096000" cy="6858000"/>
            <a:chOff x="0" y="0"/>
            <a:chExt cx="1219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2568" b="12568"/>
            <a:stretch>
              <a:fillRect/>
            </a:stretch>
          </p:blipFill>
          <p:spPr>
            <a:xfrm>
              <a:off x="0" y="0"/>
              <a:ext cx="12192000" cy="13716000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6335519" y="2129978"/>
            <a:ext cx="5744459" cy="28416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082" lvl="1" indent="-228541" algn="l">
              <a:lnSpc>
                <a:spcPts val="3175"/>
              </a:lnSpc>
              <a:buFont typeface="Arial"/>
              <a:buChar char="•"/>
            </a:pPr>
            <a:r>
              <a:rPr lang="en-US" sz="2117">
                <a:solidFill>
                  <a:srgbClr val="FDD17D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Adult Caregiver</a:t>
            </a:r>
          </a:p>
          <a:p>
            <a:pPr marL="914164" lvl="2" indent="-304721" algn="l">
              <a:lnSpc>
                <a:spcPts val="3175"/>
              </a:lnSpc>
              <a:buFont typeface="Arial"/>
              <a:buChar char="⚬"/>
            </a:pPr>
            <a:r>
              <a:rPr lang="en-US" sz="2117">
                <a:solidFill>
                  <a:srgbClr val="FDD17D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Share expectations and resources when they enter the cafe. </a:t>
            </a:r>
          </a:p>
          <a:p>
            <a:pPr marL="914164" lvl="2" indent="-304721" algn="l">
              <a:lnSpc>
                <a:spcPts val="3175"/>
              </a:lnSpc>
              <a:buFont typeface="Arial"/>
              <a:buChar char="⚬"/>
            </a:pPr>
            <a:r>
              <a:rPr lang="en-US" sz="2117">
                <a:solidFill>
                  <a:srgbClr val="FDD17D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Include them in conversations you are having with their children - they may need to learn, too! </a:t>
            </a:r>
          </a:p>
          <a:p>
            <a:pPr marL="914164" lvl="2" indent="-304721" algn="l">
              <a:lnSpc>
                <a:spcPts val="3175"/>
              </a:lnSpc>
              <a:buFont typeface="Arial"/>
              <a:buChar char="⚬"/>
            </a:pPr>
            <a:r>
              <a:rPr lang="en-US" sz="2117">
                <a:solidFill>
                  <a:srgbClr val="FDD17D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Ask them for assistance, as needed.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834649" y="377978"/>
            <a:ext cx="4746202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>
              <a:lnSpc>
                <a:spcPts val="5520"/>
              </a:lnSpc>
              <a:spcBef>
                <a:spcPct val="0"/>
              </a:spcBef>
            </a:pPr>
            <a:r>
              <a:rPr lang="en-US" sz="4600">
                <a:solidFill>
                  <a:srgbClr val="FDD17D"/>
                </a:solidFill>
                <a:latin typeface="Century Gothic 1"/>
                <a:ea typeface="Century Gothic 1"/>
                <a:cs typeface="Century Gothic 1"/>
                <a:sym typeface="Century Gothic 1"/>
              </a:rPr>
              <a:t>Involving Families  </a:t>
            </a:r>
          </a:p>
        </p:txBody>
      </p:sp>
      <p:sp>
        <p:nvSpPr>
          <p:cNvPr id="6" name="Freeform 6"/>
          <p:cNvSpPr/>
          <p:nvPr/>
        </p:nvSpPr>
        <p:spPr>
          <a:xfrm>
            <a:off x="11281247" y="6051551"/>
            <a:ext cx="798731" cy="733627"/>
          </a:xfrm>
          <a:custGeom>
            <a:avLst/>
            <a:gdLst/>
            <a:ahLst/>
            <a:cxnLst/>
            <a:rect l="l" t="t" r="r" b="b"/>
            <a:pathLst>
              <a:path w="1198096" h="1100441">
                <a:moveTo>
                  <a:pt x="0" y="0"/>
                </a:moveTo>
                <a:lnTo>
                  <a:pt x="1198096" y="0"/>
                </a:lnTo>
                <a:lnTo>
                  <a:pt x="1198096" y="1100441"/>
                </a:lnTo>
                <a:lnTo>
                  <a:pt x="0" y="11004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5165389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90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988089" y="0"/>
            <a:ext cx="5203911" cy="6824801"/>
          </a:xfrm>
          <a:custGeom>
            <a:avLst/>
            <a:gdLst/>
            <a:ahLst/>
            <a:cxnLst/>
            <a:rect l="l" t="t" r="r" b="b"/>
            <a:pathLst>
              <a:path w="7805867" h="10237202">
                <a:moveTo>
                  <a:pt x="0" y="0"/>
                </a:moveTo>
                <a:lnTo>
                  <a:pt x="7805867" y="0"/>
                </a:lnTo>
                <a:lnTo>
                  <a:pt x="7805867" y="10237202"/>
                </a:lnTo>
                <a:lnTo>
                  <a:pt x="0" y="102372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3" name="TextBox 3"/>
          <p:cNvSpPr txBox="1"/>
          <p:nvPr/>
        </p:nvSpPr>
        <p:spPr>
          <a:xfrm>
            <a:off x="-908554" y="3331326"/>
            <a:ext cx="9637551" cy="9067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7040"/>
              </a:lnSpc>
              <a:spcBef>
                <a:spcPct val="0"/>
              </a:spcBef>
            </a:pPr>
            <a:r>
              <a:rPr lang="en-US" sz="64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Let’s Practice! </a:t>
            </a:r>
          </a:p>
        </p:txBody>
      </p:sp>
    </p:spTree>
    <p:extLst>
      <p:ext uri="{BB962C8B-B14F-4D97-AF65-F5344CB8AC3E}">
        <p14:creationId xmlns:p14="http://schemas.microsoft.com/office/powerpoint/2010/main" val="32813217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90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096001" y="2351178"/>
            <a:ext cx="4621107" cy="2013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>
              <a:lnSpc>
                <a:spcPts val="4000"/>
              </a:lnSpc>
              <a:spcBef>
                <a:spcPct val="0"/>
              </a:spcBef>
            </a:pPr>
            <a:r>
              <a:rPr lang="en-US" sz="2666">
                <a:solidFill>
                  <a:srgbClr val="FDD17D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A customer enters the cafe with four small children under the age of 5. What might you review with them as they check in?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406947" y="1543685"/>
            <a:ext cx="3665455" cy="812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>
              <a:lnSpc>
                <a:spcPts val="6400"/>
              </a:lnSpc>
              <a:spcBef>
                <a:spcPct val="0"/>
              </a:spcBef>
            </a:pPr>
            <a:r>
              <a:rPr lang="en-US" sz="5334" b="1">
                <a:solidFill>
                  <a:srgbClr val="FDD17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Scenario 1</a:t>
            </a:r>
          </a:p>
        </p:txBody>
      </p:sp>
    </p:spTree>
    <p:extLst>
      <p:ext uri="{BB962C8B-B14F-4D97-AF65-F5344CB8AC3E}">
        <p14:creationId xmlns:p14="http://schemas.microsoft.com/office/powerpoint/2010/main" val="12011749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90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165273" y="1873885"/>
            <a:ext cx="4621107" cy="25268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>
              <a:lnSpc>
                <a:spcPts val="4000"/>
              </a:lnSpc>
              <a:spcBef>
                <a:spcPct val="0"/>
              </a:spcBef>
            </a:pPr>
            <a:r>
              <a:rPr lang="en-US" sz="2666">
                <a:solidFill>
                  <a:srgbClr val="FDD17D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A six year old boy is constantly running through the cafe and has almost stepped on a kitten a few times. The parents are on their phones and not intervening.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406947" y="1543685"/>
            <a:ext cx="3665455" cy="812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>
              <a:lnSpc>
                <a:spcPts val="6400"/>
              </a:lnSpc>
              <a:spcBef>
                <a:spcPct val="0"/>
              </a:spcBef>
            </a:pPr>
            <a:r>
              <a:rPr lang="en-US" sz="5334" b="1">
                <a:solidFill>
                  <a:srgbClr val="FDD17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Scenario 2</a:t>
            </a:r>
          </a:p>
        </p:txBody>
      </p:sp>
    </p:spTree>
    <p:extLst>
      <p:ext uri="{BB962C8B-B14F-4D97-AF65-F5344CB8AC3E}">
        <p14:creationId xmlns:p14="http://schemas.microsoft.com/office/powerpoint/2010/main" val="9973962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90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096001" y="2351178"/>
            <a:ext cx="4621107" cy="25268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>
              <a:lnSpc>
                <a:spcPts val="4000"/>
              </a:lnSpc>
              <a:spcBef>
                <a:spcPct val="0"/>
              </a:spcBef>
            </a:pPr>
            <a:r>
              <a:rPr lang="en-US" sz="2666">
                <a:solidFill>
                  <a:srgbClr val="FDD17D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A young child is trying hard to get a kitten that is hiding underneath a chair. You can tell that kitten is nervous and does not want to be handled.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406947" y="1543685"/>
            <a:ext cx="3665455" cy="812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>
              <a:lnSpc>
                <a:spcPts val="6400"/>
              </a:lnSpc>
              <a:spcBef>
                <a:spcPct val="0"/>
              </a:spcBef>
            </a:pPr>
            <a:r>
              <a:rPr lang="en-US" sz="5334" b="1">
                <a:solidFill>
                  <a:srgbClr val="FDD17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Scenario 3</a:t>
            </a:r>
          </a:p>
        </p:txBody>
      </p:sp>
    </p:spTree>
    <p:extLst>
      <p:ext uri="{BB962C8B-B14F-4D97-AF65-F5344CB8AC3E}">
        <p14:creationId xmlns:p14="http://schemas.microsoft.com/office/powerpoint/2010/main" val="34894341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90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096001" y="2351178"/>
            <a:ext cx="4621107" cy="2013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>
              <a:lnSpc>
                <a:spcPts val="4000"/>
              </a:lnSpc>
              <a:spcBef>
                <a:spcPct val="0"/>
              </a:spcBef>
            </a:pPr>
            <a:r>
              <a:rPr lang="en-US" sz="2666">
                <a:solidFill>
                  <a:srgbClr val="FDD17D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A kitten is being carried  with their back legs fully extended. The parent is working to help the child carry the kitten safely.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406947" y="1543685"/>
            <a:ext cx="3665455" cy="812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>
              <a:lnSpc>
                <a:spcPts val="6400"/>
              </a:lnSpc>
              <a:spcBef>
                <a:spcPct val="0"/>
              </a:spcBef>
            </a:pPr>
            <a:r>
              <a:rPr lang="en-US" sz="5334" b="1">
                <a:solidFill>
                  <a:srgbClr val="FDD17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Scenario 4</a:t>
            </a:r>
          </a:p>
        </p:txBody>
      </p:sp>
    </p:spTree>
    <p:extLst>
      <p:ext uri="{BB962C8B-B14F-4D97-AF65-F5344CB8AC3E}">
        <p14:creationId xmlns:p14="http://schemas.microsoft.com/office/powerpoint/2010/main" val="17116964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90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096001" y="1873885"/>
            <a:ext cx="4621107" cy="2013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>
              <a:lnSpc>
                <a:spcPts val="4000"/>
              </a:lnSpc>
              <a:spcBef>
                <a:spcPct val="0"/>
              </a:spcBef>
            </a:pPr>
            <a:r>
              <a:rPr lang="en-US" sz="2666">
                <a:solidFill>
                  <a:srgbClr val="FDD17D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 A young person is shouting loudly every time they get excited while playing with a kitten.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406947" y="1543685"/>
            <a:ext cx="3665455" cy="812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>
              <a:lnSpc>
                <a:spcPts val="6400"/>
              </a:lnSpc>
              <a:spcBef>
                <a:spcPct val="0"/>
              </a:spcBef>
            </a:pPr>
            <a:r>
              <a:rPr lang="en-US" sz="5334" b="1">
                <a:solidFill>
                  <a:srgbClr val="FDD17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Scenario 5</a:t>
            </a:r>
          </a:p>
        </p:txBody>
      </p:sp>
    </p:spTree>
    <p:extLst>
      <p:ext uri="{BB962C8B-B14F-4D97-AF65-F5344CB8AC3E}">
        <p14:creationId xmlns:p14="http://schemas.microsoft.com/office/powerpoint/2010/main" val="21086689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90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096001" y="1873885"/>
            <a:ext cx="4621107" cy="2013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>
              <a:lnSpc>
                <a:spcPts val="4000"/>
              </a:lnSpc>
              <a:spcBef>
                <a:spcPct val="0"/>
              </a:spcBef>
            </a:pPr>
            <a:r>
              <a:rPr lang="en-US" sz="2666">
                <a:solidFill>
                  <a:srgbClr val="FDD17D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 A  child comes in and is scattering the toys all over the cafe. The parents are not stepping in to assist.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406947" y="1543685"/>
            <a:ext cx="3665455" cy="812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>
              <a:lnSpc>
                <a:spcPts val="6400"/>
              </a:lnSpc>
              <a:spcBef>
                <a:spcPct val="0"/>
              </a:spcBef>
            </a:pPr>
            <a:r>
              <a:rPr lang="en-US" sz="5334" b="1">
                <a:solidFill>
                  <a:srgbClr val="FDD17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Scenario 7</a:t>
            </a:r>
          </a:p>
        </p:txBody>
      </p:sp>
    </p:spTree>
    <p:extLst>
      <p:ext uri="{BB962C8B-B14F-4D97-AF65-F5344CB8AC3E}">
        <p14:creationId xmlns:p14="http://schemas.microsoft.com/office/powerpoint/2010/main" val="3681291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396E5C0-17C3-A848-CEC6-E539AA692B34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Tense, clenched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Tail and legs pulled into body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Ears down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Pupils dilated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Stress signals</a:t>
            </a:r>
          </a:p>
          <a:p>
            <a:pPr marL="663575" lvl="1" indent="-342900">
              <a:buFont typeface="Arial" panose="020B0604020202020204" pitchFamily="34" charset="0"/>
              <a:buChar char="•"/>
            </a:pPr>
            <a:r>
              <a:rPr lang="en-US"/>
              <a:t>Lip licking</a:t>
            </a:r>
          </a:p>
          <a:p>
            <a:pPr marL="663575" lvl="1" indent="-342900">
              <a:buFont typeface="Arial" panose="020B0604020202020204" pitchFamily="34" charset="0"/>
              <a:buChar char="•"/>
            </a:pPr>
            <a:r>
              <a:rPr lang="en-US"/>
              <a:t>Overgrooming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Hiding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Not eating well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Not engaging with environment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79D8837-6D95-97FA-83DA-3BC8F7D6A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Fearful and unsure</a:t>
            </a:r>
          </a:p>
        </p:txBody>
      </p:sp>
      <p:pic>
        <p:nvPicPr>
          <p:cNvPr id="5" name="Picture 4" descr="A cat in a cage&#10;&#10;Description automatically generated">
            <a:extLst>
              <a:ext uri="{FF2B5EF4-FFF2-40B4-BE49-F238E27FC236}">
                <a16:creationId xmlns:a16="http://schemas.microsoft.com/office/drawing/2014/main" id="{8638AF5F-7987-6819-594B-BD55F68490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217" y="380832"/>
            <a:ext cx="5305153" cy="3538151"/>
          </a:xfrm>
          <a:prstGeom prst="rect">
            <a:avLst/>
          </a:prstGeom>
        </p:spPr>
      </p:pic>
      <p:pic>
        <p:nvPicPr>
          <p:cNvPr id="7" name="Picture 6" descr="A cat lying on a bed&#10;&#10;Description automatically generated">
            <a:extLst>
              <a:ext uri="{FF2B5EF4-FFF2-40B4-BE49-F238E27FC236}">
                <a16:creationId xmlns:a16="http://schemas.microsoft.com/office/drawing/2014/main" id="{A1FE4BB9-8272-6C16-195E-6397FEF434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573" y="3544568"/>
            <a:ext cx="4227090" cy="2819162"/>
          </a:xfrm>
          <a:prstGeom prst="rect">
            <a:avLst/>
          </a:prstGeom>
        </p:spPr>
      </p:pic>
      <p:pic>
        <p:nvPicPr>
          <p:cNvPr id="9" name="Picture 8" descr="A couple of black kittens in a cat house&#10;&#10;Description automatically generated">
            <a:extLst>
              <a:ext uri="{FF2B5EF4-FFF2-40B4-BE49-F238E27FC236}">
                <a16:creationId xmlns:a16="http://schemas.microsoft.com/office/drawing/2014/main" id="{7FF5D334-7180-70F1-1554-81BDFC1DBF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760" y="2568046"/>
            <a:ext cx="4227092" cy="281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7548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90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35179" y="1851476"/>
            <a:ext cx="4527305" cy="4527305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26221" y="0"/>
                  </a:moveTo>
                  <a:lnTo>
                    <a:pt x="786579" y="0"/>
                  </a:lnTo>
                  <a:cubicBezTo>
                    <a:pt x="793533" y="0"/>
                    <a:pt x="800203" y="2763"/>
                    <a:pt x="805120" y="7680"/>
                  </a:cubicBezTo>
                  <a:cubicBezTo>
                    <a:pt x="810037" y="12597"/>
                    <a:pt x="812800" y="19267"/>
                    <a:pt x="812800" y="26221"/>
                  </a:cubicBezTo>
                  <a:lnTo>
                    <a:pt x="812800" y="786579"/>
                  </a:lnTo>
                  <a:cubicBezTo>
                    <a:pt x="812800" y="793533"/>
                    <a:pt x="810037" y="800203"/>
                    <a:pt x="805120" y="805120"/>
                  </a:cubicBezTo>
                  <a:cubicBezTo>
                    <a:pt x="800203" y="810037"/>
                    <a:pt x="793533" y="812800"/>
                    <a:pt x="786579" y="812800"/>
                  </a:cubicBezTo>
                  <a:lnTo>
                    <a:pt x="26221" y="812800"/>
                  </a:lnTo>
                  <a:cubicBezTo>
                    <a:pt x="19267" y="812800"/>
                    <a:pt x="12597" y="810037"/>
                    <a:pt x="7680" y="805120"/>
                  </a:cubicBezTo>
                  <a:cubicBezTo>
                    <a:pt x="2763" y="800203"/>
                    <a:pt x="0" y="793533"/>
                    <a:pt x="0" y="786579"/>
                  </a:cubicBezTo>
                  <a:lnTo>
                    <a:pt x="0" y="26221"/>
                  </a:lnTo>
                  <a:cubicBezTo>
                    <a:pt x="0" y="19267"/>
                    <a:pt x="2763" y="12597"/>
                    <a:pt x="7680" y="7680"/>
                  </a:cubicBezTo>
                  <a:cubicBezTo>
                    <a:pt x="12597" y="2763"/>
                    <a:pt x="19267" y="0"/>
                    <a:pt x="26221" y="0"/>
                  </a:cubicBez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472991" y="460270"/>
            <a:ext cx="9637551" cy="9067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7040"/>
              </a:lnSpc>
              <a:spcBef>
                <a:spcPct val="0"/>
              </a:spcBef>
            </a:pPr>
            <a:r>
              <a:rPr lang="en-US" sz="64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5113515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90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128914" y="399058"/>
            <a:ext cx="1389971" cy="1389965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b="-50000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-257492" y="5253774"/>
            <a:ext cx="1389971" cy="1389965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t="-13291" b="-13291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221867" y="-170318"/>
            <a:ext cx="1138759" cy="1138754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b="-50000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281014" y="5948757"/>
            <a:ext cx="1138759" cy="1138754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t="-2550" b="-47450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426158" y="1111728"/>
            <a:ext cx="848473" cy="848469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t="-25000" b="-25000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426158" y="4741734"/>
            <a:ext cx="848473" cy="848469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-8666" r="-8666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4278570" y="1266081"/>
            <a:ext cx="848473" cy="848469"/>
            <a:chOff x="0" y="0"/>
            <a:chExt cx="6350000" cy="63499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t="-25000" b="-25000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4264847" y="4741734"/>
            <a:ext cx="848473" cy="848469"/>
            <a:chOff x="0" y="0"/>
            <a:chExt cx="6350000" cy="634997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l="-24906" r="-24906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7216582" y="1111728"/>
            <a:ext cx="848473" cy="848469"/>
            <a:chOff x="0" y="0"/>
            <a:chExt cx="6350000" cy="634997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t="-25000" b="-25000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7216582" y="4741734"/>
            <a:ext cx="848473" cy="848469"/>
            <a:chOff x="0" y="0"/>
            <a:chExt cx="6350000" cy="634997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1"/>
              <a:stretch>
                <a:fillRect t="-18450" b="-31550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10143196" y="1111728"/>
            <a:ext cx="848473" cy="848469"/>
            <a:chOff x="0" y="0"/>
            <a:chExt cx="6350000" cy="634997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 t="-25377" b="-25377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10143196" y="4741734"/>
            <a:ext cx="848473" cy="848469"/>
            <a:chOff x="0" y="0"/>
            <a:chExt cx="6350000" cy="634997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>
            <a:off x="10143196" y="4741734"/>
            <a:ext cx="848473" cy="848469"/>
            <a:chOff x="0" y="0"/>
            <a:chExt cx="6350000" cy="634997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3"/>
              <a:stretch>
                <a:fillRect l="-24906" r="-24906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>
            <a:off x="4119704" y="-27026"/>
            <a:ext cx="1138759" cy="1138754"/>
            <a:chOff x="0" y="0"/>
            <a:chExt cx="6350000" cy="6349975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4"/>
              <a:stretch>
                <a:fillRect t="-25377" b="-25377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grpSp>
        <p:nvGrpSpPr>
          <p:cNvPr id="30" name="Group 30"/>
          <p:cNvGrpSpPr>
            <a:grpSpLocks noChangeAspect="1"/>
          </p:cNvGrpSpPr>
          <p:nvPr/>
        </p:nvGrpSpPr>
        <p:grpSpPr>
          <a:xfrm>
            <a:off x="4119704" y="5948757"/>
            <a:ext cx="1138759" cy="1138754"/>
            <a:chOff x="0" y="0"/>
            <a:chExt cx="6350000" cy="634997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5"/>
              <a:stretch>
                <a:fillRect t="-25000" b="-25000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grpSp>
        <p:nvGrpSpPr>
          <p:cNvPr id="32" name="Group 32"/>
          <p:cNvGrpSpPr>
            <a:grpSpLocks noChangeAspect="1"/>
          </p:cNvGrpSpPr>
          <p:nvPr/>
        </p:nvGrpSpPr>
        <p:grpSpPr>
          <a:xfrm>
            <a:off x="7074291" y="-170318"/>
            <a:ext cx="1138759" cy="1138754"/>
            <a:chOff x="0" y="0"/>
            <a:chExt cx="6350000" cy="6349975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6"/>
              <a:stretch>
                <a:fillRect l="-24906" r="-24906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grpSp>
        <p:nvGrpSpPr>
          <p:cNvPr id="34" name="Group 34"/>
          <p:cNvGrpSpPr>
            <a:grpSpLocks noChangeAspect="1"/>
          </p:cNvGrpSpPr>
          <p:nvPr/>
        </p:nvGrpSpPr>
        <p:grpSpPr>
          <a:xfrm>
            <a:off x="7071439" y="5948757"/>
            <a:ext cx="1138759" cy="1138754"/>
            <a:chOff x="0" y="0"/>
            <a:chExt cx="6350000" cy="6349975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7"/>
              <a:stretch>
                <a:fillRect t="-9475" b="-68040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grpSp>
        <p:nvGrpSpPr>
          <p:cNvPr id="36" name="Group 36"/>
          <p:cNvGrpSpPr>
            <a:grpSpLocks noChangeAspect="1"/>
          </p:cNvGrpSpPr>
          <p:nvPr/>
        </p:nvGrpSpPr>
        <p:grpSpPr>
          <a:xfrm>
            <a:off x="9941663" y="-115926"/>
            <a:ext cx="1138759" cy="1138754"/>
            <a:chOff x="0" y="0"/>
            <a:chExt cx="6350000" cy="6349975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8"/>
              <a:stretch>
                <a:fillRect t="-25000" b="-25000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grpSp>
        <p:nvGrpSpPr>
          <p:cNvPr id="38" name="Group 38"/>
          <p:cNvGrpSpPr>
            <a:grpSpLocks noChangeAspect="1"/>
          </p:cNvGrpSpPr>
          <p:nvPr/>
        </p:nvGrpSpPr>
        <p:grpSpPr>
          <a:xfrm>
            <a:off x="9998053" y="5948757"/>
            <a:ext cx="1138759" cy="1138754"/>
            <a:chOff x="0" y="0"/>
            <a:chExt cx="6350000" cy="6349975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9"/>
              <a:stretch>
                <a:fillRect t="-25000" b="-25000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grpSp>
        <p:nvGrpSpPr>
          <p:cNvPr id="40" name="Group 40"/>
          <p:cNvGrpSpPr>
            <a:grpSpLocks noChangeAspect="1"/>
          </p:cNvGrpSpPr>
          <p:nvPr/>
        </p:nvGrpSpPr>
        <p:grpSpPr>
          <a:xfrm>
            <a:off x="11279363" y="3672423"/>
            <a:ext cx="1138759" cy="1138754"/>
            <a:chOff x="0" y="0"/>
            <a:chExt cx="6350000" cy="6349975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0"/>
              <a:stretch>
                <a:fillRect l="-38888" r="-38888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grpSp>
        <p:nvGrpSpPr>
          <p:cNvPr id="42" name="Group 42"/>
          <p:cNvGrpSpPr>
            <a:grpSpLocks noChangeAspect="1"/>
          </p:cNvGrpSpPr>
          <p:nvPr/>
        </p:nvGrpSpPr>
        <p:grpSpPr>
          <a:xfrm>
            <a:off x="-257492" y="3672423"/>
            <a:ext cx="1138759" cy="1138754"/>
            <a:chOff x="0" y="0"/>
            <a:chExt cx="6350000" cy="6349975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1"/>
              <a:stretch>
                <a:fillRect l="-24906" r="-24906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grpSp>
        <p:nvGrpSpPr>
          <p:cNvPr id="44" name="Group 44"/>
          <p:cNvGrpSpPr>
            <a:grpSpLocks noChangeAspect="1"/>
          </p:cNvGrpSpPr>
          <p:nvPr/>
        </p:nvGrpSpPr>
        <p:grpSpPr>
          <a:xfrm>
            <a:off x="142255" y="2046823"/>
            <a:ext cx="1138759" cy="1138754"/>
            <a:chOff x="0" y="0"/>
            <a:chExt cx="6350000" cy="6349975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2"/>
              <a:stretch>
                <a:fillRect l="-24906" r="-24906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grpSp>
        <p:nvGrpSpPr>
          <p:cNvPr id="46" name="Group 46"/>
          <p:cNvGrpSpPr>
            <a:grpSpLocks noChangeAspect="1"/>
          </p:cNvGrpSpPr>
          <p:nvPr/>
        </p:nvGrpSpPr>
        <p:grpSpPr>
          <a:xfrm>
            <a:off x="10936821" y="2046823"/>
            <a:ext cx="1138759" cy="1138754"/>
            <a:chOff x="0" y="0"/>
            <a:chExt cx="6350000" cy="6349975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3"/>
              <a:stretch>
                <a:fillRect l="-24906" r="-24906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grpSp>
        <p:nvGrpSpPr>
          <p:cNvPr id="48" name="Group 48"/>
          <p:cNvGrpSpPr>
            <a:grpSpLocks noChangeAspect="1"/>
          </p:cNvGrpSpPr>
          <p:nvPr/>
        </p:nvGrpSpPr>
        <p:grpSpPr>
          <a:xfrm>
            <a:off x="2614626" y="273453"/>
            <a:ext cx="1389971" cy="1389965"/>
            <a:chOff x="0" y="0"/>
            <a:chExt cx="6350000" cy="6349975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4"/>
              <a:stretch>
                <a:fillRect b="-50000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grpSp>
        <p:nvGrpSpPr>
          <p:cNvPr id="50" name="Group 50"/>
          <p:cNvGrpSpPr>
            <a:grpSpLocks noChangeAspect="1"/>
          </p:cNvGrpSpPr>
          <p:nvPr/>
        </p:nvGrpSpPr>
        <p:grpSpPr>
          <a:xfrm>
            <a:off x="2647325" y="5128169"/>
            <a:ext cx="1389971" cy="1389965"/>
            <a:chOff x="0" y="0"/>
            <a:chExt cx="6350000" cy="6349975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5"/>
              <a:stretch>
                <a:fillRect t="-1809" b="-48190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grpSp>
        <p:nvGrpSpPr>
          <p:cNvPr id="52" name="Group 52"/>
          <p:cNvGrpSpPr>
            <a:grpSpLocks noChangeAspect="1"/>
          </p:cNvGrpSpPr>
          <p:nvPr/>
        </p:nvGrpSpPr>
        <p:grpSpPr>
          <a:xfrm>
            <a:off x="5401015" y="273453"/>
            <a:ext cx="1389971" cy="1389965"/>
            <a:chOff x="0" y="0"/>
            <a:chExt cx="6350000" cy="6349975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6"/>
              <a:stretch>
                <a:fillRect t="-25000" b="-25000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grpSp>
        <p:nvGrpSpPr>
          <p:cNvPr id="54" name="Group 54"/>
          <p:cNvGrpSpPr>
            <a:grpSpLocks noChangeAspect="1"/>
          </p:cNvGrpSpPr>
          <p:nvPr/>
        </p:nvGrpSpPr>
        <p:grpSpPr>
          <a:xfrm>
            <a:off x="5401015" y="5253774"/>
            <a:ext cx="1389971" cy="1389965"/>
            <a:chOff x="0" y="0"/>
            <a:chExt cx="6350000" cy="6349975"/>
          </a:xfrm>
        </p:grpSpPr>
        <p:sp>
          <p:nvSpPr>
            <p:cNvPr id="55" name="Freeform 5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7"/>
              <a:stretch>
                <a:fillRect t="-25000" b="-25000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grpSp>
        <p:nvGrpSpPr>
          <p:cNvPr id="56" name="Group 56"/>
          <p:cNvGrpSpPr>
            <a:grpSpLocks noChangeAspect="1"/>
          </p:cNvGrpSpPr>
          <p:nvPr/>
        </p:nvGrpSpPr>
        <p:grpSpPr>
          <a:xfrm>
            <a:off x="8352749" y="273453"/>
            <a:ext cx="1389971" cy="1389965"/>
            <a:chOff x="0" y="0"/>
            <a:chExt cx="6350000" cy="6349975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8"/>
              <a:stretch>
                <a:fillRect l="-24906" r="-24906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grpSp>
        <p:nvGrpSpPr>
          <p:cNvPr id="58" name="Group 58"/>
          <p:cNvGrpSpPr>
            <a:grpSpLocks noChangeAspect="1"/>
          </p:cNvGrpSpPr>
          <p:nvPr/>
        </p:nvGrpSpPr>
        <p:grpSpPr>
          <a:xfrm>
            <a:off x="8352749" y="5253774"/>
            <a:ext cx="1389971" cy="1389965"/>
            <a:chOff x="0" y="0"/>
            <a:chExt cx="6350000" cy="6349975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9"/>
              <a:stretch>
                <a:fillRect l="-38888" r="-38888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grpSp>
        <p:nvGrpSpPr>
          <p:cNvPr id="60" name="Group 60"/>
          <p:cNvGrpSpPr>
            <a:grpSpLocks noChangeAspect="1"/>
          </p:cNvGrpSpPr>
          <p:nvPr/>
        </p:nvGrpSpPr>
        <p:grpSpPr>
          <a:xfrm>
            <a:off x="11153757" y="273453"/>
            <a:ext cx="1389971" cy="1389965"/>
            <a:chOff x="0" y="0"/>
            <a:chExt cx="6350000" cy="6349975"/>
          </a:xfrm>
        </p:grpSpPr>
        <p:sp>
          <p:nvSpPr>
            <p:cNvPr id="61" name="Freeform 6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0"/>
              <a:stretch>
                <a:fillRect t="-25000" b="-25000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grpSp>
        <p:nvGrpSpPr>
          <p:cNvPr id="62" name="Group 62"/>
          <p:cNvGrpSpPr>
            <a:grpSpLocks noChangeAspect="1"/>
          </p:cNvGrpSpPr>
          <p:nvPr/>
        </p:nvGrpSpPr>
        <p:grpSpPr>
          <a:xfrm>
            <a:off x="11279363" y="5253774"/>
            <a:ext cx="1389971" cy="1389965"/>
            <a:chOff x="0" y="0"/>
            <a:chExt cx="6350000" cy="6349975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1"/>
              <a:stretch>
                <a:fillRect t="-25000" b="-25000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sp>
        <p:nvSpPr>
          <p:cNvPr id="64" name="TextBox 64"/>
          <p:cNvSpPr txBox="1"/>
          <p:nvPr/>
        </p:nvSpPr>
        <p:spPr>
          <a:xfrm>
            <a:off x="1836686" y="3016250"/>
            <a:ext cx="8518628" cy="8191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6400"/>
              </a:lnSpc>
              <a:spcBef>
                <a:spcPct val="0"/>
              </a:spcBef>
            </a:pPr>
            <a:r>
              <a:rPr lang="en-US" sz="5334" b="1">
                <a:solidFill>
                  <a:srgbClr val="FDD17D"/>
                </a:solidFill>
                <a:latin typeface="Century Gothic 1"/>
                <a:ea typeface="Century Gothic 1"/>
                <a:cs typeface="Century Gothic 1"/>
                <a:sym typeface="Century Gothic 1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503073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12D1A09-9FA7-2C23-2E13-0500BF4E424A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Coat rippling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Tail twitching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Pupils constrict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Can move from low energy to high quickly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Rough play/ nipping during touch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Use paws to direct touch or play, often with claws out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“Annoying” other cats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Can’t move from play to relaxed easily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3582BED-65F7-3F9B-34C0-39C72BD59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 arousal   </a:t>
            </a:r>
          </a:p>
        </p:txBody>
      </p:sp>
      <p:pic>
        <p:nvPicPr>
          <p:cNvPr id="5" name="Picture 4" descr="A kitten on a person's shoulder&#10;&#10;Description automatically generated">
            <a:extLst>
              <a:ext uri="{FF2B5EF4-FFF2-40B4-BE49-F238E27FC236}">
                <a16:creationId xmlns:a16="http://schemas.microsoft.com/office/drawing/2014/main" id="{BE85CB51-22DA-CE6B-B8BD-6EFEEC53C8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534" y="189469"/>
            <a:ext cx="2622379" cy="3933568"/>
          </a:xfrm>
          <a:prstGeom prst="rect">
            <a:avLst/>
          </a:prstGeom>
        </p:spPr>
      </p:pic>
      <p:pic>
        <p:nvPicPr>
          <p:cNvPr id="7" name="Picture 6" descr="A black cat lying on the floor with a toy&#10;&#10;Description automatically generated">
            <a:extLst>
              <a:ext uri="{FF2B5EF4-FFF2-40B4-BE49-F238E27FC236}">
                <a16:creationId xmlns:a16="http://schemas.microsoft.com/office/drawing/2014/main" id="{A579DF3F-3AED-58C9-D08F-3DB7A4FA99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141" y="329513"/>
            <a:ext cx="2435654" cy="3653481"/>
          </a:xfrm>
          <a:prstGeom prst="rect">
            <a:avLst/>
          </a:prstGeom>
        </p:spPr>
      </p:pic>
      <p:pic>
        <p:nvPicPr>
          <p:cNvPr id="9" name="Picture 8" descr="A kitten lying on the floor&#10;&#10;Description automatically generated">
            <a:extLst>
              <a:ext uri="{FF2B5EF4-FFF2-40B4-BE49-F238E27FC236}">
                <a16:creationId xmlns:a16="http://schemas.microsoft.com/office/drawing/2014/main" id="{E41DF97C-E0B1-95D9-649F-19FB241415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857" y="3429000"/>
            <a:ext cx="2038866" cy="305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8145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D23996B-12F1-7BF6-BC48-2CB6A937BF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What should we do when we see these things?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D7CBC3C-CF63-2DB4-477E-1856096D9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to respond to offered body language</a:t>
            </a:r>
          </a:p>
        </p:txBody>
      </p:sp>
    </p:spTree>
    <p:extLst>
      <p:ext uri="{BB962C8B-B14F-4D97-AF65-F5344CB8AC3E}">
        <p14:creationId xmlns:p14="http://schemas.microsoft.com/office/powerpoint/2010/main" val="1701864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27B0027-F28E-AA0E-4616-FA3F28601ABB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Must have a safe place to hide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Use food motivators to gain trust</a:t>
            </a:r>
          </a:p>
          <a:p>
            <a:pPr marL="663575" lvl="1" indent="-342900">
              <a:buFont typeface="Arial" panose="020B0604020202020204" pitchFamily="34" charset="0"/>
              <a:buChar char="•"/>
            </a:pPr>
            <a:r>
              <a:rPr lang="en-US" sz="2000"/>
              <a:t>Churu</a:t>
            </a:r>
          </a:p>
          <a:p>
            <a:pPr marL="663575" lvl="1" indent="-342900">
              <a:buFont typeface="Arial" panose="020B0604020202020204" pitchFamily="34" charset="0"/>
              <a:buChar char="•"/>
            </a:pPr>
            <a:r>
              <a:rPr lang="en-US" sz="2000"/>
              <a:t>Smelly wet food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Do not force interaction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Allow them to choose</a:t>
            </a:r>
          </a:p>
          <a:p>
            <a:pPr marL="663575" lvl="1" indent="-342900">
              <a:buFont typeface="Arial" panose="020B0604020202020204" pitchFamily="34" charset="0"/>
              <a:buChar char="•"/>
            </a:pPr>
            <a:r>
              <a:rPr lang="en-US" sz="2000"/>
              <a:t>Only touch when they offer the opportunity</a:t>
            </a:r>
          </a:p>
          <a:p>
            <a:pPr marL="663575" lvl="1" indent="-342900">
              <a:buFont typeface="Arial" panose="020B0604020202020204" pitchFamily="34" charset="0"/>
              <a:buChar char="•"/>
            </a:pPr>
            <a:r>
              <a:rPr lang="en-US" sz="2000"/>
              <a:t>Let them hide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Consistent hiding- should likely return to HSHV for care and treatment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2761007-036A-CAB3-AEC9-D60223427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Fearful cats and kittens</a:t>
            </a:r>
          </a:p>
        </p:txBody>
      </p:sp>
      <p:pic>
        <p:nvPicPr>
          <p:cNvPr id="5" name="Picture 4" descr="A cat looking through a hole in a fabric&#10;&#10;Description automatically generated">
            <a:extLst>
              <a:ext uri="{FF2B5EF4-FFF2-40B4-BE49-F238E27FC236}">
                <a16:creationId xmlns:a16="http://schemas.microsoft.com/office/drawing/2014/main" id="{4DC906AD-D072-1CB9-2F5B-536EF00C15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2" y="2215977"/>
            <a:ext cx="4897540" cy="326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6752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2C256A4-15B5-CD38-47F7-7FCF6D4CFEBA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Need a variety of play opportunities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Never pet while in a high arousal state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Redirect with toys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Reward with treats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Give them a game to play</a:t>
            </a:r>
          </a:p>
          <a:p>
            <a:pPr marL="663575" lvl="1" indent="-342900">
              <a:buFont typeface="Arial" panose="020B0604020202020204" pitchFamily="34" charset="0"/>
              <a:buChar char="•"/>
            </a:pPr>
            <a:r>
              <a:rPr lang="en-US"/>
              <a:t>Battery operated toys can be perfect!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Only pet when calm, and only pet face and cheeks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B335D38-4F3E-D8AF-16DE-F376CB8B6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High energy, high arousal cats and kittens</a:t>
            </a:r>
          </a:p>
        </p:txBody>
      </p:sp>
      <p:pic>
        <p:nvPicPr>
          <p:cNvPr id="5" name="Picture 4" descr="A cat standing on a toy&#10;&#10;Description automatically generated">
            <a:extLst>
              <a:ext uri="{FF2B5EF4-FFF2-40B4-BE49-F238E27FC236}">
                <a16:creationId xmlns:a16="http://schemas.microsoft.com/office/drawing/2014/main" id="{AFA2B3EF-2B95-4332-2ED0-F98FF48DFA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773" y="1157416"/>
            <a:ext cx="34544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728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9356DF0-BFE8-9E51-D425-746BB71D88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How to know if you’re seeing normal behavior, or reactive aggression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37C1505-D3B0-0A40-B02B-5DB5BF7A5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Are they fighting or playing? </a:t>
            </a:r>
          </a:p>
        </p:txBody>
      </p:sp>
    </p:spTree>
    <p:extLst>
      <p:ext uri="{BB962C8B-B14F-4D97-AF65-F5344CB8AC3E}">
        <p14:creationId xmlns:p14="http://schemas.microsoft.com/office/powerpoint/2010/main" val="100166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FE49CA1-EAC1-6342-CB7D-E823D230B0A8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/>
              <a:t>Play:</a:t>
            </a:r>
          </a:p>
          <a:p>
            <a:pPr marL="663575" lvl="1" indent="-342900">
              <a:buFont typeface="Arial" panose="020B0604020202020204" pitchFamily="34" charset="0"/>
              <a:buChar char="•"/>
            </a:pPr>
            <a:r>
              <a:rPr lang="en-US" sz="1600"/>
              <a:t>Reciprocal- both cats engaged</a:t>
            </a:r>
          </a:p>
          <a:p>
            <a:pPr marL="663575" lvl="1" indent="-342900">
              <a:buFont typeface="Arial" panose="020B0604020202020204" pitchFamily="34" charset="0"/>
              <a:buChar char="•"/>
            </a:pPr>
            <a:r>
              <a:rPr lang="en-US" sz="1600"/>
              <a:t>One or both cats are allowed to take a break and may reengage</a:t>
            </a:r>
          </a:p>
          <a:p>
            <a:pPr marL="663575" lvl="1" indent="-342900">
              <a:buFont typeface="Arial" panose="020B0604020202020204" pitchFamily="34" charset="0"/>
              <a:buChar char="•"/>
            </a:pPr>
            <a:r>
              <a:rPr lang="en-US" sz="1600"/>
              <a:t>If one cat leaves, the other allows them to leave</a:t>
            </a:r>
          </a:p>
          <a:p>
            <a:pPr marL="663575" lvl="1" indent="-342900">
              <a:buFont typeface="Arial" panose="020B0604020202020204" pitchFamily="34" charset="0"/>
              <a:buChar char="•"/>
            </a:pPr>
            <a:r>
              <a:rPr lang="en-US" sz="1600"/>
              <a:t>Hissing, growling and physical play are ok if it’s reciprocal!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/>
              <a:t>Reactivity/ discomfort</a:t>
            </a:r>
          </a:p>
          <a:p>
            <a:pPr marL="663575" lvl="1" indent="-342900">
              <a:buFont typeface="Arial" panose="020B0604020202020204" pitchFamily="34" charset="0"/>
              <a:buChar char="•"/>
            </a:pPr>
            <a:r>
              <a:rPr lang="en-US" sz="1600"/>
              <a:t>Hissing, growling, with chase and one or both cats engaging with claws/ teeth</a:t>
            </a:r>
          </a:p>
          <a:p>
            <a:pPr marL="663575" lvl="1" indent="-342900">
              <a:buFont typeface="Arial" panose="020B0604020202020204" pitchFamily="34" charset="0"/>
              <a:buChar char="•"/>
            </a:pPr>
            <a:r>
              <a:rPr lang="en-US" sz="1600"/>
              <a:t>One cat hissing or growling when another cat comes near without loosening </a:t>
            </a:r>
          </a:p>
          <a:p>
            <a:pPr marL="663575" lvl="1" indent="-342900">
              <a:buFont typeface="Arial" panose="020B0604020202020204" pitchFamily="34" charset="0"/>
              <a:buChar char="•"/>
            </a:pPr>
            <a:r>
              <a:rPr lang="en-US" sz="1600"/>
              <a:t>On guard, alert to the other cat’s movement, may affect sleeping and/or eating for that cat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89B544F-6F34-A00C-50BB-6B40925DB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Play vs reactivity/ discomfort </a:t>
            </a:r>
          </a:p>
        </p:txBody>
      </p:sp>
      <p:pic>
        <p:nvPicPr>
          <p:cNvPr id="7" name="Picture 6" descr="A kittens on a wood floor&#10;&#10;Description automatically generated">
            <a:extLst>
              <a:ext uri="{FF2B5EF4-FFF2-40B4-BE49-F238E27FC236}">
                <a16:creationId xmlns:a16="http://schemas.microsoft.com/office/drawing/2014/main" id="{72C3DCF0-5ABF-5FA5-94EC-C227111ADA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767" y="2110945"/>
            <a:ext cx="514149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4433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SHV Theme">
  <a:themeElements>
    <a:clrScheme name="Custom 5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66CCCC"/>
      </a:accent1>
      <a:accent2>
        <a:srgbClr val="FF9966"/>
      </a:accent2>
      <a:accent3>
        <a:srgbClr val="CCCC99"/>
      </a:accent3>
      <a:accent4>
        <a:srgbClr val="FFCC66"/>
      </a:accent4>
      <a:accent5>
        <a:srgbClr val="7BA79D"/>
      </a:accent5>
      <a:accent6>
        <a:srgbClr val="968C8C"/>
      </a:accent6>
      <a:hlink>
        <a:srgbClr val="66CCCC"/>
      </a:hlink>
      <a:folHlink>
        <a:srgbClr val="704404"/>
      </a:folHlink>
    </a:clrScheme>
    <a:fontScheme name="HSHV brand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SHV PowerPoint Template 2019" id="{FD0DC3D3-3779-4F32-8687-E0BCA6F1FA4D}" vid="{9B5D41B3-0DC3-493B-BC76-D35D08232C82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0255462307E0B47AA0774FA3B495E6A" ma:contentTypeVersion="34" ma:contentTypeDescription="Create a new document." ma:contentTypeScope="" ma:versionID="d17ae5624e2bc75c16e1b0f6845ef27f">
  <xsd:schema xmlns:xsd="http://www.w3.org/2001/XMLSchema" xmlns:xs="http://www.w3.org/2001/XMLSchema" xmlns:p="http://schemas.microsoft.com/office/2006/metadata/properties" xmlns:ns2="e30fac99-e140-4adc-8969-6de2f38b8e20" xmlns:ns3="d66fc92d-4433-4a74-9374-1d04ef13c0bd" xmlns:ns4="0dac55e1-b0cb-4b69-b1d2-ce3f94face7e" targetNamespace="http://schemas.microsoft.com/office/2006/metadata/properties" ma:root="true" ma:fieldsID="cecfac501c523b03159c303a76c708ba" ns2:_="" ns3:_="" ns4:_="">
    <xsd:import namespace="e30fac99-e140-4adc-8969-6de2f38b8e20"/>
    <xsd:import namespace="d66fc92d-4433-4a74-9374-1d04ef13c0bd"/>
    <xsd:import namespace="0dac55e1-b0cb-4b69-b1d2-ce3f94face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4:SharedWithUsers" minOccurs="0"/>
                <xsd:element ref="ns4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0fac99-e140-4adc-8969-6de2f38b8e2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d1152fc8-791c-4acc-9577-f85efad0f65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6fc92d-4433-4a74-9374-1d04ef13c0bd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d09d83d9-0976-49f3-99b0-0e26245b6608}" ma:internalName="TaxCatchAll" ma:showField="CatchAllData" ma:web="d66fc92d-4433-4a74-9374-1d04ef13c0b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ac55e1-b0cb-4b69-b1d2-ce3f94face7e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66fc92d-4433-4a74-9374-1d04ef13c0bd" xsi:nil="true"/>
    <lcf76f155ced4ddcb4097134ff3c332f xmlns="e30fac99-e140-4adc-8969-6de2f38b8e20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68CFCDF-9ABE-4ED4-9786-75F1D84427CA}">
  <ds:schemaRefs>
    <ds:schemaRef ds:uri="0dac55e1-b0cb-4b69-b1d2-ce3f94face7e"/>
    <ds:schemaRef ds:uri="d66fc92d-4433-4a74-9374-1d04ef13c0bd"/>
    <ds:schemaRef ds:uri="e30fac99-e140-4adc-8969-6de2f38b8e2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A61C48A-A6A2-4669-852E-32DAA9D6828E}">
  <ds:schemaRefs>
    <ds:schemaRef ds:uri="d66fc92d-4433-4a74-9374-1d04ef13c0bd"/>
    <ds:schemaRef ds:uri="e30fac99-e140-4adc-8969-6de2f38b8e20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EB30205E-21E7-4D31-ABE4-45764C7ED0B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31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HSHV Theme</vt:lpstr>
      <vt:lpstr>Basic Body Language </vt:lpstr>
      <vt:lpstr>Relaxed, comfortable and at ease</vt:lpstr>
      <vt:lpstr>Fearful and unsure</vt:lpstr>
      <vt:lpstr>Over arousal   </vt:lpstr>
      <vt:lpstr>How to respond to offered body language</vt:lpstr>
      <vt:lpstr>Fearful cats and kittens</vt:lpstr>
      <vt:lpstr>High energy, high arousal cats and kittens</vt:lpstr>
      <vt:lpstr>Are they fighting or playing? </vt:lpstr>
      <vt:lpstr>Play vs reactivity/ discomfort </vt:lpstr>
      <vt:lpstr>Helping our guests</vt:lpstr>
      <vt:lpstr>Helping our guests engage safely with our cats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HSHV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- standard colors and font</dc:title>
  <dc:creator>Annemarie Staley</dc:creator>
  <cp:revision>16</cp:revision>
  <dcterms:created xsi:type="dcterms:W3CDTF">2020-08-05T16:03:04Z</dcterms:created>
  <dcterms:modified xsi:type="dcterms:W3CDTF">2025-02-24T14:13:12Z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0x010100C0255462307E0B47AA0774FA3B495E6A</vt:lpwstr>
  </property>
  <property fmtid="{D5CDD505-2E9C-101B-9397-08002B2CF9AE}" pid="3" name="Primary Department(s)">
    <vt:lpwstr>Marketing</vt:lpwstr>
  </property>
  <property fmtid="{D5CDD505-2E9C-101B-9397-08002B2CF9AE}" pid="4" name="OSHA related content">
    <vt:bool>false</vt:bool>
  </property>
  <property fmtid="{D5CDD505-2E9C-101B-9397-08002B2CF9AE}" pid="5" name="Title-Description">
    <vt:lpwstr>PowerPoint Presentation - standard colors and font</vt:lpwstr>
  </property>
  <property fmtid="{D5CDD505-2E9C-101B-9397-08002B2CF9AE}" pid="6" name="Law-Regulation Related">
    <vt:bool>false</vt:bool>
  </property>
</Properties>
</file>