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8" r:id="rId5"/>
  </p:sldMasterIdLst>
  <p:notesMasterIdLst>
    <p:notesMasterId r:id="rId39"/>
  </p:notesMasterIdLst>
  <p:sldIdLst>
    <p:sldId id="256" r:id="rId6"/>
    <p:sldId id="269" r:id="rId7"/>
    <p:sldId id="288" r:id="rId8"/>
    <p:sldId id="289" r:id="rId9"/>
    <p:sldId id="292" r:id="rId10"/>
    <p:sldId id="271" r:id="rId11"/>
    <p:sldId id="3074" r:id="rId12"/>
    <p:sldId id="294" r:id="rId13"/>
    <p:sldId id="295" r:id="rId14"/>
    <p:sldId id="3075" r:id="rId15"/>
    <p:sldId id="258" r:id="rId16"/>
    <p:sldId id="260" r:id="rId17"/>
    <p:sldId id="261" r:id="rId18"/>
    <p:sldId id="259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8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90" r:id="rId37"/>
    <p:sldId id="29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9227C9-D4D8-46D3-B324-E8B8F4FDA911}" v="10" dt="2026-04-10T16:38:02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 varScale="1">
        <p:scale>
          <a:sx n="92" d="100"/>
          <a:sy n="92" d="100"/>
        </p:scale>
        <p:origin x="6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wn Hinze" userId="e4925a02-c43d-4d8c-9bda-1334ace0ed77" providerId="ADAL" clId="{CDD17784-37BA-49D1-AFE4-CF047431BD96}"/>
    <pc:docChg chg="custSel addSld modSld">
      <pc:chgData name="Tawn Hinze" userId="e4925a02-c43d-4d8c-9bda-1334ace0ed77" providerId="ADAL" clId="{CDD17784-37BA-49D1-AFE4-CF047431BD96}" dt="2026-04-10T16:40:02.502" v="699" actId="20577"/>
      <pc:docMkLst>
        <pc:docMk/>
      </pc:docMkLst>
      <pc:sldChg chg="addSp modSp new mod">
        <pc:chgData name="Tawn Hinze" userId="e4925a02-c43d-4d8c-9bda-1334ace0ed77" providerId="ADAL" clId="{CDD17784-37BA-49D1-AFE4-CF047431BD96}" dt="2026-04-10T16:40:02.502" v="699" actId="20577"/>
        <pc:sldMkLst>
          <pc:docMk/>
          <pc:sldMk cId="1020955711" sldId="3075"/>
        </pc:sldMkLst>
        <pc:spChg chg="mod">
          <ac:chgData name="Tawn Hinze" userId="e4925a02-c43d-4d8c-9bda-1334ace0ed77" providerId="ADAL" clId="{CDD17784-37BA-49D1-AFE4-CF047431BD96}" dt="2026-04-10T16:40:02.502" v="699" actId="20577"/>
          <ac:spMkLst>
            <pc:docMk/>
            <pc:sldMk cId="1020955711" sldId="3075"/>
            <ac:spMk id="2" creationId="{40B1FE78-DDB8-31E1-A980-B487D5A38820}"/>
          </ac:spMkLst>
        </pc:spChg>
        <pc:spChg chg="mod">
          <ac:chgData name="Tawn Hinze" userId="e4925a02-c43d-4d8c-9bda-1334ace0ed77" providerId="ADAL" clId="{CDD17784-37BA-49D1-AFE4-CF047431BD96}" dt="2026-04-10T16:38:02.277" v="261" actId="1076"/>
          <ac:spMkLst>
            <pc:docMk/>
            <pc:sldMk cId="1020955711" sldId="3075"/>
            <ac:spMk id="3" creationId="{08B15431-0887-1AD3-1F49-A318EBB37149}"/>
          </ac:spMkLst>
        </pc:spChg>
        <pc:spChg chg="add">
          <ac:chgData name="Tawn Hinze" userId="e4925a02-c43d-4d8c-9bda-1334ace0ed77" providerId="ADAL" clId="{CDD17784-37BA-49D1-AFE4-CF047431BD96}" dt="2026-04-10T16:35:39.852" v="173"/>
          <ac:spMkLst>
            <pc:docMk/>
            <pc:sldMk cId="1020955711" sldId="3075"/>
            <ac:spMk id="4" creationId="{7D868B3C-16F4-0069-FF52-9AFD20E66889}"/>
          </ac:spMkLst>
        </pc:spChg>
        <pc:spChg chg="add mod">
          <ac:chgData name="Tawn Hinze" userId="e4925a02-c43d-4d8c-9bda-1334ace0ed77" providerId="ADAL" clId="{CDD17784-37BA-49D1-AFE4-CF047431BD96}" dt="2026-04-10T16:35:42.772" v="174"/>
          <ac:spMkLst>
            <pc:docMk/>
            <pc:sldMk cId="1020955711" sldId="3075"/>
            <ac:spMk id="5" creationId="{CFBD6356-8481-2024-C929-A1769BCBFA4D}"/>
          </ac:spMkLst>
        </pc:spChg>
        <pc:spChg chg="add mod">
          <ac:chgData name="Tawn Hinze" userId="e4925a02-c43d-4d8c-9bda-1334ace0ed77" providerId="ADAL" clId="{CDD17784-37BA-49D1-AFE4-CF047431BD96}" dt="2026-04-10T16:35:52.612" v="175"/>
          <ac:spMkLst>
            <pc:docMk/>
            <pc:sldMk cId="1020955711" sldId="3075"/>
            <ac:spMk id="6" creationId="{46DC5E39-7C41-44B9-475D-B5FAA69499DC}"/>
          </ac:spMkLst>
        </pc:spChg>
        <pc:picChg chg="add mod">
          <ac:chgData name="Tawn Hinze" userId="e4925a02-c43d-4d8c-9bda-1334ace0ed77" providerId="ADAL" clId="{CDD17784-37BA-49D1-AFE4-CF047431BD96}" dt="2026-04-10T16:36:53.653" v="180" actId="1076"/>
          <ac:picMkLst>
            <pc:docMk/>
            <pc:sldMk cId="1020955711" sldId="3075"/>
            <ac:picMk id="8" creationId="{6AC18EB7-DD2A-0C30-FC94-61DEF01C8F21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image" Target="../media/image4.svg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image" Target="../media/image4.svg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92C00-04F9-4691-9299-FCC88A47647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9BF5A0-E641-4298-99F9-FFBB0A712A93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Assignment Overview</a:t>
          </a:r>
        </a:p>
      </dgm:t>
    </dgm:pt>
    <dgm:pt modelId="{4204FDE7-98D4-4A56-978B-2185F1BDFFC3}" type="parTrans" cxnId="{AA8A10FA-1DF3-4C13-BFB6-914EC09DE161}">
      <dgm:prSet/>
      <dgm:spPr/>
      <dgm:t>
        <a:bodyPr/>
        <a:lstStyle/>
        <a:p>
          <a:endParaRPr lang="en-US"/>
        </a:p>
      </dgm:t>
    </dgm:pt>
    <dgm:pt modelId="{3306CEA5-317B-4E39-8945-07E8D4CD15B4}" type="sibTrans" cxnId="{AA8A10FA-1DF3-4C13-BFB6-914EC09DE161}">
      <dgm:prSet/>
      <dgm:spPr/>
      <dgm:t>
        <a:bodyPr/>
        <a:lstStyle/>
        <a:p>
          <a:endParaRPr lang="en-US"/>
        </a:p>
      </dgm:t>
    </dgm:pt>
    <dgm:pt modelId="{D0501FBC-FC00-4CCE-8002-55E7A328EAB3}">
      <dgm:prSet phldrT="[Text]"/>
      <dgm:spPr/>
      <dgm:t>
        <a:bodyPr/>
        <a:lstStyle/>
        <a:p>
          <a:r>
            <a:rPr lang="en-US" dirty="0"/>
            <a:t>Basic Body Language of Cats</a:t>
          </a:r>
        </a:p>
      </dgm:t>
    </dgm:pt>
    <dgm:pt modelId="{9F2CC3D0-8ADE-45AE-8669-F9CE439D6334}" type="parTrans" cxnId="{D4F226BE-A89C-4756-911A-C73471A0ACEB}">
      <dgm:prSet/>
      <dgm:spPr/>
      <dgm:t>
        <a:bodyPr/>
        <a:lstStyle/>
        <a:p>
          <a:endParaRPr lang="en-US"/>
        </a:p>
      </dgm:t>
    </dgm:pt>
    <dgm:pt modelId="{6126F892-5B25-4807-B5AB-55C136348E7A}" type="sibTrans" cxnId="{D4F226BE-A89C-4756-911A-C73471A0ACEB}">
      <dgm:prSet/>
      <dgm:spPr/>
      <dgm:t>
        <a:bodyPr/>
        <a:lstStyle/>
        <a:p>
          <a:endParaRPr lang="en-US"/>
        </a:p>
      </dgm:t>
    </dgm:pt>
    <dgm:pt modelId="{5D421B7F-8348-4ED8-BC46-53E904C27A3E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Common Challenges &amp; Working With Families</a:t>
          </a:r>
        </a:p>
      </dgm:t>
    </dgm:pt>
    <dgm:pt modelId="{C4748F18-6E2B-4715-B219-BA89C736009C}" type="parTrans" cxnId="{4E84111C-BBE5-4D5E-9274-727B9419898E}">
      <dgm:prSet/>
      <dgm:spPr/>
      <dgm:t>
        <a:bodyPr/>
        <a:lstStyle/>
        <a:p>
          <a:endParaRPr lang="en-US"/>
        </a:p>
      </dgm:t>
    </dgm:pt>
    <dgm:pt modelId="{38032DB5-BACA-4D18-B92B-0B6A12940863}" type="sibTrans" cxnId="{4E84111C-BBE5-4D5E-9274-727B9419898E}">
      <dgm:prSet/>
      <dgm:spPr/>
      <dgm:t>
        <a:bodyPr/>
        <a:lstStyle/>
        <a:p>
          <a:endParaRPr lang="en-US"/>
        </a:p>
      </dgm:t>
    </dgm:pt>
    <dgm:pt modelId="{A5B03AAC-37B9-4E61-A1AF-BDBE42730856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How to Respond to Body Language</a:t>
          </a:r>
        </a:p>
      </dgm:t>
    </dgm:pt>
    <dgm:pt modelId="{BC965189-6383-4E6D-B42E-59F2C33C07A7}" type="parTrans" cxnId="{F75F58E0-59F9-481A-BBE0-55A52FFD82D3}">
      <dgm:prSet/>
      <dgm:spPr/>
      <dgm:t>
        <a:bodyPr/>
        <a:lstStyle/>
        <a:p>
          <a:endParaRPr lang="en-US"/>
        </a:p>
      </dgm:t>
    </dgm:pt>
    <dgm:pt modelId="{2FCA49FB-536F-4868-BB27-88F63F62989D}" type="sibTrans" cxnId="{F75F58E0-59F9-481A-BBE0-55A52FFD82D3}">
      <dgm:prSet/>
      <dgm:spPr/>
      <dgm:t>
        <a:bodyPr/>
        <a:lstStyle/>
        <a:p>
          <a:endParaRPr lang="en-US"/>
        </a:p>
      </dgm:t>
    </dgm:pt>
    <dgm:pt modelId="{11347AEE-048C-4E63-A59E-9F3A756F4EA5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Helping Our Guests Interact Safely</a:t>
          </a:r>
        </a:p>
      </dgm:t>
    </dgm:pt>
    <dgm:pt modelId="{24CC27E8-3CE0-481C-91D8-E2AFD022B4CA}" type="parTrans" cxnId="{5F4B2DD7-99E8-41B4-836C-5369FA673359}">
      <dgm:prSet/>
      <dgm:spPr/>
      <dgm:t>
        <a:bodyPr/>
        <a:lstStyle/>
        <a:p>
          <a:endParaRPr lang="en-US"/>
        </a:p>
      </dgm:t>
    </dgm:pt>
    <dgm:pt modelId="{B57D264E-C7EA-413F-A305-377780C49FE5}" type="sibTrans" cxnId="{5F4B2DD7-99E8-41B4-836C-5369FA673359}">
      <dgm:prSet/>
      <dgm:spPr/>
      <dgm:t>
        <a:bodyPr/>
        <a:lstStyle/>
        <a:p>
          <a:endParaRPr lang="en-US"/>
        </a:p>
      </dgm:t>
    </dgm:pt>
    <dgm:pt modelId="{A896C68B-9EB3-46F9-A1EF-9F29C2120B3E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What’s Next? </a:t>
          </a:r>
        </a:p>
      </dgm:t>
    </dgm:pt>
    <dgm:pt modelId="{10266CE1-83E0-4812-A0DD-071773FE3C2C}" type="parTrans" cxnId="{7EF8602A-5CCC-4E25-BD52-DFB7924B6BF4}">
      <dgm:prSet/>
      <dgm:spPr/>
      <dgm:t>
        <a:bodyPr/>
        <a:lstStyle/>
        <a:p>
          <a:endParaRPr lang="en-US"/>
        </a:p>
      </dgm:t>
    </dgm:pt>
    <dgm:pt modelId="{C98144AE-815F-42C9-88EB-1FDF2D8DD64C}" type="sibTrans" cxnId="{7EF8602A-5CCC-4E25-BD52-DFB7924B6BF4}">
      <dgm:prSet/>
      <dgm:spPr/>
      <dgm:t>
        <a:bodyPr/>
        <a:lstStyle/>
        <a:p>
          <a:endParaRPr lang="en-US"/>
        </a:p>
      </dgm:t>
    </dgm:pt>
    <dgm:pt modelId="{88FDBFB1-0325-4D64-AEEA-AB762864D22C}" type="pres">
      <dgm:prSet presAssocID="{A2492C00-04F9-4691-9299-FCC88A476479}" presName="Name0" presStyleCnt="0">
        <dgm:presLayoutVars>
          <dgm:chMax val="7"/>
          <dgm:chPref val="7"/>
          <dgm:dir/>
        </dgm:presLayoutVars>
      </dgm:prSet>
      <dgm:spPr/>
    </dgm:pt>
    <dgm:pt modelId="{505F9D61-B8BD-4BCF-85E4-B056E2C56A0A}" type="pres">
      <dgm:prSet presAssocID="{A2492C00-04F9-4691-9299-FCC88A476479}" presName="Name1" presStyleCnt="0"/>
      <dgm:spPr/>
    </dgm:pt>
    <dgm:pt modelId="{E1D8B5DD-E550-4DCF-A296-BC38538BB512}" type="pres">
      <dgm:prSet presAssocID="{A2492C00-04F9-4691-9299-FCC88A476479}" presName="cycle" presStyleCnt="0"/>
      <dgm:spPr/>
    </dgm:pt>
    <dgm:pt modelId="{EAA115F0-3CA8-4A68-AEE4-27489E172BDA}" type="pres">
      <dgm:prSet presAssocID="{A2492C00-04F9-4691-9299-FCC88A476479}" presName="srcNode" presStyleLbl="node1" presStyleIdx="0" presStyleCnt="6"/>
      <dgm:spPr/>
    </dgm:pt>
    <dgm:pt modelId="{A02B34A7-6761-49AA-8548-C85E2EEC830F}" type="pres">
      <dgm:prSet presAssocID="{A2492C00-04F9-4691-9299-FCC88A476479}" presName="conn" presStyleLbl="parChTrans1D2" presStyleIdx="0" presStyleCnt="1"/>
      <dgm:spPr/>
    </dgm:pt>
    <dgm:pt modelId="{30603FA4-8224-472D-915C-BAA9D1BAA867}" type="pres">
      <dgm:prSet presAssocID="{A2492C00-04F9-4691-9299-FCC88A476479}" presName="extraNode" presStyleLbl="node1" presStyleIdx="0" presStyleCnt="6"/>
      <dgm:spPr/>
    </dgm:pt>
    <dgm:pt modelId="{9BE9E6A7-AC32-4D68-AA10-CFBC4FAB3CC5}" type="pres">
      <dgm:prSet presAssocID="{A2492C00-04F9-4691-9299-FCC88A476479}" presName="dstNode" presStyleLbl="node1" presStyleIdx="0" presStyleCnt="6"/>
      <dgm:spPr/>
    </dgm:pt>
    <dgm:pt modelId="{99AF6912-787B-42F2-827B-02B43D14EAFF}" type="pres">
      <dgm:prSet presAssocID="{0A9BF5A0-E641-4298-99F9-FFBB0A712A93}" presName="text_1" presStyleLbl="node1" presStyleIdx="0" presStyleCnt="6">
        <dgm:presLayoutVars>
          <dgm:bulletEnabled val="1"/>
        </dgm:presLayoutVars>
      </dgm:prSet>
      <dgm:spPr/>
    </dgm:pt>
    <dgm:pt modelId="{23174207-35F4-4948-8210-BFC4A566AAE0}" type="pres">
      <dgm:prSet presAssocID="{0A9BF5A0-E641-4298-99F9-FFBB0A712A93}" presName="accent_1" presStyleCnt="0"/>
      <dgm:spPr/>
    </dgm:pt>
    <dgm:pt modelId="{2AE65458-02BE-4BCB-9102-B97DDD951E6C}" type="pres">
      <dgm:prSet presAssocID="{0A9BF5A0-E641-4298-99F9-FFBB0A712A93}" presName="accentRepeatNode" presStyleLbl="solidFgAcc1" presStyleIdx="0" presStyleCnt="6"/>
      <dgm:spPr/>
    </dgm:pt>
    <dgm:pt modelId="{35B28CD2-724E-4E8F-9EE7-27838A466E0D}" type="pres">
      <dgm:prSet presAssocID="{D0501FBC-FC00-4CCE-8002-55E7A328EAB3}" presName="text_2" presStyleLbl="node1" presStyleIdx="1" presStyleCnt="6">
        <dgm:presLayoutVars>
          <dgm:bulletEnabled val="1"/>
        </dgm:presLayoutVars>
      </dgm:prSet>
      <dgm:spPr/>
    </dgm:pt>
    <dgm:pt modelId="{D128022F-A637-46C6-A8F5-95579937601C}" type="pres">
      <dgm:prSet presAssocID="{D0501FBC-FC00-4CCE-8002-55E7A328EAB3}" presName="accent_2" presStyleCnt="0"/>
      <dgm:spPr/>
    </dgm:pt>
    <dgm:pt modelId="{6F2652B8-0DC1-4302-B59B-BD00C147C628}" type="pres">
      <dgm:prSet presAssocID="{D0501FBC-FC00-4CCE-8002-55E7A328EAB3}" presName="accentRepeatNode" presStyleLbl="solidFgAcc1" presStyleIdx="1" presStyleCnt="6"/>
      <dgm:spPr/>
    </dgm:pt>
    <dgm:pt modelId="{047CAE42-3F92-430A-8E16-FE0467FC3B6A}" type="pres">
      <dgm:prSet presAssocID="{A5B03AAC-37B9-4E61-A1AF-BDBE42730856}" presName="text_3" presStyleLbl="node1" presStyleIdx="2" presStyleCnt="6">
        <dgm:presLayoutVars>
          <dgm:bulletEnabled val="1"/>
        </dgm:presLayoutVars>
      </dgm:prSet>
      <dgm:spPr/>
    </dgm:pt>
    <dgm:pt modelId="{4267D5AE-D5CA-4D0A-BD75-80A12EE90788}" type="pres">
      <dgm:prSet presAssocID="{A5B03AAC-37B9-4E61-A1AF-BDBE42730856}" presName="accent_3" presStyleCnt="0"/>
      <dgm:spPr/>
    </dgm:pt>
    <dgm:pt modelId="{A9B84727-6535-4598-93AB-3705054945EE}" type="pres">
      <dgm:prSet presAssocID="{A5B03AAC-37B9-4E61-A1AF-BDBE42730856}" presName="accentRepeatNode" presStyleLbl="solidFgAcc1" presStyleIdx="2" presStyleCnt="6"/>
      <dgm:spPr/>
    </dgm:pt>
    <dgm:pt modelId="{BC6F86DF-C27A-4FE7-955D-490904784395}" type="pres">
      <dgm:prSet presAssocID="{11347AEE-048C-4E63-A59E-9F3A756F4EA5}" presName="text_4" presStyleLbl="node1" presStyleIdx="3" presStyleCnt="6">
        <dgm:presLayoutVars>
          <dgm:bulletEnabled val="1"/>
        </dgm:presLayoutVars>
      </dgm:prSet>
      <dgm:spPr/>
    </dgm:pt>
    <dgm:pt modelId="{F880A42A-1D46-490B-9F56-668B17BDC951}" type="pres">
      <dgm:prSet presAssocID="{11347AEE-048C-4E63-A59E-9F3A756F4EA5}" presName="accent_4" presStyleCnt="0"/>
      <dgm:spPr/>
    </dgm:pt>
    <dgm:pt modelId="{6FFE0885-818A-4588-89E0-29FAB176AB1D}" type="pres">
      <dgm:prSet presAssocID="{11347AEE-048C-4E63-A59E-9F3A756F4EA5}" presName="accentRepeatNode" presStyleLbl="solidFgAcc1" presStyleIdx="3" presStyleCnt="6"/>
      <dgm:spPr/>
    </dgm:pt>
    <dgm:pt modelId="{343710DC-24D0-47EE-A0A4-11E0477739FB}" type="pres">
      <dgm:prSet presAssocID="{5D421B7F-8348-4ED8-BC46-53E904C27A3E}" presName="text_5" presStyleLbl="node1" presStyleIdx="4" presStyleCnt="6">
        <dgm:presLayoutVars>
          <dgm:bulletEnabled val="1"/>
        </dgm:presLayoutVars>
      </dgm:prSet>
      <dgm:spPr/>
    </dgm:pt>
    <dgm:pt modelId="{EA6B4736-AAA4-4242-AB30-1FC05085A2DF}" type="pres">
      <dgm:prSet presAssocID="{5D421B7F-8348-4ED8-BC46-53E904C27A3E}" presName="accent_5" presStyleCnt="0"/>
      <dgm:spPr/>
    </dgm:pt>
    <dgm:pt modelId="{5FB7C45A-CD26-4146-9BE4-ADB4DEC54C2D}" type="pres">
      <dgm:prSet presAssocID="{5D421B7F-8348-4ED8-BC46-53E904C27A3E}" presName="accentRepeatNode" presStyleLbl="solidFgAcc1" presStyleIdx="4" presStyleCnt="6"/>
      <dgm:spPr/>
    </dgm:pt>
    <dgm:pt modelId="{5178CC24-26FE-412B-981B-1E818B3D4F80}" type="pres">
      <dgm:prSet presAssocID="{A896C68B-9EB3-46F9-A1EF-9F29C2120B3E}" presName="text_6" presStyleLbl="node1" presStyleIdx="5" presStyleCnt="6">
        <dgm:presLayoutVars>
          <dgm:bulletEnabled val="1"/>
        </dgm:presLayoutVars>
      </dgm:prSet>
      <dgm:spPr/>
    </dgm:pt>
    <dgm:pt modelId="{6AFB4635-3706-46F9-9B12-A31DF4B5E611}" type="pres">
      <dgm:prSet presAssocID="{A896C68B-9EB3-46F9-A1EF-9F29C2120B3E}" presName="accent_6" presStyleCnt="0"/>
      <dgm:spPr/>
    </dgm:pt>
    <dgm:pt modelId="{E9C28483-99DC-4CCC-B2F5-DAB4A2D30EFE}" type="pres">
      <dgm:prSet presAssocID="{A896C68B-9EB3-46F9-A1EF-9F29C2120B3E}" presName="accentRepeatNode" presStyleLbl="solidFgAcc1" presStyleIdx="5" presStyleCnt="6"/>
      <dgm:spPr/>
    </dgm:pt>
  </dgm:ptLst>
  <dgm:cxnLst>
    <dgm:cxn modelId="{9F8DA214-F427-4CB4-AD3B-0E78508700EE}" type="presOf" srcId="{0A9BF5A0-E641-4298-99F9-FFBB0A712A93}" destId="{99AF6912-787B-42F2-827B-02B43D14EAFF}" srcOrd="0" destOrd="0" presId="urn:microsoft.com/office/officeart/2008/layout/VerticalCurvedList"/>
    <dgm:cxn modelId="{4E84111C-BBE5-4D5E-9274-727B9419898E}" srcId="{A2492C00-04F9-4691-9299-FCC88A476479}" destId="{5D421B7F-8348-4ED8-BC46-53E904C27A3E}" srcOrd="4" destOrd="0" parTransId="{C4748F18-6E2B-4715-B219-BA89C736009C}" sibTransId="{38032DB5-BACA-4D18-B92B-0B6A12940863}"/>
    <dgm:cxn modelId="{AA98C924-2ACF-4376-A568-45A86D8C780C}" type="presOf" srcId="{5D421B7F-8348-4ED8-BC46-53E904C27A3E}" destId="{343710DC-24D0-47EE-A0A4-11E0477739FB}" srcOrd="0" destOrd="0" presId="urn:microsoft.com/office/officeart/2008/layout/VerticalCurvedList"/>
    <dgm:cxn modelId="{7EF8602A-5CCC-4E25-BD52-DFB7924B6BF4}" srcId="{A2492C00-04F9-4691-9299-FCC88A476479}" destId="{A896C68B-9EB3-46F9-A1EF-9F29C2120B3E}" srcOrd="5" destOrd="0" parTransId="{10266CE1-83E0-4812-A0DD-071773FE3C2C}" sibTransId="{C98144AE-815F-42C9-88EB-1FDF2D8DD64C}"/>
    <dgm:cxn modelId="{9D117B54-3C4B-4879-AC58-7EA7A27CD473}" type="presOf" srcId="{A2492C00-04F9-4691-9299-FCC88A476479}" destId="{88FDBFB1-0325-4D64-AEEA-AB762864D22C}" srcOrd="0" destOrd="0" presId="urn:microsoft.com/office/officeart/2008/layout/VerticalCurvedList"/>
    <dgm:cxn modelId="{6A96688D-9536-433B-97D2-E6EDFDB13A21}" type="presOf" srcId="{D0501FBC-FC00-4CCE-8002-55E7A328EAB3}" destId="{35B28CD2-724E-4E8F-9EE7-27838A466E0D}" srcOrd="0" destOrd="0" presId="urn:microsoft.com/office/officeart/2008/layout/VerticalCurvedList"/>
    <dgm:cxn modelId="{97E63099-D3FB-4A71-AFD9-1DD406004052}" type="presOf" srcId="{11347AEE-048C-4E63-A59E-9F3A756F4EA5}" destId="{BC6F86DF-C27A-4FE7-955D-490904784395}" srcOrd="0" destOrd="0" presId="urn:microsoft.com/office/officeart/2008/layout/VerticalCurvedList"/>
    <dgm:cxn modelId="{D4F226BE-A89C-4756-911A-C73471A0ACEB}" srcId="{A2492C00-04F9-4691-9299-FCC88A476479}" destId="{D0501FBC-FC00-4CCE-8002-55E7A328EAB3}" srcOrd="1" destOrd="0" parTransId="{9F2CC3D0-8ADE-45AE-8669-F9CE439D6334}" sibTransId="{6126F892-5B25-4807-B5AB-55C136348E7A}"/>
    <dgm:cxn modelId="{7E3AD2C3-5BD8-4677-BFC8-246AA55B02C9}" type="presOf" srcId="{3306CEA5-317B-4E39-8945-07E8D4CD15B4}" destId="{A02B34A7-6761-49AA-8548-C85E2EEC830F}" srcOrd="0" destOrd="0" presId="urn:microsoft.com/office/officeart/2008/layout/VerticalCurvedList"/>
    <dgm:cxn modelId="{4F3838D4-6DE3-408D-BBFD-D5E82B77DF0F}" type="presOf" srcId="{A5B03AAC-37B9-4E61-A1AF-BDBE42730856}" destId="{047CAE42-3F92-430A-8E16-FE0467FC3B6A}" srcOrd="0" destOrd="0" presId="urn:microsoft.com/office/officeart/2008/layout/VerticalCurvedList"/>
    <dgm:cxn modelId="{5F4B2DD7-99E8-41B4-836C-5369FA673359}" srcId="{A2492C00-04F9-4691-9299-FCC88A476479}" destId="{11347AEE-048C-4E63-A59E-9F3A756F4EA5}" srcOrd="3" destOrd="0" parTransId="{24CC27E8-3CE0-481C-91D8-E2AFD022B4CA}" sibTransId="{B57D264E-C7EA-413F-A305-377780C49FE5}"/>
    <dgm:cxn modelId="{992780D9-B8DA-4DBA-9DFF-3CBBEEEDCA41}" type="presOf" srcId="{A896C68B-9EB3-46F9-A1EF-9F29C2120B3E}" destId="{5178CC24-26FE-412B-981B-1E818B3D4F80}" srcOrd="0" destOrd="0" presId="urn:microsoft.com/office/officeart/2008/layout/VerticalCurvedList"/>
    <dgm:cxn modelId="{F75F58E0-59F9-481A-BBE0-55A52FFD82D3}" srcId="{A2492C00-04F9-4691-9299-FCC88A476479}" destId="{A5B03AAC-37B9-4E61-A1AF-BDBE42730856}" srcOrd="2" destOrd="0" parTransId="{BC965189-6383-4E6D-B42E-59F2C33C07A7}" sibTransId="{2FCA49FB-536F-4868-BB27-88F63F62989D}"/>
    <dgm:cxn modelId="{AA8A10FA-1DF3-4C13-BFB6-914EC09DE161}" srcId="{A2492C00-04F9-4691-9299-FCC88A476479}" destId="{0A9BF5A0-E641-4298-99F9-FFBB0A712A93}" srcOrd="0" destOrd="0" parTransId="{4204FDE7-98D4-4A56-978B-2185F1BDFFC3}" sibTransId="{3306CEA5-317B-4E39-8945-07E8D4CD15B4}"/>
    <dgm:cxn modelId="{15F88233-A763-4215-829F-E90B2BBABE65}" type="presParOf" srcId="{88FDBFB1-0325-4D64-AEEA-AB762864D22C}" destId="{505F9D61-B8BD-4BCF-85E4-B056E2C56A0A}" srcOrd="0" destOrd="0" presId="urn:microsoft.com/office/officeart/2008/layout/VerticalCurvedList"/>
    <dgm:cxn modelId="{2292A4AE-DACE-46A7-95D3-57AB1A68F9F0}" type="presParOf" srcId="{505F9D61-B8BD-4BCF-85E4-B056E2C56A0A}" destId="{E1D8B5DD-E550-4DCF-A296-BC38538BB512}" srcOrd="0" destOrd="0" presId="urn:microsoft.com/office/officeart/2008/layout/VerticalCurvedList"/>
    <dgm:cxn modelId="{EB9872F9-7300-4003-A381-771D80C9C11A}" type="presParOf" srcId="{E1D8B5DD-E550-4DCF-A296-BC38538BB512}" destId="{EAA115F0-3CA8-4A68-AEE4-27489E172BDA}" srcOrd="0" destOrd="0" presId="urn:microsoft.com/office/officeart/2008/layout/VerticalCurvedList"/>
    <dgm:cxn modelId="{F30631CB-1326-4DB6-8F76-DBA691D998D7}" type="presParOf" srcId="{E1D8B5DD-E550-4DCF-A296-BC38538BB512}" destId="{A02B34A7-6761-49AA-8548-C85E2EEC830F}" srcOrd="1" destOrd="0" presId="urn:microsoft.com/office/officeart/2008/layout/VerticalCurvedList"/>
    <dgm:cxn modelId="{9B74F5A2-F299-4F7E-AB88-88F5D8A6CEAF}" type="presParOf" srcId="{E1D8B5DD-E550-4DCF-A296-BC38538BB512}" destId="{30603FA4-8224-472D-915C-BAA9D1BAA867}" srcOrd="2" destOrd="0" presId="urn:microsoft.com/office/officeart/2008/layout/VerticalCurvedList"/>
    <dgm:cxn modelId="{13AA82CA-8FEF-4FEB-9F4B-8883C4244B5C}" type="presParOf" srcId="{E1D8B5DD-E550-4DCF-A296-BC38538BB512}" destId="{9BE9E6A7-AC32-4D68-AA10-CFBC4FAB3CC5}" srcOrd="3" destOrd="0" presId="urn:microsoft.com/office/officeart/2008/layout/VerticalCurvedList"/>
    <dgm:cxn modelId="{02080B6B-E5D4-4AA5-B779-317AC501E7FD}" type="presParOf" srcId="{505F9D61-B8BD-4BCF-85E4-B056E2C56A0A}" destId="{99AF6912-787B-42F2-827B-02B43D14EAFF}" srcOrd="1" destOrd="0" presId="urn:microsoft.com/office/officeart/2008/layout/VerticalCurvedList"/>
    <dgm:cxn modelId="{BCBE9031-AD43-4701-812E-C3F2062E444A}" type="presParOf" srcId="{505F9D61-B8BD-4BCF-85E4-B056E2C56A0A}" destId="{23174207-35F4-4948-8210-BFC4A566AAE0}" srcOrd="2" destOrd="0" presId="urn:microsoft.com/office/officeart/2008/layout/VerticalCurvedList"/>
    <dgm:cxn modelId="{C3A35CC3-32B5-4BC0-AD70-69076F1EA16A}" type="presParOf" srcId="{23174207-35F4-4948-8210-BFC4A566AAE0}" destId="{2AE65458-02BE-4BCB-9102-B97DDD951E6C}" srcOrd="0" destOrd="0" presId="urn:microsoft.com/office/officeart/2008/layout/VerticalCurvedList"/>
    <dgm:cxn modelId="{52F40C3C-7290-4008-98F8-2CF83EF6E4C9}" type="presParOf" srcId="{505F9D61-B8BD-4BCF-85E4-B056E2C56A0A}" destId="{35B28CD2-724E-4E8F-9EE7-27838A466E0D}" srcOrd="3" destOrd="0" presId="urn:microsoft.com/office/officeart/2008/layout/VerticalCurvedList"/>
    <dgm:cxn modelId="{784E0FE1-2160-4B18-BF82-FF8E026A66EB}" type="presParOf" srcId="{505F9D61-B8BD-4BCF-85E4-B056E2C56A0A}" destId="{D128022F-A637-46C6-A8F5-95579937601C}" srcOrd="4" destOrd="0" presId="urn:microsoft.com/office/officeart/2008/layout/VerticalCurvedList"/>
    <dgm:cxn modelId="{AA17A35A-B679-4AB2-8CBF-7B051C3032EF}" type="presParOf" srcId="{D128022F-A637-46C6-A8F5-95579937601C}" destId="{6F2652B8-0DC1-4302-B59B-BD00C147C628}" srcOrd="0" destOrd="0" presId="urn:microsoft.com/office/officeart/2008/layout/VerticalCurvedList"/>
    <dgm:cxn modelId="{9DFFDCA2-B5DD-44EE-9530-84BB9E168C3F}" type="presParOf" srcId="{505F9D61-B8BD-4BCF-85E4-B056E2C56A0A}" destId="{047CAE42-3F92-430A-8E16-FE0467FC3B6A}" srcOrd="5" destOrd="0" presId="urn:microsoft.com/office/officeart/2008/layout/VerticalCurvedList"/>
    <dgm:cxn modelId="{52BB4CB7-7EC3-420B-B2FF-D177BD10FC7E}" type="presParOf" srcId="{505F9D61-B8BD-4BCF-85E4-B056E2C56A0A}" destId="{4267D5AE-D5CA-4D0A-BD75-80A12EE90788}" srcOrd="6" destOrd="0" presId="urn:microsoft.com/office/officeart/2008/layout/VerticalCurvedList"/>
    <dgm:cxn modelId="{CA1CE7F8-6E9F-4270-838B-528CD09D8BC2}" type="presParOf" srcId="{4267D5AE-D5CA-4D0A-BD75-80A12EE90788}" destId="{A9B84727-6535-4598-93AB-3705054945EE}" srcOrd="0" destOrd="0" presId="urn:microsoft.com/office/officeart/2008/layout/VerticalCurvedList"/>
    <dgm:cxn modelId="{20BCD6A1-6BF9-4132-873D-0CFC0BB9C13C}" type="presParOf" srcId="{505F9D61-B8BD-4BCF-85E4-B056E2C56A0A}" destId="{BC6F86DF-C27A-4FE7-955D-490904784395}" srcOrd="7" destOrd="0" presId="urn:microsoft.com/office/officeart/2008/layout/VerticalCurvedList"/>
    <dgm:cxn modelId="{14FF7D95-FCA0-4AAA-A0E8-2ABAA751F45B}" type="presParOf" srcId="{505F9D61-B8BD-4BCF-85E4-B056E2C56A0A}" destId="{F880A42A-1D46-490B-9F56-668B17BDC951}" srcOrd="8" destOrd="0" presId="urn:microsoft.com/office/officeart/2008/layout/VerticalCurvedList"/>
    <dgm:cxn modelId="{14F9BAEA-93F8-44E0-AF4E-FE5A973577AF}" type="presParOf" srcId="{F880A42A-1D46-490B-9F56-668B17BDC951}" destId="{6FFE0885-818A-4588-89E0-29FAB176AB1D}" srcOrd="0" destOrd="0" presId="urn:microsoft.com/office/officeart/2008/layout/VerticalCurvedList"/>
    <dgm:cxn modelId="{85F9D204-F874-4D3C-8CB9-48D06ECBA5B2}" type="presParOf" srcId="{505F9D61-B8BD-4BCF-85E4-B056E2C56A0A}" destId="{343710DC-24D0-47EE-A0A4-11E0477739FB}" srcOrd="9" destOrd="0" presId="urn:microsoft.com/office/officeart/2008/layout/VerticalCurvedList"/>
    <dgm:cxn modelId="{70EA81D5-DB05-45B9-8B98-E6B661B9B9DC}" type="presParOf" srcId="{505F9D61-B8BD-4BCF-85E4-B056E2C56A0A}" destId="{EA6B4736-AAA4-4242-AB30-1FC05085A2DF}" srcOrd="10" destOrd="0" presId="urn:microsoft.com/office/officeart/2008/layout/VerticalCurvedList"/>
    <dgm:cxn modelId="{5A5C5894-531A-43BE-BE43-D261F4D6F904}" type="presParOf" srcId="{EA6B4736-AAA4-4242-AB30-1FC05085A2DF}" destId="{5FB7C45A-CD26-4146-9BE4-ADB4DEC54C2D}" srcOrd="0" destOrd="0" presId="urn:microsoft.com/office/officeart/2008/layout/VerticalCurvedList"/>
    <dgm:cxn modelId="{16B42698-1007-427A-A077-C52AF493B754}" type="presParOf" srcId="{505F9D61-B8BD-4BCF-85E4-B056E2C56A0A}" destId="{5178CC24-26FE-412B-981B-1E818B3D4F80}" srcOrd="11" destOrd="0" presId="urn:microsoft.com/office/officeart/2008/layout/VerticalCurvedList"/>
    <dgm:cxn modelId="{6058AFBB-54BC-4FF1-9E75-17E741BFA38D}" type="presParOf" srcId="{505F9D61-B8BD-4BCF-85E4-B056E2C56A0A}" destId="{6AFB4635-3706-46F9-9B12-A31DF4B5E611}" srcOrd="12" destOrd="0" presId="urn:microsoft.com/office/officeart/2008/layout/VerticalCurvedList"/>
    <dgm:cxn modelId="{68B12F73-9F4E-4144-8D3D-E33B5264E474}" type="presParOf" srcId="{6AFB4635-3706-46F9-9B12-A31DF4B5E611}" destId="{E9C28483-99DC-4CCC-B2F5-DAB4A2D30E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13D3BA-4668-4669-80C8-C17D0986426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11BF3FB-228D-4203-9B19-2C1ED2CCE239}">
      <dgm:prSet/>
      <dgm:spPr/>
      <dgm:t>
        <a:bodyPr/>
        <a:lstStyle/>
        <a:p>
          <a:r>
            <a:rPr lang="en-US" b="1" dirty="0"/>
            <a:t>Welcome guests to the café.  Review “cat house rules”. Help visitors who may be looking for a particular cat, especially if they are interested in adopting. </a:t>
          </a:r>
          <a:endParaRPr lang="en-US" dirty="0"/>
        </a:p>
      </dgm:t>
    </dgm:pt>
    <dgm:pt modelId="{D69B536B-BED7-4FE5-9FC9-EAAF86C6BC0E}" type="parTrans" cxnId="{016AA397-3470-4164-B0F8-33D3C4466BEE}">
      <dgm:prSet/>
      <dgm:spPr/>
      <dgm:t>
        <a:bodyPr/>
        <a:lstStyle/>
        <a:p>
          <a:endParaRPr lang="en-US"/>
        </a:p>
      </dgm:t>
    </dgm:pt>
    <dgm:pt modelId="{8A6C86E2-84DE-4C16-8F8A-33CFC7D16B9A}" type="sibTrans" cxnId="{016AA397-3470-4164-B0F8-33D3C4466BEE}">
      <dgm:prSet/>
      <dgm:spPr/>
      <dgm:t>
        <a:bodyPr/>
        <a:lstStyle/>
        <a:p>
          <a:endParaRPr lang="en-US"/>
        </a:p>
      </dgm:t>
    </dgm:pt>
    <dgm:pt modelId="{683582D1-4CB6-4A8C-B714-EB04EF41A663}">
      <dgm:prSet/>
      <dgm:spPr/>
      <dgm:t>
        <a:bodyPr/>
        <a:lstStyle/>
        <a:p>
          <a:r>
            <a:rPr lang="en-US" b="1" dirty="0"/>
            <a:t>Help answer questions about the café, point out activities if needed (books, games, card making station)</a:t>
          </a:r>
          <a:endParaRPr lang="en-US" dirty="0"/>
        </a:p>
      </dgm:t>
    </dgm:pt>
    <dgm:pt modelId="{12FE7353-29D3-4226-81FF-04FDEB3AB8FD}" type="parTrans" cxnId="{A24EBEAD-BD6B-46EA-BE6D-FF91DAA907BB}">
      <dgm:prSet/>
      <dgm:spPr/>
      <dgm:t>
        <a:bodyPr/>
        <a:lstStyle/>
        <a:p>
          <a:endParaRPr lang="en-US"/>
        </a:p>
      </dgm:t>
    </dgm:pt>
    <dgm:pt modelId="{F4D7B961-7737-4B77-AB82-64AD7B6C479B}" type="sibTrans" cxnId="{A24EBEAD-BD6B-46EA-BE6D-FF91DAA907BB}">
      <dgm:prSet/>
      <dgm:spPr/>
      <dgm:t>
        <a:bodyPr/>
        <a:lstStyle/>
        <a:p>
          <a:endParaRPr lang="en-US"/>
        </a:p>
      </dgm:t>
    </dgm:pt>
    <dgm:pt modelId="{102E9201-F924-4CF0-8B2C-2B2BA05D9ECA}">
      <dgm:prSet/>
      <dgm:spPr/>
      <dgm:t>
        <a:bodyPr/>
        <a:lstStyle/>
        <a:p>
          <a:r>
            <a:rPr lang="en-US" b="1"/>
            <a:t>Watch interactions with cats and intervene when/if appropriate</a:t>
          </a:r>
          <a:endParaRPr lang="en-US"/>
        </a:p>
      </dgm:t>
    </dgm:pt>
    <dgm:pt modelId="{0B4169D4-B18F-4C3B-8245-50DA25F69F7D}" type="parTrans" cxnId="{CF2F42C4-7B20-4BE4-A780-0E5390DAD4C5}">
      <dgm:prSet/>
      <dgm:spPr/>
      <dgm:t>
        <a:bodyPr/>
        <a:lstStyle/>
        <a:p>
          <a:endParaRPr lang="en-US"/>
        </a:p>
      </dgm:t>
    </dgm:pt>
    <dgm:pt modelId="{7EC22535-43F1-4A48-B9EB-C2772F2DE57E}" type="sibTrans" cxnId="{CF2F42C4-7B20-4BE4-A780-0E5390DAD4C5}">
      <dgm:prSet/>
      <dgm:spPr/>
      <dgm:t>
        <a:bodyPr/>
        <a:lstStyle/>
        <a:p>
          <a:endParaRPr lang="en-US"/>
        </a:p>
      </dgm:t>
    </dgm:pt>
    <dgm:pt modelId="{EE2AD7E3-A6D8-45D0-8C56-5EF55890358D}">
      <dgm:prSet/>
      <dgm:spPr/>
      <dgm:t>
        <a:bodyPr/>
        <a:lstStyle/>
        <a:p>
          <a:r>
            <a:rPr lang="en-US" b="1"/>
            <a:t>Alert staff to any concerns when out in the café</a:t>
          </a:r>
          <a:endParaRPr lang="en-US"/>
        </a:p>
      </dgm:t>
    </dgm:pt>
    <dgm:pt modelId="{EE22B7AD-5F6C-4AB1-BA4C-D1001BAE56BA}" type="parTrans" cxnId="{FD3409AE-DACE-4C81-A2FC-4504CBEF2DD9}">
      <dgm:prSet/>
      <dgm:spPr/>
      <dgm:t>
        <a:bodyPr/>
        <a:lstStyle/>
        <a:p>
          <a:endParaRPr lang="en-US"/>
        </a:p>
      </dgm:t>
    </dgm:pt>
    <dgm:pt modelId="{4DE8F9F6-6AEE-4C97-8D57-906B02510ADF}" type="sibTrans" cxnId="{FD3409AE-DACE-4C81-A2FC-4504CBEF2DD9}">
      <dgm:prSet/>
      <dgm:spPr/>
      <dgm:t>
        <a:bodyPr/>
        <a:lstStyle/>
        <a:p>
          <a:endParaRPr lang="en-US"/>
        </a:p>
      </dgm:t>
    </dgm:pt>
    <dgm:pt modelId="{AEACE8D9-A636-49E1-AC67-F901F0B23391}">
      <dgm:prSet/>
      <dgm:spPr/>
      <dgm:t>
        <a:bodyPr/>
        <a:lstStyle/>
        <a:p>
          <a:r>
            <a:rPr lang="en-US" b="1" dirty="0"/>
            <a:t>Assist staff with adoptions if needed</a:t>
          </a:r>
          <a:endParaRPr lang="en-US" dirty="0"/>
        </a:p>
      </dgm:t>
    </dgm:pt>
    <dgm:pt modelId="{93D74259-50D6-442E-9CBB-894BA985E547}" type="parTrans" cxnId="{59C5F1D4-632F-42D0-BDD1-05A6B8BBA63D}">
      <dgm:prSet/>
      <dgm:spPr/>
      <dgm:t>
        <a:bodyPr/>
        <a:lstStyle/>
        <a:p>
          <a:endParaRPr lang="en-US"/>
        </a:p>
      </dgm:t>
    </dgm:pt>
    <dgm:pt modelId="{9476A5A2-C7B4-4B77-9D62-827B5B782179}" type="sibTrans" cxnId="{59C5F1D4-632F-42D0-BDD1-05A6B8BBA63D}">
      <dgm:prSet/>
      <dgm:spPr/>
      <dgm:t>
        <a:bodyPr/>
        <a:lstStyle/>
        <a:p>
          <a:endParaRPr lang="en-US"/>
        </a:p>
      </dgm:t>
    </dgm:pt>
    <dgm:pt modelId="{B67B348B-932F-4005-A750-26EFF7654B46}" type="pres">
      <dgm:prSet presAssocID="{D713D3BA-4668-4669-80C8-C17D09864260}" presName="root" presStyleCnt="0">
        <dgm:presLayoutVars>
          <dgm:dir/>
          <dgm:resizeHandles val="exact"/>
        </dgm:presLayoutVars>
      </dgm:prSet>
      <dgm:spPr/>
    </dgm:pt>
    <dgm:pt modelId="{E6B7373A-F036-4E6C-AF5B-21AC40B0E291}" type="pres">
      <dgm:prSet presAssocID="{511BF3FB-228D-4203-9B19-2C1ED2CCE239}" presName="compNode" presStyleCnt="0"/>
      <dgm:spPr/>
    </dgm:pt>
    <dgm:pt modelId="{D8BC97AC-C9D7-4D5F-8F5D-850C5849B667}" type="pres">
      <dgm:prSet presAssocID="{511BF3FB-228D-4203-9B19-2C1ED2CCE239}" presName="bgRect" presStyleLbl="bgShp" presStyleIdx="0" presStyleCnt="5"/>
      <dgm:spPr/>
    </dgm:pt>
    <dgm:pt modelId="{E8E0D242-5233-4A81-8607-0E16B4392D3B}" type="pres">
      <dgm:prSet presAssocID="{511BF3FB-228D-4203-9B19-2C1ED2CCE239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t"/>
        </a:ext>
      </dgm:extLst>
    </dgm:pt>
    <dgm:pt modelId="{C3B71263-B424-4358-8097-9B80D483FF3D}" type="pres">
      <dgm:prSet presAssocID="{511BF3FB-228D-4203-9B19-2C1ED2CCE239}" presName="spaceRect" presStyleCnt="0"/>
      <dgm:spPr/>
    </dgm:pt>
    <dgm:pt modelId="{B9853FC8-B8D7-4F93-AEE8-DA144C155083}" type="pres">
      <dgm:prSet presAssocID="{511BF3FB-228D-4203-9B19-2C1ED2CCE239}" presName="parTx" presStyleLbl="revTx" presStyleIdx="0" presStyleCnt="5">
        <dgm:presLayoutVars>
          <dgm:chMax val="0"/>
          <dgm:chPref val="0"/>
        </dgm:presLayoutVars>
      </dgm:prSet>
      <dgm:spPr/>
    </dgm:pt>
    <dgm:pt modelId="{75F3C952-DF53-47B6-BBA2-170E68FA7243}" type="pres">
      <dgm:prSet presAssocID="{8A6C86E2-84DE-4C16-8F8A-33CFC7D16B9A}" presName="sibTrans" presStyleCnt="0"/>
      <dgm:spPr/>
    </dgm:pt>
    <dgm:pt modelId="{4351E0D0-F06B-4B9C-BCAF-E09E6D93760B}" type="pres">
      <dgm:prSet presAssocID="{683582D1-4CB6-4A8C-B714-EB04EF41A663}" presName="compNode" presStyleCnt="0"/>
      <dgm:spPr/>
    </dgm:pt>
    <dgm:pt modelId="{DFCFB86F-CCB5-46C6-83BD-36F64B3D2AAA}" type="pres">
      <dgm:prSet presAssocID="{683582D1-4CB6-4A8C-B714-EB04EF41A663}" presName="bgRect" presStyleLbl="bgShp" presStyleIdx="1" presStyleCnt="5"/>
      <dgm:spPr/>
    </dgm:pt>
    <dgm:pt modelId="{803E6FF0-4B49-4BCB-9375-ABF3D32FE01B}" type="pres">
      <dgm:prSet presAssocID="{683582D1-4CB6-4A8C-B714-EB04EF41A663}" presName="iconRect" presStyleLbl="node1" presStyleIdx="1" presStyleCnt="5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 with solid fill"/>
        </a:ext>
      </dgm:extLst>
    </dgm:pt>
    <dgm:pt modelId="{0F5C3487-E96F-49E9-ABAD-BB1050A41F16}" type="pres">
      <dgm:prSet presAssocID="{683582D1-4CB6-4A8C-B714-EB04EF41A663}" presName="spaceRect" presStyleCnt="0"/>
      <dgm:spPr/>
    </dgm:pt>
    <dgm:pt modelId="{21089030-4A46-4102-980A-5640CDC7903B}" type="pres">
      <dgm:prSet presAssocID="{683582D1-4CB6-4A8C-B714-EB04EF41A663}" presName="parTx" presStyleLbl="revTx" presStyleIdx="1" presStyleCnt="5">
        <dgm:presLayoutVars>
          <dgm:chMax val="0"/>
          <dgm:chPref val="0"/>
        </dgm:presLayoutVars>
      </dgm:prSet>
      <dgm:spPr/>
    </dgm:pt>
    <dgm:pt modelId="{D418333D-36E3-4E78-B590-D137450A5631}" type="pres">
      <dgm:prSet presAssocID="{F4D7B961-7737-4B77-AB82-64AD7B6C479B}" presName="sibTrans" presStyleCnt="0"/>
      <dgm:spPr/>
    </dgm:pt>
    <dgm:pt modelId="{20609AF5-BA2F-4B5B-ACA8-CED778D72545}" type="pres">
      <dgm:prSet presAssocID="{102E9201-F924-4CF0-8B2C-2B2BA05D9ECA}" presName="compNode" presStyleCnt="0"/>
      <dgm:spPr/>
    </dgm:pt>
    <dgm:pt modelId="{05BD3A43-09DA-44A2-A054-8A6134391073}" type="pres">
      <dgm:prSet presAssocID="{102E9201-F924-4CF0-8B2C-2B2BA05D9ECA}" presName="bgRect" presStyleLbl="bgShp" presStyleIdx="2" presStyleCnt="5" custLinFactNeighborX="0"/>
      <dgm:spPr/>
    </dgm:pt>
    <dgm:pt modelId="{26A572D3-B145-4AA4-8BAB-2D7BEBA1B3E9}" type="pres">
      <dgm:prSet presAssocID="{102E9201-F924-4CF0-8B2C-2B2BA05D9ECA}" presName="iconRect" presStyleLbl="node1" presStyleIdx="2" presStyleCnt="5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le profile with solid fill"/>
        </a:ext>
      </dgm:extLst>
    </dgm:pt>
    <dgm:pt modelId="{2AF82DCE-3310-444D-B380-FD7A5076A3E5}" type="pres">
      <dgm:prSet presAssocID="{102E9201-F924-4CF0-8B2C-2B2BA05D9ECA}" presName="spaceRect" presStyleCnt="0"/>
      <dgm:spPr/>
    </dgm:pt>
    <dgm:pt modelId="{829B3AC8-1CCF-4346-9792-000C17752742}" type="pres">
      <dgm:prSet presAssocID="{102E9201-F924-4CF0-8B2C-2B2BA05D9ECA}" presName="parTx" presStyleLbl="revTx" presStyleIdx="2" presStyleCnt="5">
        <dgm:presLayoutVars>
          <dgm:chMax val="0"/>
          <dgm:chPref val="0"/>
        </dgm:presLayoutVars>
      </dgm:prSet>
      <dgm:spPr/>
    </dgm:pt>
    <dgm:pt modelId="{2E77873A-E39A-4C5C-9450-862CFF550580}" type="pres">
      <dgm:prSet presAssocID="{7EC22535-43F1-4A48-B9EB-C2772F2DE57E}" presName="sibTrans" presStyleCnt="0"/>
      <dgm:spPr/>
    </dgm:pt>
    <dgm:pt modelId="{F0249378-8862-4030-8166-2C19D16AC947}" type="pres">
      <dgm:prSet presAssocID="{EE2AD7E3-A6D8-45D0-8C56-5EF55890358D}" presName="compNode" presStyleCnt="0"/>
      <dgm:spPr/>
    </dgm:pt>
    <dgm:pt modelId="{3770E220-35E0-4F1F-855A-62064079FFD3}" type="pres">
      <dgm:prSet presAssocID="{EE2AD7E3-A6D8-45D0-8C56-5EF55890358D}" presName="bgRect" presStyleLbl="bgShp" presStyleIdx="3" presStyleCnt="5" custLinFactNeighborX="0" custLinFactNeighborY="2545"/>
      <dgm:spPr/>
    </dgm:pt>
    <dgm:pt modelId="{71FE7F49-0EB2-4E44-B12C-70B8308CEED4}" type="pres">
      <dgm:prSet presAssocID="{EE2AD7E3-A6D8-45D0-8C56-5EF55890358D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069EB8D1-953A-42F4-B911-9447974DF9A5}" type="pres">
      <dgm:prSet presAssocID="{EE2AD7E3-A6D8-45D0-8C56-5EF55890358D}" presName="spaceRect" presStyleCnt="0"/>
      <dgm:spPr/>
    </dgm:pt>
    <dgm:pt modelId="{BA45F844-D127-4472-AD32-1797807831A4}" type="pres">
      <dgm:prSet presAssocID="{EE2AD7E3-A6D8-45D0-8C56-5EF55890358D}" presName="parTx" presStyleLbl="revTx" presStyleIdx="3" presStyleCnt="5">
        <dgm:presLayoutVars>
          <dgm:chMax val="0"/>
          <dgm:chPref val="0"/>
        </dgm:presLayoutVars>
      </dgm:prSet>
      <dgm:spPr/>
    </dgm:pt>
    <dgm:pt modelId="{B9A8721A-7A38-4E5A-96DD-55F6472273A0}" type="pres">
      <dgm:prSet presAssocID="{4DE8F9F6-6AEE-4C97-8D57-906B02510ADF}" presName="sibTrans" presStyleCnt="0"/>
      <dgm:spPr/>
    </dgm:pt>
    <dgm:pt modelId="{F2B8E6C1-59D9-4D35-9FC2-BF0FF625B9F4}" type="pres">
      <dgm:prSet presAssocID="{AEACE8D9-A636-49E1-AC67-F901F0B23391}" presName="compNode" presStyleCnt="0"/>
      <dgm:spPr/>
    </dgm:pt>
    <dgm:pt modelId="{7C7E6DA4-B2F9-4703-854C-18CA901190C2}" type="pres">
      <dgm:prSet presAssocID="{AEACE8D9-A636-49E1-AC67-F901F0B23391}" presName="bgRect" presStyleLbl="bgShp" presStyleIdx="4" presStyleCnt="5"/>
      <dgm:spPr/>
    </dgm:pt>
    <dgm:pt modelId="{43C4A6F4-9674-430B-81F4-A0F62C45D85D}" type="pres">
      <dgm:prSet presAssocID="{AEACE8D9-A636-49E1-AC67-F901F0B23391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82BC7DFF-0217-418D-BBB3-A87B3CAC37FE}" type="pres">
      <dgm:prSet presAssocID="{AEACE8D9-A636-49E1-AC67-F901F0B23391}" presName="spaceRect" presStyleCnt="0"/>
      <dgm:spPr/>
    </dgm:pt>
    <dgm:pt modelId="{91F9CD28-A93D-4F26-9DFB-824A1F72F544}" type="pres">
      <dgm:prSet presAssocID="{AEACE8D9-A636-49E1-AC67-F901F0B2339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F083809-1187-445A-9851-97AD1D5CB63A}" type="presOf" srcId="{AEACE8D9-A636-49E1-AC67-F901F0B23391}" destId="{91F9CD28-A93D-4F26-9DFB-824A1F72F544}" srcOrd="0" destOrd="0" presId="urn:microsoft.com/office/officeart/2018/2/layout/IconVerticalSolidList"/>
    <dgm:cxn modelId="{1ACA8C3B-D420-4D03-840F-C6BB201D5424}" type="presOf" srcId="{683582D1-4CB6-4A8C-B714-EB04EF41A663}" destId="{21089030-4A46-4102-980A-5640CDC7903B}" srcOrd="0" destOrd="0" presId="urn:microsoft.com/office/officeart/2018/2/layout/IconVerticalSolidList"/>
    <dgm:cxn modelId="{5D5D2A54-1439-42C0-A8FD-8C962C24649A}" type="presOf" srcId="{EE2AD7E3-A6D8-45D0-8C56-5EF55890358D}" destId="{BA45F844-D127-4472-AD32-1797807831A4}" srcOrd="0" destOrd="0" presId="urn:microsoft.com/office/officeart/2018/2/layout/IconVerticalSolidList"/>
    <dgm:cxn modelId="{8A660D76-63B1-4489-AA07-758753192F77}" type="presOf" srcId="{102E9201-F924-4CF0-8B2C-2B2BA05D9ECA}" destId="{829B3AC8-1CCF-4346-9792-000C17752742}" srcOrd="0" destOrd="0" presId="urn:microsoft.com/office/officeart/2018/2/layout/IconVerticalSolidList"/>
    <dgm:cxn modelId="{DF756658-04E2-4E47-937F-F3DF5287CB01}" type="presOf" srcId="{D713D3BA-4668-4669-80C8-C17D09864260}" destId="{B67B348B-932F-4005-A750-26EFF7654B46}" srcOrd="0" destOrd="0" presId="urn:microsoft.com/office/officeart/2018/2/layout/IconVerticalSolidList"/>
    <dgm:cxn modelId="{016AA397-3470-4164-B0F8-33D3C4466BEE}" srcId="{D713D3BA-4668-4669-80C8-C17D09864260}" destId="{511BF3FB-228D-4203-9B19-2C1ED2CCE239}" srcOrd="0" destOrd="0" parTransId="{D69B536B-BED7-4FE5-9FC9-EAAF86C6BC0E}" sibTransId="{8A6C86E2-84DE-4C16-8F8A-33CFC7D16B9A}"/>
    <dgm:cxn modelId="{A24EBEAD-BD6B-46EA-BE6D-FF91DAA907BB}" srcId="{D713D3BA-4668-4669-80C8-C17D09864260}" destId="{683582D1-4CB6-4A8C-B714-EB04EF41A663}" srcOrd="1" destOrd="0" parTransId="{12FE7353-29D3-4226-81FF-04FDEB3AB8FD}" sibTransId="{F4D7B961-7737-4B77-AB82-64AD7B6C479B}"/>
    <dgm:cxn modelId="{FD3409AE-DACE-4C81-A2FC-4504CBEF2DD9}" srcId="{D713D3BA-4668-4669-80C8-C17D09864260}" destId="{EE2AD7E3-A6D8-45D0-8C56-5EF55890358D}" srcOrd="3" destOrd="0" parTransId="{EE22B7AD-5F6C-4AB1-BA4C-D1001BAE56BA}" sibTransId="{4DE8F9F6-6AEE-4C97-8D57-906B02510ADF}"/>
    <dgm:cxn modelId="{CF2F42C4-7B20-4BE4-A780-0E5390DAD4C5}" srcId="{D713D3BA-4668-4669-80C8-C17D09864260}" destId="{102E9201-F924-4CF0-8B2C-2B2BA05D9ECA}" srcOrd="2" destOrd="0" parTransId="{0B4169D4-B18F-4C3B-8245-50DA25F69F7D}" sibTransId="{7EC22535-43F1-4A48-B9EB-C2772F2DE57E}"/>
    <dgm:cxn modelId="{59C5F1D4-632F-42D0-BDD1-05A6B8BBA63D}" srcId="{D713D3BA-4668-4669-80C8-C17D09864260}" destId="{AEACE8D9-A636-49E1-AC67-F901F0B23391}" srcOrd="4" destOrd="0" parTransId="{93D74259-50D6-442E-9CBB-894BA985E547}" sibTransId="{9476A5A2-C7B4-4B77-9D62-827B5B782179}"/>
    <dgm:cxn modelId="{963338E2-AEC2-4605-A094-A9DB373E9981}" type="presOf" srcId="{511BF3FB-228D-4203-9B19-2C1ED2CCE239}" destId="{B9853FC8-B8D7-4F93-AEE8-DA144C155083}" srcOrd="0" destOrd="0" presId="urn:microsoft.com/office/officeart/2018/2/layout/IconVerticalSolidList"/>
    <dgm:cxn modelId="{AE0CD80C-E724-4178-B654-A80679A34010}" type="presParOf" srcId="{B67B348B-932F-4005-A750-26EFF7654B46}" destId="{E6B7373A-F036-4E6C-AF5B-21AC40B0E291}" srcOrd="0" destOrd="0" presId="urn:microsoft.com/office/officeart/2018/2/layout/IconVerticalSolidList"/>
    <dgm:cxn modelId="{AA2246C9-B458-48D5-944A-ED8E0CFFA890}" type="presParOf" srcId="{E6B7373A-F036-4E6C-AF5B-21AC40B0E291}" destId="{D8BC97AC-C9D7-4D5F-8F5D-850C5849B667}" srcOrd="0" destOrd="0" presId="urn:microsoft.com/office/officeart/2018/2/layout/IconVerticalSolidList"/>
    <dgm:cxn modelId="{77E9CF58-B429-4640-9FA4-3E1E5ADE1B3A}" type="presParOf" srcId="{E6B7373A-F036-4E6C-AF5B-21AC40B0E291}" destId="{E8E0D242-5233-4A81-8607-0E16B4392D3B}" srcOrd="1" destOrd="0" presId="urn:microsoft.com/office/officeart/2018/2/layout/IconVerticalSolidList"/>
    <dgm:cxn modelId="{34EC1FAB-4329-4D7B-A556-1B0C8D2E2F49}" type="presParOf" srcId="{E6B7373A-F036-4E6C-AF5B-21AC40B0E291}" destId="{C3B71263-B424-4358-8097-9B80D483FF3D}" srcOrd="2" destOrd="0" presId="urn:microsoft.com/office/officeart/2018/2/layout/IconVerticalSolidList"/>
    <dgm:cxn modelId="{4575596C-107F-4D3C-8D58-E0CD10DBC68E}" type="presParOf" srcId="{E6B7373A-F036-4E6C-AF5B-21AC40B0E291}" destId="{B9853FC8-B8D7-4F93-AEE8-DA144C155083}" srcOrd="3" destOrd="0" presId="urn:microsoft.com/office/officeart/2018/2/layout/IconVerticalSolidList"/>
    <dgm:cxn modelId="{2DB9869E-1438-47C1-863C-206C466061EC}" type="presParOf" srcId="{B67B348B-932F-4005-A750-26EFF7654B46}" destId="{75F3C952-DF53-47B6-BBA2-170E68FA7243}" srcOrd="1" destOrd="0" presId="urn:microsoft.com/office/officeart/2018/2/layout/IconVerticalSolidList"/>
    <dgm:cxn modelId="{F050B46D-7A8A-4869-A30A-3D7690865356}" type="presParOf" srcId="{B67B348B-932F-4005-A750-26EFF7654B46}" destId="{4351E0D0-F06B-4B9C-BCAF-E09E6D93760B}" srcOrd="2" destOrd="0" presId="urn:microsoft.com/office/officeart/2018/2/layout/IconVerticalSolidList"/>
    <dgm:cxn modelId="{1B19D58D-6B77-4F3B-AEC6-C9FA8485F1B4}" type="presParOf" srcId="{4351E0D0-F06B-4B9C-BCAF-E09E6D93760B}" destId="{DFCFB86F-CCB5-46C6-83BD-36F64B3D2AAA}" srcOrd="0" destOrd="0" presId="urn:microsoft.com/office/officeart/2018/2/layout/IconVerticalSolidList"/>
    <dgm:cxn modelId="{565AD6F6-BD78-4CD8-A5CF-EBB86552E7FA}" type="presParOf" srcId="{4351E0D0-F06B-4B9C-BCAF-E09E6D93760B}" destId="{803E6FF0-4B49-4BCB-9375-ABF3D32FE01B}" srcOrd="1" destOrd="0" presId="urn:microsoft.com/office/officeart/2018/2/layout/IconVerticalSolidList"/>
    <dgm:cxn modelId="{3577CA5F-1292-4766-BC82-A1C02A0DF69B}" type="presParOf" srcId="{4351E0D0-F06B-4B9C-BCAF-E09E6D93760B}" destId="{0F5C3487-E96F-49E9-ABAD-BB1050A41F16}" srcOrd="2" destOrd="0" presId="urn:microsoft.com/office/officeart/2018/2/layout/IconVerticalSolidList"/>
    <dgm:cxn modelId="{573A943D-D5CB-4C3E-9F15-3A99EFAB8E11}" type="presParOf" srcId="{4351E0D0-F06B-4B9C-BCAF-E09E6D93760B}" destId="{21089030-4A46-4102-980A-5640CDC7903B}" srcOrd="3" destOrd="0" presId="urn:microsoft.com/office/officeart/2018/2/layout/IconVerticalSolidList"/>
    <dgm:cxn modelId="{72558B6E-600E-4CC4-BE0C-E0D72202FD06}" type="presParOf" srcId="{B67B348B-932F-4005-A750-26EFF7654B46}" destId="{D418333D-36E3-4E78-B590-D137450A5631}" srcOrd="3" destOrd="0" presId="urn:microsoft.com/office/officeart/2018/2/layout/IconVerticalSolidList"/>
    <dgm:cxn modelId="{8038B92D-8489-4C0F-869A-7C48F78CDD7D}" type="presParOf" srcId="{B67B348B-932F-4005-A750-26EFF7654B46}" destId="{20609AF5-BA2F-4B5B-ACA8-CED778D72545}" srcOrd="4" destOrd="0" presId="urn:microsoft.com/office/officeart/2018/2/layout/IconVerticalSolidList"/>
    <dgm:cxn modelId="{190449B1-7ECD-4C22-8A0A-0BF65D005790}" type="presParOf" srcId="{20609AF5-BA2F-4B5B-ACA8-CED778D72545}" destId="{05BD3A43-09DA-44A2-A054-8A6134391073}" srcOrd="0" destOrd="0" presId="urn:microsoft.com/office/officeart/2018/2/layout/IconVerticalSolidList"/>
    <dgm:cxn modelId="{D61E5E82-3C7A-4BEA-A104-AA7DE0283A19}" type="presParOf" srcId="{20609AF5-BA2F-4B5B-ACA8-CED778D72545}" destId="{26A572D3-B145-4AA4-8BAB-2D7BEBA1B3E9}" srcOrd="1" destOrd="0" presId="urn:microsoft.com/office/officeart/2018/2/layout/IconVerticalSolidList"/>
    <dgm:cxn modelId="{44E2E27F-9392-4E2F-AD0C-BDBB2819AD9E}" type="presParOf" srcId="{20609AF5-BA2F-4B5B-ACA8-CED778D72545}" destId="{2AF82DCE-3310-444D-B380-FD7A5076A3E5}" srcOrd="2" destOrd="0" presId="urn:microsoft.com/office/officeart/2018/2/layout/IconVerticalSolidList"/>
    <dgm:cxn modelId="{535B5BB1-0F5C-43D4-8DA9-13701E4CEB81}" type="presParOf" srcId="{20609AF5-BA2F-4B5B-ACA8-CED778D72545}" destId="{829B3AC8-1CCF-4346-9792-000C17752742}" srcOrd="3" destOrd="0" presId="urn:microsoft.com/office/officeart/2018/2/layout/IconVerticalSolidList"/>
    <dgm:cxn modelId="{A2DF45EC-3635-405B-907C-CEEE6E6556AF}" type="presParOf" srcId="{B67B348B-932F-4005-A750-26EFF7654B46}" destId="{2E77873A-E39A-4C5C-9450-862CFF550580}" srcOrd="5" destOrd="0" presId="urn:microsoft.com/office/officeart/2018/2/layout/IconVerticalSolidList"/>
    <dgm:cxn modelId="{2D6F1E52-E50C-4AF1-9C33-EDFAC413F252}" type="presParOf" srcId="{B67B348B-932F-4005-A750-26EFF7654B46}" destId="{F0249378-8862-4030-8166-2C19D16AC947}" srcOrd="6" destOrd="0" presId="urn:microsoft.com/office/officeart/2018/2/layout/IconVerticalSolidList"/>
    <dgm:cxn modelId="{55495E38-D35C-4D0B-8595-A9CFC5B75E30}" type="presParOf" srcId="{F0249378-8862-4030-8166-2C19D16AC947}" destId="{3770E220-35E0-4F1F-855A-62064079FFD3}" srcOrd="0" destOrd="0" presId="urn:microsoft.com/office/officeart/2018/2/layout/IconVerticalSolidList"/>
    <dgm:cxn modelId="{3B2C7FA6-E6F8-4C9F-A100-36B70E4044EF}" type="presParOf" srcId="{F0249378-8862-4030-8166-2C19D16AC947}" destId="{71FE7F49-0EB2-4E44-B12C-70B8308CEED4}" srcOrd="1" destOrd="0" presId="urn:microsoft.com/office/officeart/2018/2/layout/IconVerticalSolidList"/>
    <dgm:cxn modelId="{531BC453-65CE-418C-B13D-29F2BD80CFFC}" type="presParOf" srcId="{F0249378-8862-4030-8166-2C19D16AC947}" destId="{069EB8D1-953A-42F4-B911-9447974DF9A5}" srcOrd="2" destOrd="0" presId="urn:microsoft.com/office/officeart/2018/2/layout/IconVerticalSolidList"/>
    <dgm:cxn modelId="{9199B2C1-9DCB-4F4E-BCAC-5B2F9A286FEF}" type="presParOf" srcId="{F0249378-8862-4030-8166-2C19D16AC947}" destId="{BA45F844-D127-4472-AD32-1797807831A4}" srcOrd="3" destOrd="0" presId="urn:microsoft.com/office/officeart/2018/2/layout/IconVerticalSolidList"/>
    <dgm:cxn modelId="{DDDD0F21-7971-4BCD-89D8-C83ED2C81896}" type="presParOf" srcId="{B67B348B-932F-4005-A750-26EFF7654B46}" destId="{B9A8721A-7A38-4E5A-96DD-55F6472273A0}" srcOrd="7" destOrd="0" presId="urn:microsoft.com/office/officeart/2018/2/layout/IconVerticalSolidList"/>
    <dgm:cxn modelId="{1965615D-0896-40B3-8B2F-E9773B2851E0}" type="presParOf" srcId="{B67B348B-932F-4005-A750-26EFF7654B46}" destId="{F2B8E6C1-59D9-4D35-9FC2-BF0FF625B9F4}" srcOrd="8" destOrd="0" presId="urn:microsoft.com/office/officeart/2018/2/layout/IconVerticalSolidList"/>
    <dgm:cxn modelId="{F74A7DA8-3254-45B8-9B16-80474E0DFF55}" type="presParOf" srcId="{F2B8E6C1-59D9-4D35-9FC2-BF0FF625B9F4}" destId="{7C7E6DA4-B2F9-4703-854C-18CA901190C2}" srcOrd="0" destOrd="0" presId="urn:microsoft.com/office/officeart/2018/2/layout/IconVerticalSolidList"/>
    <dgm:cxn modelId="{27375996-EE1E-4DCA-BBBD-6D92EB689DB3}" type="presParOf" srcId="{F2B8E6C1-59D9-4D35-9FC2-BF0FF625B9F4}" destId="{43C4A6F4-9674-430B-81F4-A0F62C45D85D}" srcOrd="1" destOrd="0" presId="urn:microsoft.com/office/officeart/2018/2/layout/IconVerticalSolidList"/>
    <dgm:cxn modelId="{B8718288-4A0E-432A-8B4A-BF64AC471D0D}" type="presParOf" srcId="{F2B8E6C1-59D9-4D35-9FC2-BF0FF625B9F4}" destId="{82BC7DFF-0217-418D-BBB3-A87B3CAC37FE}" srcOrd="2" destOrd="0" presId="urn:microsoft.com/office/officeart/2018/2/layout/IconVerticalSolidList"/>
    <dgm:cxn modelId="{0717F675-2AAA-4B95-8DE7-560BC072968C}" type="presParOf" srcId="{F2B8E6C1-59D9-4D35-9FC2-BF0FF625B9F4}" destId="{91F9CD28-A93D-4F26-9DFB-824A1F72F5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B34A7-6761-49AA-8548-C85E2EEC830F}">
      <dsp:nvSpPr>
        <dsp:cNvPr id="0" name=""/>
        <dsp:cNvSpPr/>
      </dsp:nvSpPr>
      <dsp:spPr>
        <a:xfrm>
          <a:off x="-5070294" y="-776766"/>
          <a:ext cx="6038220" cy="6038220"/>
        </a:xfrm>
        <a:prstGeom prst="blockArc">
          <a:avLst>
            <a:gd name="adj1" fmla="val 18900000"/>
            <a:gd name="adj2" fmla="val 2700000"/>
            <a:gd name="adj3" fmla="val 358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F6912-787B-42F2-827B-02B43D14EAFF}">
      <dsp:nvSpPr>
        <dsp:cNvPr id="0" name=""/>
        <dsp:cNvSpPr/>
      </dsp:nvSpPr>
      <dsp:spPr>
        <a:xfrm>
          <a:off x="361075" y="236163"/>
          <a:ext cx="10629978" cy="472147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76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Assignment Overview</a:t>
          </a:r>
        </a:p>
      </dsp:txBody>
      <dsp:txXfrm>
        <a:off x="361075" y="236163"/>
        <a:ext cx="10629978" cy="472147"/>
      </dsp:txXfrm>
    </dsp:sp>
    <dsp:sp modelId="{2AE65458-02BE-4BCB-9102-B97DDD951E6C}">
      <dsp:nvSpPr>
        <dsp:cNvPr id="0" name=""/>
        <dsp:cNvSpPr/>
      </dsp:nvSpPr>
      <dsp:spPr>
        <a:xfrm>
          <a:off x="65982" y="177145"/>
          <a:ext cx="590184" cy="5901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28CD2-724E-4E8F-9EE7-27838A466E0D}">
      <dsp:nvSpPr>
        <dsp:cNvPr id="0" name=""/>
        <dsp:cNvSpPr/>
      </dsp:nvSpPr>
      <dsp:spPr>
        <a:xfrm>
          <a:off x="749449" y="944295"/>
          <a:ext cx="10241604" cy="472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76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Basic Body Language of Cats</a:t>
          </a:r>
        </a:p>
      </dsp:txBody>
      <dsp:txXfrm>
        <a:off x="749449" y="944295"/>
        <a:ext cx="10241604" cy="472147"/>
      </dsp:txXfrm>
    </dsp:sp>
    <dsp:sp modelId="{6F2652B8-0DC1-4302-B59B-BD00C147C628}">
      <dsp:nvSpPr>
        <dsp:cNvPr id="0" name=""/>
        <dsp:cNvSpPr/>
      </dsp:nvSpPr>
      <dsp:spPr>
        <a:xfrm>
          <a:off x="454356" y="885277"/>
          <a:ext cx="590184" cy="5901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7CAE42-3F92-430A-8E16-FE0467FC3B6A}">
      <dsp:nvSpPr>
        <dsp:cNvPr id="0" name=""/>
        <dsp:cNvSpPr/>
      </dsp:nvSpPr>
      <dsp:spPr>
        <a:xfrm>
          <a:off x="927042" y="1652428"/>
          <a:ext cx="10064011" cy="472147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76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How to Respond to Body Language</a:t>
          </a:r>
        </a:p>
      </dsp:txBody>
      <dsp:txXfrm>
        <a:off x="927042" y="1652428"/>
        <a:ext cx="10064011" cy="472147"/>
      </dsp:txXfrm>
    </dsp:sp>
    <dsp:sp modelId="{A9B84727-6535-4598-93AB-3705054945EE}">
      <dsp:nvSpPr>
        <dsp:cNvPr id="0" name=""/>
        <dsp:cNvSpPr/>
      </dsp:nvSpPr>
      <dsp:spPr>
        <a:xfrm>
          <a:off x="631950" y="1593409"/>
          <a:ext cx="590184" cy="5901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F86DF-C27A-4FE7-955D-490904784395}">
      <dsp:nvSpPr>
        <dsp:cNvPr id="0" name=""/>
        <dsp:cNvSpPr/>
      </dsp:nvSpPr>
      <dsp:spPr>
        <a:xfrm>
          <a:off x="927042" y="2360111"/>
          <a:ext cx="10064011" cy="472147"/>
        </a:xfrm>
        <a:prstGeom prst="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76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Helping Our Guests Interact Safely</a:t>
          </a:r>
        </a:p>
      </dsp:txBody>
      <dsp:txXfrm>
        <a:off x="927042" y="2360111"/>
        <a:ext cx="10064011" cy="472147"/>
      </dsp:txXfrm>
    </dsp:sp>
    <dsp:sp modelId="{6FFE0885-818A-4588-89E0-29FAB176AB1D}">
      <dsp:nvSpPr>
        <dsp:cNvPr id="0" name=""/>
        <dsp:cNvSpPr/>
      </dsp:nvSpPr>
      <dsp:spPr>
        <a:xfrm>
          <a:off x="631950" y="2301093"/>
          <a:ext cx="590184" cy="5901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710DC-24D0-47EE-A0A4-11E0477739FB}">
      <dsp:nvSpPr>
        <dsp:cNvPr id="0" name=""/>
        <dsp:cNvSpPr/>
      </dsp:nvSpPr>
      <dsp:spPr>
        <a:xfrm>
          <a:off x="749449" y="3068244"/>
          <a:ext cx="10241604" cy="472147"/>
        </a:xfrm>
        <a:prstGeom prst="rect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76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Common Challenges &amp; Working With Families</a:t>
          </a:r>
        </a:p>
      </dsp:txBody>
      <dsp:txXfrm>
        <a:off x="749449" y="3068244"/>
        <a:ext cx="10241604" cy="472147"/>
      </dsp:txXfrm>
    </dsp:sp>
    <dsp:sp modelId="{5FB7C45A-CD26-4146-9BE4-ADB4DEC54C2D}">
      <dsp:nvSpPr>
        <dsp:cNvPr id="0" name=""/>
        <dsp:cNvSpPr/>
      </dsp:nvSpPr>
      <dsp:spPr>
        <a:xfrm>
          <a:off x="454356" y="3009225"/>
          <a:ext cx="590184" cy="5901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8CC24-26FE-412B-981B-1E818B3D4F80}">
      <dsp:nvSpPr>
        <dsp:cNvPr id="0" name=""/>
        <dsp:cNvSpPr/>
      </dsp:nvSpPr>
      <dsp:spPr>
        <a:xfrm>
          <a:off x="361075" y="3776376"/>
          <a:ext cx="10629978" cy="472147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76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What’s Next? </a:t>
          </a:r>
        </a:p>
      </dsp:txBody>
      <dsp:txXfrm>
        <a:off x="361075" y="3776376"/>
        <a:ext cx="10629978" cy="472147"/>
      </dsp:txXfrm>
    </dsp:sp>
    <dsp:sp modelId="{E9C28483-99DC-4CCC-B2F5-DAB4A2D30EFE}">
      <dsp:nvSpPr>
        <dsp:cNvPr id="0" name=""/>
        <dsp:cNvSpPr/>
      </dsp:nvSpPr>
      <dsp:spPr>
        <a:xfrm>
          <a:off x="65982" y="3717357"/>
          <a:ext cx="590184" cy="5901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C97AC-C9D7-4D5F-8F5D-850C5849B667}">
      <dsp:nvSpPr>
        <dsp:cNvPr id="0" name=""/>
        <dsp:cNvSpPr/>
      </dsp:nvSpPr>
      <dsp:spPr>
        <a:xfrm>
          <a:off x="0" y="3443"/>
          <a:ext cx="9712130" cy="7333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E0D242-5233-4A81-8607-0E16B4392D3B}">
      <dsp:nvSpPr>
        <dsp:cNvPr id="0" name=""/>
        <dsp:cNvSpPr/>
      </dsp:nvSpPr>
      <dsp:spPr>
        <a:xfrm>
          <a:off x="221847" y="168453"/>
          <a:ext cx="403358" cy="40335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853FC8-B8D7-4F93-AEE8-DA144C155083}">
      <dsp:nvSpPr>
        <dsp:cNvPr id="0" name=""/>
        <dsp:cNvSpPr/>
      </dsp:nvSpPr>
      <dsp:spPr>
        <a:xfrm>
          <a:off x="847052" y="3443"/>
          <a:ext cx="8865078" cy="733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16" tIns="77616" rIns="77616" bIns="776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Welcome guests to the café.  Review “cat house rules”. Help visitors who may be looking for a particular cat, especially if they are interested in adopting. </a:t>
          </a:r>
          <a:endParaRPr lang="en-US" sz="1800" kern="1200" dirty="0"/>
        </a:p>
      </dsp:txBody>
      <dsp:txXfrm>
        <a:off x="847052" y="3443"/>
        <a:ext cx="8865078" cy="733378"/>
      </dsp:txXfrm>
    </dsp:sp>
    <dsp:sp modelId="{DFCFB86F-CCB5-46C6-83BD-36F64B3D2AAA}">
      <dsp:nvSpPr>
        <dsp:cNvPr id="0" name=""/>
        <dsp:cNvSpPr/>
      </dsp:nvSpPr>
      <dsp:spPr>
        <a:xfrm>
          <a:off x="0" y="920166"/>
          <a:ext cx="9712130" cy="7333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3E6FF0-4B49-4BCB-9375-ABF3D32FE01B}">
      <dsp:nvSpPr>
        <dsp:cNvPr id="0" name=""/>
        <dsp:cNvSpPr/>
      </dsp:nvSpPr>
      <dsp:spPr>
        <a:xfrm>
          <a:off x="221847" y="1085176"/>
          <a:ext cx="403358" cy="403358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89030-4A46-4102-980A-5640CDC7903B}">
      <dsp:nvSpPr>
        <dsp:cNvPr id="0" name=""/>
        <dsp:cNvSpPr/>
      </dsp:nvSpPr>
      <dsp:spPr>
        <a:xfrm>
          <a:off x="847052" y="920166"/>
          <a:ext cx="8865078" cy="733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16" tIns="77616" rIns="77616" bIns="776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Help answer questions about the café, point out activities if needed (books, games, card making station)</a:t>
          </a:r>
          <a:endParaRPr lang="en-US" sz="1800" kern="1200" dirty="0"/>
        </a:p>
      </dsp:txBody>
      <dsp:txXfrm>
        <a:off x="847052" y="920166"/>
        <a:ext cx="8865078" cy="733378"/>
      </dsp:txXfrm>
    </dsp:sp>
    <dsp:sp modelId="{05BD3A43-09DA-44A2-A054-8A6134391073}">
      <dsp:nvSpPr>
        <dsp:cNvPr id="0" name=""/>
        <dsp:cNvSpPr/>
      </dsp:nvSpPr>
      <dsp:spPr>
        <a:xfrm>
          <a:off x="0" y="1836890"/>
          <a:ext cx="9712130" cy="7333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572D3-B145-4AA4-8BAB-2D7BEBA1B3E9}">
      <dsp:nvSpPr>
        <dsp:cNvPr id="0" name=""/>
        <dsp:cNvSpPr/>
      </dsp:nvSpPr>
      <dsp:spPr>
        <a:xfrm>
          <a:off x="221847" y="2001900"/>
          <a:ext cx="403358" cy="403358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9B3AC8-1CCF-4346-9792-000C17752742}">
      <dsp:nvSpPr>
        <dsp:cNvPr id="0" name=""/>
        <dsp:cNvSpPr/>
      </dsp:nvSpPr>
      <dsp:spPr>
        <a:xfrm>
          <a:off x="847052" y="1836890"/>
          <a:ext cx="8865078" cy="733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16" tIns="77616" rIns="77616" bIns="776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Watch interactions with cats and intervene when/if appropriate</a:t>
          </a:r>
          <a:endParaRPr lang="en-US" sz="1800" kern="1200"/>
        </a:p>
      </dsp:txBody>
      <dsp:txXfrm>
        <a:off x="847052" y="1836890"/>
        <a:ext cx="8865078" cy="733378"/>
      </dsp:txXfrm>
    </dsp:sp>
    <dsp:sp modelId="{3770E220-35E0-4F1F-855A-62064079FFD3}">
      <dsp:nvSpPr>
        <dsp:cNvPr id="0" name=""/>
        <dsp:cNvSpPr/>
      </dsp:nvSpPr>
      <dsp:spPr>
        <a:xfrm>
          <a:off x="0" y="2772278"/>
          <a:ext cx="9712130" cy="7333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FE7F49-0EB2-4E44-B12C-70B8308CEED4}">
      <dsp:nvSpPr>
        <dsp:cNvPr id="0" name=""/>
        <dsp:cNvSpPr/>
      </dsp:nvSpPr>
      <dsp:spPr>
        <a:xfrm>
          <a:off x="221847" y="2918623"/>
          <a:ext cx="403358" cy="40335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5F844-D127-4472-AD32-1797807831A4}">
      <dsp:nvSpPr>
        <dsp:cNvPr id="0" name=""/>
        <dsp:cNvSpPr/>
      </dsp:nvSpPr>
      <dsp:spPr>
        <a:xfrm>
          <a:off x="847052" y="2753613"/>
          <a:ext cx="8865078" cy="733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16" tIns="77616" rIns="77616" bIns="776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Alert staff to any concerns when out in the café</a:t>
          </a:r>
          <a:endParaRPr lang="en-US" sz="1800" kern="1200"/>
        </a:p>
      </dsp:txBody>
      <dsp:txXfrm>
        <a:off x="847052" y="2753613"/>
        <a:ext cx="8865078" cy="733378"/>
      </dsp:txXfrm>
    </dsp:sp>
    <dsp:sp modelId="{7C7E6DA4-B2F9-4703-854C-18CA901190C2}">
      <dsp:nvSpPr>
        <dsp:cNvPr id="0" name=""/>
        <dsp:cNvSpPr/>
      </dsp:nvSpPr>
      <dsp:spPr>
        <a:xfrm>
          <a:off x="0" y="3670337"/>
          <a:ext cx="9712130" cy="7333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4A6F4-9674-430B-81F4-A0F62C45D85D}">
      <dsp:nvSpPr>
        <dsp:cNvPr id="0" name=""/>
        <dsp:cNvSpPr/>
      </dsp:nvSpPr>
      <dsp:spPr>
        <a:xfrm>
          <a:off x="221847" y="3835347"/>
          <a:ext cx="403358" cy="40335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9CD28-A93D-4F26-9DFB-824A1F72F544}">
      <dsp:nvSpPr>
        <dsp:cNvPr id="0" name=""/>
        <dsp:cNvSpPr/>
      </dsp:nvSpPr>
      <dsp:spPr>
        <a:xfrm>
          <a:off x="847052" y="3670337"/>
          <a:ext cx="8865078" cy="733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16" tIns="77616" rIns="77616" bIns="776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Assist staff with adoptions if needed</a:t>
          </a:r>
          <a:endParaRPr lang="en-US" sz="1800" kern="1200" dirty="0"/>
        </a:p>
      </dsp:txBody>
      <dsp:txXfrm>
        <a:off x="847052" y="3670337"/>
        <a:ext cx="8865078" cy="733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AB6A6-D1B2-4661-97AC-8FCEF5422D7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6BC6E-CC2B-401A-9F38-99CE7E859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50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C18557-2CC7-4E30-9F99-DEE567D82431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8081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8E9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49600" y="457201"/>
            <a:ext cx="9042401" cy="714375"/>
          </a:xfrm>
          <a:prstGeom prst="rect">
            <a:avLst/>
          </a:prstGeom>
          <a:solidFill>
            <a:srgbClr val="FDD17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1" y="1905000"/>
            <a:ext cx="11683999" cy="1828800"/>
          </a:xfrm>
        </p:spPr>
        <p:txBody>
          <a:bodyPr anchor="b"/>
          <a:lstStyle>
            <a:lvl1pPr algn="r"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454400" y="457200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685757"/>
            <a:ext cx="5130800" cy="96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79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2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87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62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17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09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34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56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61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5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12192000" cy="714375"/>
          </a:xfrm>
          <a:prstGeom prst="rect">
            <a:avLst/>
          </a:prstGeom>
          <a:solidFill>
            <a:srgbClr val="C8CD8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9088" indent="-319088" fontAlgn="base">
              <a:spcBef>
                <a:spcPts val="700"/>
              </a:spcBef>
              <a:spcAft>
                <a:spcPct val="0"/>
              </a:spcAft>
              <a:buClr>
                <a:srgbClr val="FF9966"/>
              </a:buClr>
              <a:buSzPct val="60000"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828800" y="1828800"/>
            <a:ext cx="8636000" cy="1828800"/>
          </a:xfrm>
        </p:spPr>
        <p:txBody>
          <a:bodyPr anchor="b"/>
          <a:lstStyle>
            <a:lvl1pPr algn="ctr">
              <a:defRPr cap="all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553200"/>
            <a:ext cx="12192000" cy="331076"/>
          </a:xfrm>
          <a:prstGeom prst="rect">
            <a:avLst/>
          </a:prstGeom>
          <a:solidFill>
            <a:srgbClr val="FDD17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9088" indent="-319088" fontAlgn="base">
              <a:spcBef>
                <a:spcPts val="700"/>
              </a:spcBef>
              <a:spcAft>
                <a:spcPct val="0"/>
              </a:spcAft>
              <a:buClr>
                <a:srgbClr val="FF9966"/>
              </a:buClr>
              <a:buSzPct val="60000"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10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70B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rgbClr val="FDD17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rgbClr val="8E90B8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3200" b="1" cap="none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0"/>
          </p:nvPr>
        </p:nvSpPr>
        <p:spPr>
          <a:xfrm>
            <a:off x="0" y="6248401"/>
            <a:ext cx="12192000" cy="365125"/>
          </a:xfrm>
          <a:solidFill>
            <a:srgbClr val="EB9D74"/>
          </a:solidFill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Humane Society of Huron Valley  |  (734) 662-5585  |  hshv.org   </a:t>
            </a:r>
          </a:p>
        </p:txBody>
      </p:sp>
    </p:spTree>
    <p:extLst>
      <p:ext uri="{BB962C8B-B14F-4D97-AF65-F5344CB8AC3E}">
        <p14:creationId xmlns:p14="http://schemas.microsoft.com/office/powerpoint/2010/main" val="754114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solidFill>
          <a:srgbClr val="C8C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508000" y="6477001"/>
            <a:ext cx="113792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dirty="0">
                <a:solidFill>
                  <a:prstClr val="white"/>
                </a:solidFill>
                <a:latin typeface="Century Gothic" pitchFamily="34" charset="0"/>
              </a:rPr>
              <a:t>Humane Society of Huron Valley | (734) 662-5585 | hshv.org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676400"/>
            <a:ext cx="5181600" cy="4485167"/>
          </a:xfrm>
          <a:solidFill>
            <a:schemeClr val="accent3"/>
          </a:solidFill>
        </p:spPr>
        <p:txBody>
          <a:bodyPr/>
          <a:lstStyle>
            <a:lvl1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1pPr>
            <a:lvl2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2pPr>
            <a:lvl3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3pPr>
            <a:lvl4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4pPr>
            <a:lvl5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80160"/>
            <a:ext cx="711200" cy="219456"/>
          </a:xfrm>
          <a:prstGeom prst="rect">
            <a:avLst/>
          </a:prstGeom>
          <a:solidFill>
            <a:srgbClr val="EB9D7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2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rgbClr val="8E9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508000" y="6477001"/>
            <a:ext cx="113792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dirty="0">
                <a:solidFill>
                  <a:prstClr val="white"/>
                </a:solidFill>
                <a:latin typeface="Century Gothic" pitchFamily="34" charset="0"/>
              </a:rPr>
              <a:t>Humane Society of Huron Valley | (734) 662-5585 | hshv.org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676400"/>
            <a:ext cx="5181600" cy="4485167"/>
          </a:xfrm>
          <a:solidFill>
            <a:schemeClr val="accent3"/>
          </a:solidFill>
        </p:spPr>
        <p:txBody>
          <a:bodyPr/>
          <a:lstStyle>
            <a:lvl1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1pPr>
            <a:lvl2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2pPr>
            <a:lvl3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3pPr>
            <a:lvl4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4pPr>
            <a:lvl5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79CAD-3883-447A-ABF0-1A3086FDC4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282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5035" y="6508642"/>
            <a:ext cx="12192000" cy="365125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Humane Society of Huron Valley | (734) 662-5585 | hshv.org</a:t>
            </a:r>
          </a:p>
          <a:p>
            <a:pPr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89AB5-1D08-4534-94EC-D8CA94334F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08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10871200" cy="4572000"/>
          </a:xfrm>
        </p:spPr>
        <p:txBody>
          <a:bodyPr/>
          <a:lstStyle>
            <a:lvl1pPr marL="319080" indent="-3190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39747" indent="-273044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914377" indent="-228594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371566" indent="-228594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828754" indent="-228594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749"/>
            <a:ext cx="12192000" cy="990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1219206"/>
            <a:ext cx="914400" cy="381001"/>
          </a:xfrm>
          <a:prstGeom prst="rect">
            <a:avLst/>
          </a:prstGeom>
          <a:solidFill>
            <a:srgbClr val="EB9D74"/>
          </a:solidFill>
          <a:ln w="50800" cap="rnd" cmpd="dbl" algn="ctr">
            <a:solidFill>
              <a:schemeClr val="bg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14400" y="1219200"/>
            <a:ext cx="11277600" cy="381850"/>
          </a:xfrm>
          <a:prstGeom prst="rect">
            <a:avLst/>
          </a:prstGeom>
          <a:solidFill>
            <a:schemeClr val="tx2"/>
          </a:solidFill>
          <a:ln w="50800" cap="rnd" cmpd="dbl" algn="ctr">
            <a:solidFill>
              <a:schemeClr val="bg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9080" indent="-319080" eaLnBrk="1" hangingPunct="1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87819"/>
            <a:ext cx="12192000" cy="3701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48696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+mj-lt"/>
              </a:rPr>
              <a:t>Humane Society of Huron Valley | www.hshv.org</a:t>
            </a:r>
          </a:p>
        </p:txBody>
      </p:sp>
    </p:spTree>
    <p:extLst>
      <p:ext uri="{BB962C8B-B14F-4D97-AF65-F5344CB8AC3E}">
        <p14:creationId xmlns:p14="http://schemas.microsoft.com/office/powerpoint/2010/main" val="102212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0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4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00EDFB4-0A3B-47A3-B3B5-75C542C06317}" type="datetimeFigureOut">
              <a:rPr lang="en-US" smtClean="0">
                <a:solidFill>
                  <a:srgbClr val="775F55"/>
                </a:solidFill>
              </a:rPr>
              <a:pPr>
                <a:defRPr/>
              </a:pPr>
              <a:t>4/14/2026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rgbClr val="70B4B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  <a:solidFill>
            <a:srgbClr val="FDD17D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689AB5-1D08-4534-94EC-D8CA94334F9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171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80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CCCC99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FFCC66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2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254000" y="1905000"/>
            <a:ext cx="11683999" cy="1828800"/>
          </a:xfrm>
        </p:spPr>
        <p:txBody>
          <a:bodyPr/>
          <a:lstStyle/>
          <a:p>
            <a:r>
              <a:rPr lang="en-US" sz="6600" dirty="0"/>
              <a:t>Customer Care Training</a:t>
            </a:r>
          </a:p>
        </p:txBody>
      </p:sp>
    </p:spTree>
    <p:extLst>
      <p:ext uri="{BB962C8B-B14F-4D97-AF65-F5344CB8AC3E}">
        <p14:creationId xmlns:p14="http://schemas.microsoft.com/office/powerpoint/2010/main" val="153384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B1FE78-DDB8-31E1-A980-B487D5A3882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198776" y="1643616"/>
            <a:ext cx="7744263" cy="44851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can help staff by assisting with the following tasks on the “Task List”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list is available behind the front desk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ask that side conversations are kept to a minimum, especially with staff focused on their own tasks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the café is slow during your shift, you are welcome to check with a staff member if you wish to go home early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Thank you for all you do to help the café, even when not assisting visitors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B15431-0887-1AD3-1F49-A318EBB37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8237" y="233917"/>
            <a:ext cx="760534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Help When There is “Down Time”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D868B3C-16F4-0069-FF52-9AFD20E66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FBD6356-8481-2024-C929-A1769BCBF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6DC5E39-7C41-44B9-475D-B5FAA6949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C18EB7-DD2A-0C30-FC94-61DEF01C8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446823"/>
            <a:ext cx="3570660" cy="610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55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D76912-AF27-8AD0-7500-8CB640CCE7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Understanding adult cat and kitten body cues and behavior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2B1396-547A-7BA3-2BB7-33B6F0B79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Body Language </a:t>
            </a:r>
          </a:p>
        </p:txBody>
      </p:sp>
    </p:spTree>
    <p:extLst>
      <p:ext uri="{BB962C8B-B14F-4D97-AF65-F5344CB8AC3E}">
        <p14:creationId xmlns:p14="http://schemas.microsoft.com/office/powerpoint/2010/main" val="1634975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EF7CD0-B6F4-4B85-9D2A-AA49E7C2F62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Loose, soft body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Blinky eyes, oval pupils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Approach without hesitation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Napping comfortably in the open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Choosing to interact with the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Eating well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Not hiding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62A91D-6315-2695-FCC0-5EA61BAE8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Relaxed</a:t>
            </a:r>
            <a:r>
              <a:rPr lang="en-US"/>
              <a:t>, Comfortable </a:t>
            </a:r>
            <a:r>
              <a:rPr lang="en-US" dirty="0"/>
              <a:t>and </a:t>
            </a:r>
            <a:r>
              <a:rPr lang="en-US"/>
              <a:t>at Ease</a:t>
            </a:r>
            <a:endParaRPr lang="en-US" dirty="0"/>
          </a:p>
        </p:txBody>
      </p:sp>
      <p:pic>
        <p:nvPicPr>
          <p:cNvPr id="13" name="Picture 12" descr="A cat looking up at the camera&#10;&#10;Description automatically generated">
            <a:extLst>
              <a:ext uri="{FF2B5EF4-FFF2-40B4-BE49-F238E27FC236}">
                <a16:creationId xmlns:a16="http://schemas.microsoft.com/office/drawing/2014/main" id="{D5DECE10-BB01-8253-806D-45460D1D5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892" y="518984"/>
            <a:ext cx="2128108" cy="3192162"/>
          </a:xfrm>
          <a:prstGeom prst="rect">
            <a:avLst/>
          </a:prstGeom>
        </p:spPr>
      </p:pic>
      <p:pic>
        <p:nvPicPr>
          <p:cNvPr id="15" name="Picture 14" descr="A cat lying on a blanket&#10;&#10;Description automatically generated">
            <a:extLst>
              <a:ext uri="{FF2B5EF4-FFF2-40B4-BE49-F238E27FC236}">
                <a16:creationId xmlns:a16="http://schemas.microsoft.com/office/drawing/2014/main" id="{61B093AF-3C6F-6BF5-1CA4-F850D8A851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633" y="3344260"/>
            <a:ext cx="4601786" cy="2994756"/>
          </a:xfrm>
          <a:prstGeom prst="rect">
            <a:avLst/>
          </a:prstGeom>
        </p:spPr>
      </p:pic>
      <p:pic>
        <p:nvPicPr>
          <p:cNvPr id="17" name="Picture 16" descr="A cat lying on a blanket&#10;&#10;Description automatically generated">
            <a:extLst>
              <a:ext uri="{FF2B5EF4-FFF2-40B4-BE49-F238E27FC236}">
                <a16:creationId xmlns:a16="http://schemas.microsoft.com/office/drawing/2014/main" id="{DF45AC1B-E0B8-C5B6-74B6-5DC3804FC3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102" y="1544595"/>
            <a:ext cx="3934089" cy="2623751"/>
          </a:xfrm>
          <a:prstGeom prst="rect">
            <a:avLst/>
          </a:prstGeom>
        </p:spPr>
      </p:pic>
      <p:pic>
        <p:nvPicPr>
          <p:cNvPr id="19" name="Picture 18" descr="A cat lying on a pink surface&#10;&#10;Description automatically generated">
            <a:extLst>
              <a:ext uri="{FF2B5EF4-FFF2-40B4-BE49-F238E27FC236}">
                <a16:creationId xmlns:a16="http://schemas.microsoft.com/office/drawing/2014/main" id="{7BFD2C7E-9FA8-58C5-580F-BEFF7C6194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40" y="3719384"/>
            <a:ext cx="1761523" cy="264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26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96E5C0-17C3-A848-CEC6-E539AA692B3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Tense, clenched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Tail and legs pulled into body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Ears down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Pupils dilated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Stress signals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/>
              <a:t>Lip licking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/>
              <a:t>Overgrooming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Not eating well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Not engaging with environment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9D8837-6D95-97FA-83DA-3BC8F7D6A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Fearful and Unsure</a:t>
            </a:r>
          </a:p>
        </p:txBody>
      </p:sp>
      <p:pic>
        <p:nvPicPr>
          <p:cNvPr id="5" name="Picture 4" descr="A cat in a cage&#10;&#10;Description automatically generated">
            <a:extLst>
              <a:ext uri="{FF2B5EF4-FFF2-40B4-BE49-F238E27FC236}">
                <a16:creationId xmlns:a16="http://schemas.microsoft.com/office/drawing/2014/main" id="{8638AF5F-7987-6819-594B-BD55F6849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217" y="380832"/>
            <a:ext cx="5305153" cy="3538151"/>
          </a:xfrm>
          <a:prstGeom prst="rect">
            <a:avLst/>
          </a:prstGeom>
        </p:spPr>
      </p:pic>
      <p:pic>
        <p:nvPicPr>
          <p:cNvPr id="7" name="Picture 6" descr="A cat lying on a bed&#10;&#10;Description automatically generated">
            <a:extLst>
              <a:ext uri="{FF2B5EF4-FFF2-40B4-BE49-F238E27FC236}">
                <a16:creationId xmlns:a16="http://schemas.microsoft.com/office/drawing/2014/main" id="{A1FE4BB9-8272-6C16-195E-6397FEF434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73" y="3544568"/>
            <a:ext cx="4227090" cy="2819162"/>
          </a:xfrm>
          <a:prstGeom prst="rect">
            <a:avLst/>
          </a:prstGeom>
        </p:spPr>
      </p:pic>
      <p:pic>
        <p:nvPicPr>
          <p:cNvPr id="9" name="Picture 8" descr="A couple of black kittens in a cat house&#10;&#10;Description automatically generated">
            <a:extLst>
              <a:ext uri="{FF2B5EF4-FFF2-40B4-BE49-F238E27FC236}">
                <a16:creationId xmlns:a16="http://schemas.microsoft.com/office/drawing/2014/main" id="{7FF5D334-7180-70F1-1554-81BDFC1DBF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760" y="2568046"/>
            <a:ext cx="4227092" cy="281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77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2D1A09-9FA7-2C23-2E13-0500BF4E424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Coat rippling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Tail twitching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Pupils constrict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 move from low energy to high quickly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Rough play/ nipping during touch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paws to direct touch or play, often with claws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“Annoying” other cats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Can’t move from play to relaxed easily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582BED-65F7-3F9B-34C0-39C72BD5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arousal   </a:t>
            </a:r>
          </a:p>
        </p:txBody>
      </p:sp>
      <p:pic>
        <p:nvPicPr>
          <p:cNvPr id="5" name="Picture 4" descr="A kitten on a person's shoulder&#10;&#10;Description automatically generated">
            <a:extLst>
              <a:ext uri="{FF2B5EF4-FFF2-40B4-BE49-F238E27FC236}">
                <a16:creationId xmlns:a16="http://schemas.microsoft.com/office/drawing/2014/main" id="{BE85CB51-22DA-CE6B-B8BD-6EFEEC53C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534" y="189469"/>
            <a:ext cx="2622379" cy="3933568"/>
          </a:xfrm>
          <a:prstGeom prst="rect">
            <a:avLst/>
          </a:prstGeom>
        </p:spPr>
      </p:pic>
      <p:pic>
        <p:nvPicPr>
          <p:cNvPr id="7" name="Picture 6" descr="A black cat lying on the floor with a toy&#10;&#10;Description automatically generated">
            <a:extLst>
              <a:ext uri="{FF2B5EF4-FFF2-40B4-BE49-F238E27FC236}">
                <a16:creationId xmlns:a16="http://schemas.microsoft.com/office/drawing/2014/main" id="{A579DF3F-3AED-58C9-D08F-3DB7A4FA9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141" y="329513"/>
            <a:ext cx="2435654" cy="3653481"/>
          </a:xfrm>
          <a:prstGeom prst="rect">
            <a:avLst/>
          </a:prstGeom>
        </p:spPr>
      </p:pic>
      <p:pic>
        <p:nvPicPr>
          <p:cNvPr id="9" name="Picture 8" descr="A kitten lying on the floor&#10;&#10;Description automatically generated">
            <a:extLst>
              <a:ext uri="{FF2B5EF4-FFF2-40B4-BE49-F238E27FC236}">
                <a16:creationId xmlns:a16="http://schemas.microsoft.com/office/drawing/2014/main" id="{E41DF97C-E0B1-95D9-649F-19FB241415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857" y="3429000"/>
            <a:ext cx="2038866" cy="30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14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23996B-12F1-7BF6-BC48-2CB6A937BF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should we do when we see these things?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7CBC3C-CF63-2DB4-477E-1856096D9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Respond to Offered Body Language</a:t>
            </a:r>
          </a:p>
        </p:txBody>
      </p:sp>
    </p:spTree>
    <p:extLst>
      <p:ext uri="{BB962C8B-B14F-4D97-AF65-F5344CB8AC3E}">
        <p14:creationId xmlns:p14="http://schemas.microsoft.com/office/powerpoint/2010/main" val="1701864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7B0027-F28E-AA0E-4616-FA3F28601AB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Must have a safe place to hide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 food motivators to gain trust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Churu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Smelly wet food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 not force interaction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Allow them to choose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Only touch when they offer the opportunity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Let them hide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Consistent hiding- should likely return to HSHV for care and treatment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761007-036A-CAB3-AEC9-D60223427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Fearful cats and kittens</a:t>
            </a:r>
          </a:p>
        </p:txBody>
      </p:sp>
      <p:pic>
        <p:nvPicPr>
          <p:cNvPr id="5" name="Picture 4" descr="A cat looking through a hole in a fabric&#10;&#10;Description automatically generated">
            <a:extLst>
              <a:ext uri="{FF2B5EF4-FFF2-40B4-BE49-F238E27FC236}">
                <a16:creationId xmlns:a16="http://schemas.microsoft.com/office/drawing/2014/main" id="{4DC906AD-D072-1CB9-2F5B-536EF00C15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2" y="2215977"/>
            <a:ext cx="4897540" cy="326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75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C256A4-15B5-CD38-47F7-7FCF6D4CFEB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Need a variety of play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Never pet while in a high arousal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Redirect with toys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Reward with treats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Give them a game to play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/>
              <a:t>Battery operated toys can be perfect!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Only pet when calm, and only pet face and cheeks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335D38-4F3E-D8AF-16DE-F376CB8B6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energy, high arousal cats and kittens</a:t>
            </a:r>
          </a:p>
        </p:txBody>
      </p:sp>
      <p:pic>
        <p:nvPicPr>
          <p:cNvPr id="5" name="Picture 4" descr="A cat standing on a toy&#10;&#10;Description automatically generated">
            <a:extLst>
              <a:ext uri="{FF2B5EF4-FFF2-40B4-BE49-F238E27FC236}">
                <a16:creationId xmlns:a16="http://schemas.microsoft.com/office/drawing/2014/main" id="{AFA2B3EF-2B95-4332-2ED0-F98FF48DF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773" y="1157416"/>
            <a:ext cx="3454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28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356DF0-BFE8-9E51-D425-746BB71D88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know if you’re seeing normal behavior, or reactive aggression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7C1505-D3B0-0A40-B02B-5DB5BF7A5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They Fighting or Playing? </a:t>
            </a:r>
          </a:p>
        </p:txBody>
      </p:sp>
    </p:spTree>
    <p:extLst>
      <p:ext uri="{BB962C8B-B14F-4D97-AF65-F5344CB8AC3E}">
        <p14:creationId xmlns:p14="http://schemas.microsoft.com/office/powerpoint/2010/main" val="100166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E49CA1-EAC1-6342-CB7D-E823D230B0A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Play: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Reciprocal- both cats engaged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One or both cats are allowed to take a break and may reengage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If one cat leaves, the other allows them to leave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Hissing, growling and physical play are ok if it’s reciprocal!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Reactivity/ discomfort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Hissing, growling, with chase and one or both cats engaging with claws/ teeth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One cat hissing or growling when another cat comes near without loosening 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On guard, alert to the other cat’s movement, may affect sleeping and/or eating for that cat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9B544F-6F34-A00C-50BB-6B40925DB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 </a:t>
            </a:r>
            <a:r>
              <a:rPr lang="en-US" sz="2400" dirty="0"/>
              <a:t>vs. </a:t>
            </a:r>
            <a:r>
              <a:rPr lang="en-US" dirty="0"/>
              <a:t>Reactivity/Discomfort </a:t>
            </a:r>
          </a:p>
        </p:txBody>
      </p:sp>
      <p:pic>
        <p:nvPicPr>
          <p:cNvPr id="7" name="Picture 6" descr="A kittens on a wood floor&#10;&#10;Description automatically generated">
            <a:extLst>
              <a:ext uri="{FF2B5EF4-FFF2-40B4-BE49-F238E27FC236}">
                <a16:creationId xmlns:a16="http://schemas.microsoft.com/office/drawing/2014/main" id="{72C3DCF0-5ABF-5FA5-94EC-C227111ADA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767" y="2110945"/>
            <a:ext cx="514149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4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51A3693-D2F4-5470-E3F2-B061F7A29B40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4577132"/>
              </p:ext>
            </p:extLst>
          </p:nvPr>
        </p:nvGraphicFramePr>
        <p:xfrm>
          <a:off x="812799" y="1676400"/>
          <a:ext cx="11052885" cy="448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C6B304F-B70E-8543-FFF0-D81886560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Overview</a:t>
            </a:r>
          </a:p>
        </p:txBody>
      </p:sp>
    </p:spTree>
    <p:extLst>
      <p:ext uri="{BB962C8B-B14F-4D97-AF65-F5344CB8AC3E}">
        <p14:creationId xmlns:p14="http://schemas.microsoft.com/office/powerpoint/2010/main" val="3727307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D4EC51-1CD1-A0F7-3874-EF3C43D206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help guests interact safely and respectfully with our cats and kittens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A797B7-0A13-BBDE-97F7-C3B2B713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Helping Our Guests</a:t>
            </a:r>
          </a:p>
        </p:txBody>
      </p:sp>
    </p:spTree>
    <p:extLst>
      <p:ext uri="{BB962C8B-B14F-4D97-AF65-F5344CB8AC3E}">
        <p14:creationId xmlns:p14="http://schemas.microsoft.com/office/powerpoint/2010/main" val="944545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B30E35-D724-FD45-3E2E-01AD0A2A55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76399"/>
            <a:ext cx="6373906" cy="47990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Keep a close eye on body language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Always have an alternative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Picking up/ carrying cats or kittens can be scary for them!</a:t>
            </a:r>
          </a:p>
          <a:p>
            <a:pPr marL="938212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Have toys and treats handy!</a:t>
            </a:r>
          </a:p>
          <a:p>
            <a:pPr marL="938212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 Direct them to another cat who may be more comfortable with an interaction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Having toys available and ready for your customers will enhance their interactions and the safety of your cats!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Make sure they are aware of the card making station, especially if there are less cats at the café, they are sleeping, or not engaging at the moment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1A5881-51E2-3CB8-01A4-63D12CA80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0871200" cy="990600"/>
          </a:xfrm>
        </p:spPr>
        <p:txBody>
          <a:bodyPr/>
          <a:lstStyle/>
          <a:p>
            <a:r>
              <a:rPr lang="en-US" dirty="0"/>
              <a:t>Helping our guests engage safely with our cats</a:t>
            </a:r>
          </a:p>
        </p:txBody>
      </p:sp>
      <p:pic>
        <p:nvPicPr>
          <p:cNvPr id="5" name="Picture 4" descr="A black cat playing with a toy&#10;&#10;Description automatically generated">
            <a:extLst>
              <a:ext uri="{FF2B5EF4-FFF2-40B4-BE49-F238E27FC236}">
                <a16:creationId xmlns:a16="http://schemas.microsoft.com/office/drawing/2014/main" id="{2295FA12-13FA-5D2D-D23C-97480973E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090" y="1879088"/>
            <a:ext cx="5181601" cy="4079789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EC7ADEBC-1082-9102-4752-43D44BF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F4CC251-C74A-2A6D-5B28-217396077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EDA2104-2EB9-7347-F03B-451ACAE2A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99ADE8D-3A1E-CA0C-B48C-A52733C19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50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81E016-0B80-C404-889F-4AF449025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Challenges-Working With Families</a:t>
            </a:r>
          </a:p>
        </p:txBody>
      </p:sp>
    </p:spTree>
    <p:extLst>
      <p:ext uri="{BB962C8B-B14F-4D97-AF65-F5344CB8AC3E}">
        <p14:creationId xmlns:p14="http://schemas.microsoft.com/office/powerpoint/2010/main" val="2093184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9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8709387" y="1777175"/>
            <a:ext cx="2706668" cy="2706657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25000" b="-25000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729266" y="1714374"/>
            <a:ext cx="2920189" cy="2920177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t="-25000" b="-25000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899201" y="1714374"/>
            <a:ext cx="2832933" cy="2832922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t="-16666" b="-1666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1121922" y="6051551"/>
            <a:ext cx="798731" cy="733627"/>
          </a:xfrm>
          <a:custGeom>
            <a:avLst/>
            <a:gdLst/>
            <a:ahLst/>
            <a:cxnLst/>
            <a:rect l="l" t="t" r="r" b="b"/>
            <a:pathLst>
              <a:path w="1198096" h="1100441">
                <a:moveTo>
                  <a:pt x="0" y="0"/>
                </a:moveTo>
                <a:lnTo>
                  <a:pt x="1198096" y="0"/>
                </a:lnTo>
                <a:lnTo>
                  <a:pt x="1198096" y="1100441"/>
                </a:lnTo>
                <a:lnTo>
                  <a:pt x="0" y="1100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1559761">
            <a:off x="382909" y="357480"/>
            <a:ext cx="873633" cy="1532689"/>
          </a:xfrm>
          <a:custGeom>
            <a:avLst/>
            <a:gdLst/>
            <a:ahLst/>
            <a:cxnLst/>
            <a:rect l="l" t="t" r="r" b="b"/>
            <a:pathLst>
              <a:path w="1310450" h="2299034">
                <a:moveTo>
                  <a:pt x="0" y="0"/>
                </a:moveTo>
                <a:lnTo>
                  <a:pt x="1310450" y="0"/>
                </a:lnTo>
                <a:lnTo>
                  <a:pt x="1310450" y="2299035"/>
                </a:lnTo>
                <a:lnTo>
                  <a:pt x="0" y="22990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60213" y="711074"/>
            <a:ext cx="1082040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400"/>
              </a:lnSpc>
              <a:spcBef>
                <a:spcPct val="0"/>
              </a:spcBef>
            </a:pPr>
            <a:r>
              <a:rPr lang="en-US" sz="5334">
                <a:solidFill>
                  <a:srgbClr val="FDD17D"/>
                </a:solidFill>
                <a:latin typeface="Century Gothic 1"/>
                <a:ea typeface="Century Gothic 1"/>
                <a:cs typeface="Century Gothic 1"/>
                <a:sym typeface="Century Gothic 1"/>
              </a:rPr>
              <a:t>Common Challenges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0401" y="4804352"/>
            <a:ext cx="2929083" cy="28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426"/>
              </a:lnSpc>
              <a:spcBef>
                <a:spcPct val="0"/>
              </a:spcBef>
            </a:pPr>
            <a:r>
              <a:rPr lang="en-US" sz="1866">
                <a:solidFill>
                  <a:srgbClr val="FDD17D"/>
                </a:solidFill>
                <a:latin typeface="Century Gothic 2"/>
                <a:ea typeface="Century Gothic 2"/>
                <a:cs typeface="Century Gothic 2"/>
                <a:sym typeface="Century Gothic 2"/>
              </a:rPr>
              <a:t>Voice Level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9876" y="5318760"/>
            <a:ext cx="2929083" cy="746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FDD17D"/>
                </a:solidFill>
                <a:latin typeface="Century Gothic 3"/>
                <a:ea typeface="Century Gothic 3"/>
                <a:cs typeface="Century Gothic 3"/>
                <a:sym typeface="Century Gothic 3"/>
              </a:rPr>
              <a:t>Youth may exhibit voice levels that may be uncomfortable for others or animals.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472134" y="4837625"/>
            <a:ext cx="2929083" cy="28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426"/>
              </a:lnSpc>
              <a:spcBef>
                <a:spcPct val="0"/>
              </a:spcBef>
            </a:pPr>
            <a:r>
              <a:rPr lang="en-US" sz="1866">
                <a:solidFill>
                  <a:srgbClr val="FDD17D"/>
                </a:solidFill>
                <a:latin typeface="Century Gothic 2"/>
                <a:ea typeface="Century Gothic 2"/>
                <a:cs typeface="Century Gothic 2"/>
                <a:sym typeface="Century Gothic 2"/>
              </a:rPr>
              <a:t>Animal Handling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12289" y="5287010"/>
            <a:ext cx="2929083" cy="746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FDD17D"/>
                </a:solidFill>
                <a:latin typeface="Century Gothic 3"/>
                <a:ea typeface="Century Gothic 3"/>
                <a:cs typeface="Century Gothic 3"/>
                <a:sym typeface="Century Gothic 3"/>
              </a:rPr>
              <a:t>Handling concerns may arise with young people that require immediate staff intervention.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281628" y="4837625"/>
            <a:ext cx="2929083" cy="28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426"/>
              </a:lnSpc>
              <a:spcBef>
                <a:spcPct val="0"/>
              </a:spcBef>
            </a:pPr>
            <a:r>
              <a:rPr lang="en-US" sz="1866">
                <a:solidFill>
                  <a:srgbClr val="FDD17D"/>
                </a:solidFill>
                <a:latin typeface="Century Gothic 2"/>
                <a:ea typeface="Century Gothic 2"/>
                <a:cs typeface="Century Gothic 2"/>
                <a:sym typeface="Century Gothic 2"/>
              </a:rPr>
              <a:t>Activity Level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281628" y="5287010"/>
            <a:ext cx="2929083" cy="489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FDD17D"/>
                </a:solidFill>
                <a:latin typeface="Century Gothic 3"/>
                <a:ea typeface="Century Gothic 3"/>
                <a:cs typeface="Century Gothic 3"/>
                <a:sym typeface="Century Gothic 3"/>
              </a:rPr>
              <a:t>A young person’s activity level may exceed what is safe.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9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0" y="0"/>
            <a:ext cx="6096000" cy="6858000"/>
            <a:chOff x="0" y="0"/>
            <a:chExt cx="1219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2523" b="12523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378501" y="2345436"/>
            <a:ext cx="5477609" cy="4301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5611" lvl="2" indent="-248537" defTabSz="609630">
              <a:lnSpc>
                <a:spcPts val="2589"/>
              </a:lnSpc>
              <a:buFont typeface="Arial"/>
              <a:buChar char="⚬"/>
            </a:pPr>
            <a:r>
              <a:rPr lang="en-US" sz="1726">
                <a:solidFill>
                  <a:srgbClr val="FDD17D"/>
                </a:solidFill>
                <a:latin typeface="Century Gothic 3"/>
                <a:ea typeface="Century Gothic 3"/>
                <a:cs typeface="Century Gothic 3"/>
                <a:sym typeface="Century Gothic 3"/>
              </a:rPr>
              <a:t>Staff should intervene immediately when a person or animal’s safety and well being is at risk.  </a:t>
            </a:r>
          </a:p>
          <a:p>
            <a:pPr marL="745611" lvl="2" indent="-248537" defTabSz="609630">
              <a:lnSpc>
                <a:spcPts val="2589"/>
              </a:lnSpc>
              <a:buFont typeface="Arial"/>
              <a:buChar char="⚬"/>
            </a:pPr>
            <a:r>
              <a:rPr lang="en-US" sz="1726">
                <a:solidFill>
                  <a:srgbClr val="FDD17D"/>
                </a:solidFill>
                <a:latin typeface="Century Gothic 3"/>
                <a:ea typeface="Century Gothic 3"/>
                <a:cs typeface="Century Gothic 3"/>
                <a:sym typeface="Century Gothic 3"/>
              </a:rPr>
              <a:t>When the comfort level of others may be impacted, including the animals. </a:t>
            </a:r>
          </a:p>
          <a:p>
            <a:pPr defTabSz="609630">
              <a:lnSpc>
                <a:spcPts val="2589"/>
              </a:lnSpc>
            </a:pPr>
            <a:r>
              <a:rPr lang="en-US" sz="1726">
                <a:solidFill>
                  <a:srgbClr val="FDD17D"/>
                </a:solidFill>
                <a:latin typeface="Century Gothic 3"/>
                <a:ea typeface="Century Gothic 3"/>
                <a:cs typeface="Century Gothic 3"/>
                <a:sym typeface="Century Gothic 3"/>
              </a:rPr>
              <a:t> </a:t>
            </a:r>
          </a:p>
          <a:p>
            <a:pPr defTabSz="609630">
              <a:lnSpc>
                <a:spcPts val="2589"/>
              </a:lnSpc>
            </a:pPr>
            <a:endParaRPr lang="en-US" sz="1726">
              <a:solidFill>
                <a:srgbClr val="FDD17D"/>
              </a:solidFill>
              <a:latin typeface="Century Gothic 3"/>
              <a:ea typeface="Century Gothic 3"/>
              <a:cs typeface="Century Gothic 3"/>
              <a:sym typeface="Century Gothic 3"/>
            </a:endParaRPr>
          </a:p>
          <a:p>
            <a:pPr algn="ctr" defTabSz="609630">
              <a:lnSpc>
                <a:spcPts val="2589"/>
              </a:lnSpc>
            </a:pPr>
            <a:r>
              <a:rPr lang="en-US" sz="1726">
                <a:solidFill>
                  <a:srgbClr val="FDD17D"/>
                </a:solidFill>
                <a:latin typeface="Century Gothic 3"/>
                <a:ea typeface="Century Gothic 3"/>
                <a:cs typeface="Century Gothic 3"/>
                <a:sym typeface="Century Gothic 3"/>
              </a:rPr>
              <a:t>Some strategies discussed will need to be bypassed in a situation that involves safety. Good customer service should always be a part of every interaction. </a:t>
            </a:r>
          </a:p>
          <a:p>
            <a:pPr algn="ctr" defTabSz="609630">
              <a:lnSpc>
                <a:spcPts val="2589"/>
              </a:lnSpc>
            </a:pPr>
            <a:r>
              <a:rPr lang="en-US" sz="1726">
                <a:solidFill>
                  <a:srgbClr val="FDD17D"/>
                </a:solidFill>
                <a:latin typeface="Century Gothic 3"/>
                <a:ea typeface="Century Gothic 3"/>
                <a:cs typeface="Century Gothic 3"/>
                <a:sym typeface="Century Gothic 3"/>
              </a:rPr>
              <a:t>Staff should primarily handle these types of situations, not volunteers. </a:t>
            </a:r>
          </a:p>
          <a:p>
            <a:pPr defTabSz="609630">
              <a:lnSpc>
                <a:spcPts val="2589"/>
              </a:lnSpc>
            </a:pPr>
            <a:endParaRPr lang="en-US" sz="1726">
              <a:solidFill>
                <a:srgbClr val="FDD17D"/>
              </a:solidFill>
              <a:latin typeface="Century Gothic 3"/>
              <a:ea typeface="Century Gothic 3"/>
              <a:cs typeface="Century Gothic 3"/>
              <a:sym typeface="Century Gothic 3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227" y="679450"/>
            <a:ext cx="5849988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439"/>
              </a:lnSpc>
              <a:spcBef>
                <a:spcPct val="0"/>
              </a:spcBef>
            </a:pPr>
            <a:r>
              <a:rPr lang="en-US" sz="5366">
                <a:solidFill>
                  <a:srgbClr val="FDD17D"/>
                </a:solidFill>
                <a:latin typeface="Century Gothic 1"/>
                <a:ea typeface="Century Gothic 1"/>
                <a:cs typeface="Century Gothic 1"/>
                <a:sym typeface="Century Gothic 1"/>
              </a:rPr>
              <a:t>When to Intervene</a:t>
            </a:r>
          </a:p>
        </p:txBody>
      </p:sp>
      <p:sp>
        <p:nvSpPr>
          <p:cNvPr id="6" name="Freeform 6"/>
          <p:cNvSpPr/>
          <p:nvPr/>
        </p:nvSpPr>
        <p:spPr>
          <a:xfrm>
            <a:off x="88227" y="6124373"/>
            <a:ext cx="798731" cy="733627"/>
          </a:xfrm>
          <a:custGeom>
            <a:avLst/>
            <a:gdLst/>
            <a:ahLst/>
            <a:cxnLst/>
            <a:rect l="l" t="t" r="r" b="b"/>
            <a:pathLst>
              <a:path w="1198096" h="1100441">
                <a:moveTo>
                  <a:pt x="0" y="0"/>
                </a:moveTo>
                <a:lnTo>
                  <a:pt x="1198096" y="0"/>
                </a:lnTo>
                <a:lnTo>
                  <a:pt x="1198096" y="1100441"/>
                </a:lnTo>
                <a:lnTo>
                  <a:pt x="0" y="11004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9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9748" y="2591223"/>
            <a:ext cx="2828809" cy="3640203"/>
            <a:chOff x="0" y="0"/>
            <a:chExt cx="3133810" cy="40326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33810" cy="4032690"/>
            </a:xfrm>
            <a:custGeom>
              <a:avLst/>
              <a:gdLst/>
              <a:ahLst/>
              <a:cxnLst/>
              <a:rect l="l" t="t" r="r" b="b"/>
              <a:pathLst>
                <a:path w="3133810" h="4032690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90"/>
                    <a:pt x="3009350" y="4032690"/>
                  </a:cubicBezTo>
                  <a:close/>
                </a:path>
              </a:pathLst>
            </a:custGeom>
            <a:solidFill>
              <a:srgbClr val="FDD17D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289274" y="2591223"/>
            <a:ext cx="2828809" cy="3640203"/>
            <a:chOff x="0" y="0"/>
            <a:chExt cx="3133810" cy="40326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33810" cy="4032690"/>
            </a:xfrm>
            <a:custGeom>
              <a:avLst/>
              <a:gdLst/>
              <a:ahLst/>
              <a:cxnLst/>
              <a:rect l="l" t="t" r="r" b="b"/>
              <a:pathLst>
                <a:path w="3133810" h="4032690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90"/>
                    <a:pt x="3009350" y="4032690"/>
                  </a:cubicBezTo>
                  <a:close/>
                </a:path>
              </a:pathLst>
            </a:custGeom>
            <a:solidFill>
              <a:srgbClr val="FDD17D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94478" y="2591223"/>
            <a:ext cx="2828809" cy="3640203"/>
            <a:chOff x="0" y="0"/>
            <a:chExt cx="3133810" cy="40326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33810" cy="4032690"/>
            </a:xfrm>
            <a:custGeom>
              <a:avLst/>
              <a:gdLst/>
              <a:ahLst/>
              <a:cxnLst/>
              <a:rect l="l" t="t" r="r" b="b"/>
              <a:pathLst>
                <a:path w="3133810" h="4032690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90"/>
                    <a:pt x="3009350" y="4032690"/>
                  </a:cubicBezTo>
                  <a:close/>
                </a:path>
              </a:pathLst>
            </a:custGeom>
            <a:solidFill>
              <a:srgbClr val="FDD17D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69511" y="2591223"/>
            <a:ext cx="2828809" cy="3640203"/>
            <a:chOff x="0" y="0"/>
            <a:chExt cx="3133810" cy="403268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33810" cy="4032690"/>
            </a:xfrm>
            <a:custGeom>
              <a:avLst/>
              <a:gdLst/>
              <a:ahLst/>
              <a:cxnLst/>
              <a:rect l="l" t="t" r="r" b="b"/>
              <a:pathLst>
                <a:path w="3133810" h="4032690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90"/>
                    <a:pt x="3009350" y="4032690"/>
                  </a:cubicBezTo>
                  <a:close/>
                </a:path>
              </a:pathLst>
            </a:custGeom>
            <a:solidFill>
              <a:srgbClr val="FDD17D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1303477" y="6050671"/>
            <a:ext cx="798731" cy="733627"/>
          </a:xfrm>
          <a:custGeom>
            <a:avLst/>
            <a:gdLst/>
            <a:ahLst/>
            <a:cxnLst/>
            <a:rect l="l" t="t" r="r" b="b"/>
            <a:pathLst>
              <a:path w="1198096" h="1100441">
                <a:moveTo>
                  <a:pt x="0" y="0"/>
                </a:moveTo>
                <a:lnTo>
                  <a:pt x="1198097" y="0"/>
                </a:lnTo>
                <a:lnTo>
                  <a:pt x="1198097" y="1100442"/>
                </a:lnTo>
                <a:lnTo>
                  <a:pt x="0" y="11004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8891476" y="333457"/>
            <a:ext cx="2057400" cy="205740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70B4BD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96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9312677" y="424790"/>
            <a:ext cx="1236855" cy="1855283"/>
          </a:xfrm>
          <a:custGeom>
            <a:avLst/>
            <a:gdLst/>
            <a:ahLst/>
            <a:cxnLst/>
            <a:rect l="l" t="t" r="r" b="b"/>
            <a:pathLst>
              <a:path w="1855283" h="2782925">
                <a:moveTo>
                  <a:pt x="0" y="0"/>
                </a:moveTo>
                <a:lnTo>
                  <a:pt x="1855284" y="0"/>
                </a:lnTo>
                <a:lnTo>
                  <a:pt x="1855284" y="2782925"/>
                </a:lnTo>
                <a:lnTo>
                  <a:pt x="0" y="278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474915" y="692150"/>
            <a:ext cx="7242171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120"/>
              </a:lnSpc>
              <a:spcBef>
                <a:spcPct val="0"/>
              </a:spcBef>
            </a:pPr>
            <a:r>
              <a:rPr lang="en-US" sz="4267">
                <a:solidFill>
                  <a:srgbClr val="C8CD82"/>
                </a:solidFill>
                <a:latin typeface="Century Gothic 1"/>
                <a:ea typeface="Century Gothic 1"/>
                <a:cs typeface="Century Gothic 1"/>
                <a:sym typeface="Century Gothic 1"/>
              </a:rPr>
              <a:t>Approaching Young People 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127850" y="317475"/>
            <a:ext cx="2057400" cy="205740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70B4BD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96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9" name="Freeform 19"/>
          <p:cNvSpPr/>
          <p:nvPr/>
        </p:nvSpPr>
        <p:spPr>
          <a:xfrm>
            <a:off x="1570981" y="483804"/>
            <a:ext cx="1171137" cy="1756705"/>
          </a:xfrm>
          <a:custGeom>
            <a:avLst/>
            <a:gdLst/>
            <a:ahLst/>
            <a:cxnLst/>
            <a:rect l="l" t="t" r="r" b="b"/>
            <a:pathLst>
              <a:path w="1756706" h="2635058">
                <a:moveTo>
                  <a:pt x="0" y="0"/>
                </a:moveTo>
                <a:lnTo>
                  <a:pt x="1756705" y="0"/>
                </a:lnTo>
                <a:lnTo>
                  <a:pt x="1756705" y="2635059"/>
                </a:lnTo>
                <a:lnTo>
                  <a:pt x="0" y="26350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58561" y="2991781"/>
            <a:ext cx="2122307" cy="762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20"/>
              </a:lnSpc>
              <a:spcBef>
                <a:spcPct val="0"/>
              </a:spcBef>
            </a:pPr>
            <a:r>
              <a:rPr lang="en-US" sz="2400">
                <a:solidFill>
                  <a:srgbClr val="8E90B8"/>
                </a:solidFill>
                <a:latin typeface="Century Gothic 1"/>
                <a:ea typeface="Century Gothic 1"/>
                <a:cs typeface="Century Gothic 1"/>
                <a:sym typeface="Century Gothic 1"/>
              </a:rPr>
              <a:t>Assume Good Intentions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575283" y="2834641"/>
            <a:ext cx="2160117" cy="1160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20"/>
              </a:lnSpc>
              <a:spcBef>
                <a:spcPct val="0"/>
              </a:spcBef>
            </a:pPr>
            <a:r>
              <a:rPr lang="en-US" sz="2400">
                <a:solidFill>
                  <a:srgbClr val="8E90B8"/>
                </a:solidFill>
                <a:latin typeface="Century Gothic 1"/>
                <a:ea typeface="Century Gothic 1"/>
                <a:cs typeface="Century Gothic 1"/>
                <a:sym typeface="Century Gothic 1"/>
              </a:rPr>
              <a:t>Smile and use a friendly, gentle voice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649244" y="4256587"/>
            <a:ext cx="2366980" cy="900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424"/>
              </a:lnSpc>
              <a:spcBef>
                <a:spcPct val="0"/>
              </a:spcBef>
            </a:pPr>
            <a:r>
              <a:rPr lang="en-US" sz="1865">
                <a:solidFill>
                  <a:srgbClr val="8E90B8"/>
                </a:solidFill>
                <a:latin typeface="Century Gothic 3"/>
                <a:ea typeface="Century Gothic 3"/>
                <a:cs typeface="Century Gothic 3"/>
                <a:sym typeface="Century Gothic 3"/>
              </a:rPr>
              <a:t>Connect with a child before correcting a behavior.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09472" y="3951797"/>
            <a:ext cx="2025953" cy="182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427"/>
              </a:lnSpc>
              <a:spcBef>
                <a:spcPct val="0"/>
              </a:spcBef>
            </a:pPr>
            <a:r>
              <a:rPr lang="en-US" sz="1867">
                <a:solidFill>
                  <a:srgbClr val="8E90B8"/>
                </a:solidFill>
                <a:latin typeface="Century Gothic 3"/>
                <a:ea typeface="Century Gothic 3"/>
                <a:cs typeface="Century Gothic 3"/>
                <a:sym typeface="Century Gothic 3"/>
              </a:rPr>
              <a:t>Children want to do well and though they make mistakes, they are likely not intentional. 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733253" y="2904505"/>
            <a:ext cx="2198963" cy="1160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41"/>
              </a:lnSpc>
              <a:spcBef>
                <a:spcPct val="0"/>
              </a:spcBef>
            </a:pPr>
            <a:r>
              <a:rPr lang="en-US" sz="2416">
                <a:solidFill>
                  <a:srgbClr val="8E90B8"/>
                </a:solidFill>
                <a:latin typeface="Century Gothic 1"/>
                <a:ea typeface="Century Gothic 1"/>
                <a:cs typeface="Century Gothic 1"/>
                <a:sym typeface="Century Gothic 1"/>
              </a:rPr>
              <a:t>Connection before Correction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507996" y="4067617"/>
            <a:ext cx="2414711" cy="1824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429"/>
              </a:lnSpc>
              <a:spcBef>
                <a:spcPct val="0"/>
              </a:spcBef>
            </a:pPr>
            <a:r>
              <a:rPr lang="en-US" sz="1869">
                <a:solidFill>
                  <a:srgbClr val="8E90B8"/>
                </a:solidFill>
                <a:latin typeface="Century Gothic 3"/>
                <a:ea typeface="Century Gothic 3"/>
                <a:cs typeface="Century Gothic 3"/>
                <a:sym typeface="Century Gothic 3"/>
              </a:rPr>
              <a:t>Talking with children at eye level can help children to feel comfortable, especially with someone unknown.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607033" y="4146483"/>
            <a:ext cx="2214637" cy="1208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429"/>
              </a:lnSpc>
              <a:spcBef>
                <a:spcPct val="0"/>
              </a:spcBef>
            </a:pPr>
            <a:r>
              <a:rPr lang="en-US" sz="1869">
                <a:solidFill>
                  <a:srgbClr val="8E90B8"/>
                </a:solidFill>
                <a:latin typeface="Century Gothic 3"/>
                <a:ea typeface="Century Gothic 3"/>
                <a:cs typeface="Century Gothic 3"/>
                <a:sym typeface="Century Gothic 3"/>
              </a:rPr>
              <a:t>Maintain eye contact and ensure the child knows you are there to help.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791372" y="2991781"/>
            <a:ext cx="1810053" cy="762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20"/>
              </a:lnSpc>
              <a:spcBef>
                <a:spcPct val="0"/>
              </a:spcBef>
            </a:pPr>
            <a:r>
              <a:rPr lang="en-US" sz="2400">
                <a:solidFill>
                  <a:srgbClr val="8E90B8"/>
                </a:solidFill>
                <a:latin typeface="Century Gothic 1"/>
                <a:ea typeface="Century Gothic 1"/>
                <a:cs typeface="Century Gothic 1"/>
                <a:sym typeface="Century Gothic 1"/>
              </a:rPr>
              <a:t>Approach at Eye Level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9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1547" y="2561713"/>
            <a:ext cx="2258699" cy="2906567"/>
            <a:chOff x="0" y="0"/>
            <a:chExt cx="3133810" cy="40326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33810" cy="4032690"/>
            </a:xfrm>
            <a:custGeom>
              <a:avLst/>
              <a:gdLst/>
              <a:ahLst/>
              <a:cxnLst/>
              <a:rect l="l" t="t" r="r" b="b"/>
              <a:pathLst>
                <a:path w="3133810" h="4032690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90"/>
                    <a:pt x="3009350" y="4032690"/>
                  </a:cubicBezTo>
                  <a:close/>
                </a:path>
              </a:pathLst>
            </a:custGeom>
            <a:solidFill>
              <a:srgbClr val="FDD17D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688283" y="2561713"/>
            <a:ext cx="2258699" cy="2906567"/>
            <a:chOff x="0" y="0"/>
            <a:chExt cx="3133810" cy="40326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33810" cy="4032690"/>
            </a:xfrm>
            <a:custGeom>
              <a:avLst/>
              <a:gdLst/>
              <a:ahLst/>
              <a:cxnLst/>
              <a:rect l="l" t="t" r="r" b="b"/>
              <a:pathLst>
                <a:path w="3133810" h="4032690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90"/>
                    <a:pt x="3009350" y="4032690"/>
                  </a:cubicBezTo>
                  <a:close/>
                </a:path>
              </a:pathLst>
            </a:custGeom>
            <a:solidFill>
              <a:srgbClr val="FDD17D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245019" y="2561713"/>
            <a:ext cx="2258699" cy="2906567"/>
            <a:chOff x="0" y="0"/>
            <a:chExt cx="3133810" cy="40326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33810" cy="4032690"/>
            </a:xfrm>
            <a:custGeom>
              <a:avLst/>
              <a:gdLst/>
              <a:ahLst/>
              <a:cxnLst/>
              <a:rect l="l" t="t" r="r" b="b"/>
              <a:pathLst>
                <a:path w="3133810" h="4032690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90"/>
                    <a:pt x="3009350" y="4032690"/>
                  </a:cubicBezTo>
                  <a:close/>
                </a:path>
              </a:pathLst>
            </a:custGeom>
            <a:solidFill>
              <a:srgbClr val="FDD17D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801755" y="2561713"/>
            <a:ext cx="2258699" cy="2906567"/>
            <a:chOff x="0" y="0"/>
            <a:chExt cx="3133810" cy="403268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33810" cy="4032690"/>
            </a:xfrm>
            <a:custGeom>
              <a:avLst/>
              <a:gdLst/>
              <a:ahLst/>
              <a:cxnLst/>
              <a:rect l="l" t="t" r="r" b="b"/>
              <a:pathLst>
                <a:path w="3133810" h="4032690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90"/>
                    <a:pt x="3009350" y="4032690"/>
                  </a:cubicBezTo>
                  <a:close/>
                </a:path>
              </a:pathLst>
            </a:custGeom>
            <a:solidFill>
              <a:srgbClr val="FDD17D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866292" y="5246728"/>
            <a:ext cx="10820400" cy="1609535"/>
          </a:xfrm>
          <a:custGeom>
            <a:avLst/>
            <a:gdLst/>
            <a:ahLst/>
            <a:cxnLst/>
            <a:rect l="l" t="t" r="r" b="b"/>
            <a:pathLst>
              <a:path w="16230600" h="2414302">
                <a:moveTo>
                  <a:pt x="0" y="0"/>
                </a:moveTo>
                <a:lnTo>
                  <a:pt x="16230600" y="0"/>
                </a:lnTo>
                <a:lnTo>
                  <a:pt x="16230600" y="2414302"/>
                </a:lnTo>
                <a:lnTo>
                  <a:pt x="0" y="24143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75019" y="2757572"/>
            <a:ext cx="1771755" cy="590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426"/>
              </a:lnSpc>
              <a:spcBef>
                <a:spcPct val="0"/>
              </a:spcBef>
            </a:pPr>
            <a:r>
              <a:rPr lang="en-US" sz="1866">
                <a:solidFill>
                  <a:srgbClr val="8E90B8"/>
                </a:solidFill>
                <a:latin typeface="Century Gothic 1"/>
                <a:ea typeface="Century Gothic 1"/>
                <a:cs typeface="Century Gothic 1"/>
                <a:sym typeface="Century Gothic 1"/>
              </a:rPr>
              <a:t>Be clear and concise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78744" y="3405862"/>
            <a:ext cx="1964305" cy="1446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328"/>
              </a:lnSpc>
              <a:spcBef>
                <a:spcPct val="0"/>
              </a:spcBef>
            </a:pPr>
            <a:r>
              <a:rPr lang="en-US" sz="1552">
                <a:solidFill>
                  <a:srgbClr val="8E90B8"/>
                </a:solidFill>
                <a:latin typeface="Century Gothic 3"/>
                <a:ea typeface="Century Gothic 3"/>
                <a:cs typeface="Century Gothic 3"/>
                <a:sym typeface="Century Gothic 3"/>
              </a:rPr>
              <a:t>Young children are not always able to read between the lines so be clear in what you are asking.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811984" y="2757572"/>
            <a:ext cx="2014814" cy="898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426"/>
              </a:lnSpc>
              <a:spcBef>
                <a:spcPct val="0"/>
              </a:spcBef>
            </a:pPr>
            <a:r>
              <a:rPr lang="en-US" sz="1866">
                <a:solidFill>
                  <a:srgbClr val="8E90B8"/>
                </a:solidFill>
                <a:latin typeface="Century Gothic 1"/>
                <a:ea typeface="Century Gothic 1"/>
                <a:cs typeface="Century Gothic 1"/>
                <a:sym typeface="Century Gothic 1"/>
              </a:rPr>
              <a:t>Build confidence and keep it positive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811984" y="3622866"/>
            <a:ext cx="2019405" cy="1320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100"/>
              </a:lnSpc>
              <a:spcBef>
                <a:spcPct val="0"/>
              </a:spcBef>
            </a:pPr>
            <a:r>
              <a:rPr lang="en-US" sz="1400">
                <a:solidFill>
                  <a:srgbClr val="8E90B8"/>
                </a:solidFill>
                <a:latin typeface="Century Gothic 3"/>
                <a:ea typeface="Century Gothic 3"/>
                <a:cs typeface="Century Gothic 3"/>
                <a:sym typeface="Century Gothic 3"/>
              </a:rPr>
              <a:t>Add statements that help to build their confidence! Keep the focus on what they should do and not what they shouldn’t do. 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88491" y="2757572"/>
            <a:ext cx="1771755" cy="898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426"/>
              </a:lnSpc>
              <a:spcBef>
                <a:spcPct val="0"/>
              </a:spcBef>
            </a:pPr>
            <a:r>
              <a:rPr lang="en-US" sz="1866">
                <a:solidFill>
                  <a:srgbClr val="8E90B8"/>
                </a:solidFill>
                <a:latin typeface="Century Gothic 1"/>
                <a:ea typeface="Century Gothic 1"/>
                <a:cs typeface="Century Gothic 1"/>
                <a:sym typeface="Century Gothic 1"/>
              </a:rPr>
              <a:t>Loop things back to animal care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486732" y="3864489"/>
            <a:ext cx="1771755" cy="781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100"/>
              </a:lnSpc>
              <a:spcBef>
                <a:spcPct val="0"/>
              </a:spcBef>
            </a:pPr>
            <a:r>
              <a:rPr lang="en-US" sz="1400">
                <a:solidFill>
                  <a:srgbClr val="8E90B8"/>
                </a:solidFill>
                <a:latin typeface="Century Gothic 3"/>
                <a:ea typeface="Century Gothic 3"/>
                <a:cs typeface="Century Gothic 3"/>
                <a:sym typeface="Century Gothic 3"/>
              </a:rPr>
              <a:t>Share why you are asking them to do something.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045227" y="2757572"/>
            <a:ext cx="1771755" cy="590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426"/>
              </a:lnSpc>
              <a:spcBef>
                <a:spcPct val="0"/>
              </a:spcBef>
            </a:pPr>
            <a:r>
              <a:rPr lang="en-US" sz="1866">
                <a:solidFill>
                  <a:srgbClr val="8E90B8"/>
                </a:solidFill>
                <a:latin typeface="Century Gothic 1"/>
                <a:ea typeface="Century Gothic 1"/>
                <a:cs typeface="Century Gothic 1"/>
                <a:sym typeface="Century Gothic 1"/>
              </a:rPr>
              <a:t>Praise children often!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045227" y="3485356"/>
            <a:ext cx="1910535" cy="158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100"/>
              </a:lnSpc>
              <a:spcBef>
                <a:spcPct val="0"/>
              </a:spcBef>
            </a:pPr>
            <a:r>
              <a:rPr lang="en-US" sz="1400">
                <a:solidFill>
                  <a:srgbClr val="8E90B8"/>
                </a:solidFill>
                <a:latin typeface="Century Gothic 3"/>
                <a:ea typeface="Century Gothic 3"/>
                <a:cs typeface="Century Gothic 3"/>
                <a:sym typeface="Century Gothic 3"/>
              </a:rPr>
              <a:t>Compliment children who are showing desired behaviors. Include compliments for those you may have talked with.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78744" y="688463"/>
            <a:ext cx="9396151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400"/>
              </a:lnSpc>
              <a:spcBef>
                <a:spcPct val="0"/>
              </a:spcBef>
            </a:pPr>
            <a:r>
              <a:rPr lang="en-US" sz="5334">
                <a:solidFill>
                  <a:srgbClr val="C8CD82"/>
                </a:solidFill>
                <a:latin typeface="Century Gothic 1"/>
                <a:ea typeface="Century Gothic 1"/>
                <a:cs typeface="Century Gothic 1"/>
                <a:sym typeface="Century Gothic 1"/>
              </a:rPr>
              <a:t>Communicating with Young Children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9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800" y="685800"/>
            <a:ext cx="1082040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400"/>
              </a:lnSpc>
              <a:spcBef>
                <a:spcPct val="0"/>
              </a:spcBef>
            </a:pPr>
            <a:r>
              <a:rPr lang="en-US" sz="533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Strategies to Intervene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246012" y="2247239"/>
            <a:ext cx="2236601" cy="2236592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4906" r="-249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99771" y="4763178"/>
            <a:ext cx="2929083" cy="28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426"/>
              </a:lnSpc>
              <a:spcBef>
                <a:spcPct val="0"/>
              </a:spcBef>
            </a:pPr>
            <a:r>
              <a:rPr lang="en-US" sz="1866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Redirect Children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9771" y="5235787"/>
            <a:ext cx="2929083" cy="1008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Find a different kitten for them to play with, a different area for them to move over to or something else to engage them.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977700" y="2247239"/>
            <a:ext cx="2236601" cy="2236592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5046" r="-2504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631459" y="4763178"/>
            <a:ext cx="2929083" cy="28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426"/>
              </a:lnSpc>
              <a:spcBef>
                <a:spcPct val="0"/>
              </a:spcBef>
            </a:pPr>
            <a:r>
              <a:rPr lang="en-US" sz="1866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Give a Child a Job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31459" y="5235787"/>
            <a:ext cx="2929083" cy="1008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Have a child help you find a kitten, put toys back or feed a cat to help engage them in a positive behavior.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8709388" y="2247239"/>
            <a:ext cx="2236601" cy="2236592"/>
            <a:chOff x="0" y="0"/>
            <a:chExt cx="6350000" cy="63499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5046" r="-2504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363147" y="4763178"/>
            <a:ext cx="2929083" cy="28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426"/>
              </a:lnSpc>
              <a:spcBef>
                <a:spcPct val="0"/>
              </a:spcBef>
            </a:pPr>
            <a:r>
              <a:rPr lang="en-US" sz="1866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Offer Activities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63147" y="5235787"/>
            <a:ext cx="2929083" cy="1008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When attention spans are short, provide lots of other activities such as coloring books, games, making toys for the kittens, puzzles, etc.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9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096000" cy="6858000"/>
            <a:chOff x="0" y="0"/>
            <a:chExt cx="1219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2500" b="12500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6335519" y="2129978"/>
            <a:ext cx="5744459" cy="2831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082" lvl="1" indent="-228541" defTabSz="609630">
              <a:lnSpc>
                <a:spcPts val="3175"/>
              </a:lnSpc>
              <a:buFont typeface="Arial"/>
              <a:buChar char="•"/>
            </a:pPr>
            <a:r>
              <a:rPr lang="en-US" sz="2117">
                <a:solidFill>
                  <a:srgbClr val="FDD17D"/>
                </a:solidFill>
                <a:latin typeface="Century Gothic 3"/>
                <a:ea typeface="Century Gothic 3"/>
                <a:cs typeface="Century Gothic 3"/>
                <a:sym typeface="Century Gothic 3"/>
              </a:rPr>
              <a:t>Adult Caregiver</a:t>
            </a:r>
          </a:p>
          <a:p>
            <a:pPr marL="914164" lvl="2" indent="-304721" defTabSz="609630">
              <a:lnSpc>
                <a:spcPts val="3175"/>
              </a:lnSpc>
              <a:buFont typeface="Arial"/>
              <a:buChar char="⚬"/>
            </a:pPr>
            <a:r>
              <a:rPr lang="en-US" sz="2117">
                <a:solidFill>
                  <a:srgbClr val="FDD17D"/>
                </a:solidFill>
                <a:latin typeface="Century Gothic 3"/>
                <a:ea typeface="Century Gothic 3"/>
                <a:cs typeface="Century Gothic 3"/>
                <a:sym typeface="Century Gothic 3"/>
              </a:rPr>
              <a:t>Share expectations and resources when they enter the cafe. </a:t>
            </a:r>
          </a:p>
          <a:p>
            <a:pPr marL="914164" lvl="2" indent="-304721" defTabSz="609630">
              <a:lnSpc>
                <a:spcPts val="3175"/>
              </a:lnSpc>
              <a:buFont typeface="Arial"/>
              <a:buChar char="⚬"/>
            </a:pPr>
            <a:r>
              <a:rPr lang="en-US" sz="2117">
                <a:solidFill>
                  <a:srgbClr val="FDD17D"/>
                </a:solidFill>
                <a:latin typeface="Century Gothic 3"/>
                <a:ea typeface="Century Gothic 3"/>
                <a:cs typeface="Century Gothic 3"/>
                <a:sym typeface="Century Gothic 3"/>
              </a:rPr>
              <a:t>Include them in conversations you are having with their children - they may need to learn, too! </a:t>
            </a:r>
          </a:p>
          <a:p>
            <a:pPr marL="914164" lvl="2" indent="-304721" defTabSz="609630">
              <a:lnSpc>
                <a:spcPts val="3175"/>
              </a:lnSpc>
              <a:buFont typeface="Arial"/>
              <a:buChar char="⚬"/>
            </a:pPr>
            <a:r>
              <a:rPr lang="en-US" sz="2117">
                <a:solidFill>
                  <a:srgbClr val="FDD17D"/>
                </a:solidFill>
                <a:latin typeface="Century Gothic 3"/>
                <a:ea typeface="Century Gothic 3"/>
                <a:cs typeface="Century Gothic 3"/>
                <a:sym typeface="Century Gothic 3"/>
              </a:rPr>
              <a:t>Ask them for assistance, as needed.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35636" y="1024231"/>
            <a:ext cx="5344227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520"/>
              </a:lnSpc>
              <a:spcBef>
                <a:spcPct val="0"/>
              </a:spcBef>
            </a:pPr>
            <a:r>
              <a:rPr lang="en-US" sz="4600">
                <a:solidFill>
                  <a:srgbClr val="FDD17D"/>
                </a:solidFill>
                <a:latin typeface="Century Gothic 1"/>
                <a:ea typeface="Century Gothic 1"/>
                <a:cs typeface="Century Gothic 1"/>
                <a:sym typeface="Century Gothic 1"/>
              </a:rPr>
              <a:t>Involving Families  </a:t>
            </a:r>
          </a:p>
        </p:txBody>
      </p:sp>
      <p:sp>
        <p:nvSpPr>
          <p:cNvPr id="6" name="Freeform 6"/>
          <p:cNvSpPr/>
          <p:nvPr/>
        </p:nvSpPr>
        <p:spPr>
          <a:xfrm>
            <a:off x="11281247" y="6051551"/>
            <a:ext cx="798731" cy="733627"/>
          </a:xfrm>
          <a:custGeom>
            <a:avLst/>
            <a:gdLst/>
            <a:ahLst/>
            <a:cxnLst/>
            <a:rect l="l" t="t" r="r" b="b"/>
            <a:pathLst>
              <a:path w="1198096" h="1100441">
                <a:moveTo>
                  <a:pt x="0" y="0"/>
                </a:moveTo>
                <a:lnTo>
                  <a:pt x="1198096" y="0"/>
                </a:lnTo>
                <a:lnTo>
                  <a:pt x="1198096" y="1100441"/>
                </a:lnTo>
                <a:lnTo>
                  <a:pt x="0" y="11004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9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988089" y="0"/>
            <a:ext cx="5203911" cy="6824801"/>
          </a:xfrm>
          <a:custGeom>
            <a:avLst/>
            <a:gdLst/>
            <a:ahLst/>
            <a:cxnLst/>
            <a:rect l="l" t="t" r="r" b="b"/>
            <a:pathLst>
              <a:path w="7805867" h="10237202">
                <a:moveTo>
                  <a:pt x="0" y="0"/>
                </a:moveTo>
                <a:lnTo>
                  <a:pt x="7805867" y="0"/>
                </a:lnTo>
                <a:lnTo>
                  <a:pt x="7805867" y="10237202"/>
                </a:lnTo>
                <a:lnTo>
                  <a:pt x="0" y="102372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-908554" y="3331326"/>
            <a:ext cx="9637551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040"/>
              </a:lnSpc>
              <a:spcBef>
                <a:spcPct val="0"/>
              </a:spcBef>
            </a:pPr>
            <a:r>
              <a:rPr lang="en-US" sz="64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Let’s Practice!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9DF202-CE78-6C6D-AF65-91241A8E2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Customer Care?</a:t>
            </a:r>
          </a:p>
        </p:txBody>
      </p:sp>
    </p:spTree>
    <p:extLst>
      <p:ext uri="{BB962C8B-B14F-4D97-AF65-F5344CB8AC3E}">
        <p14:creationId xmlns:p14="http://schemas.microsoft.com/office/powerpoint/2010/main" val="1787963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9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96001" y="2351178"/>
            <a:ext cx="4621107" cy="2514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00"/>
              </a:lnSpc>
              <a:spcBef>
                <a:spcPct val="0"/>
              </a:spcBef>
            </a:pPr>
            <a:r>
              <a:rPr lang="en-US" sz="2666">
                <a:solidFill>
                  <a:srgbClr val="FDD17D"/>
                </a:solidFill>
                <a:latin typeface="Century Gothic 3"/>
                <a:ea typeface="Century Gothic 3"/>
                <a:cs typeface="Century Gothic 3"/>
                <a:sym typeface="Century Gothic 3"/>
              </a:rPr>
              <a:t>A customer enters the cafe with four small children under the age of 5. What might you review with them as they check in?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06947" y="1543685"/>
            <a:ext cx="3665455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6400"/>
              </a:lnSpc>
              <a:spcBef>
                <a:spcPct val="0"/>
              </a:spcBef>
            </a:pPr>
            <a:r>
              <a:rPr lang="en-US" sz="5334" b="1">
                <a:solidFill>
                  <a:srgbClr val="FDD17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Scenario 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9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65273" y="1873885"/>
            <a:ext cx="4621107" cy="3027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00"/>
              </a:lnSpc>
              <a:spcBef>
                <a:spcPct val="0"/>
              </a:spcBef>
            </a:pPr>
            <a:r>
              <a:rPr lang="en-US" sz="2666">
                <a:solidFill>
                  <a:srgbClr val="FDD17D"/>
                </a:solidFill>
                <a:latin typeface="Century Gothic 3"/>
                <a:ea typeface="Century Gothic 3"/>
                <a:cs typeface="Century Gothic 3"/>
                <a:sym typeface="Century Gothic 3"/>
              </a:rPr>
              <a:t>A six year old boy is constantly running through the cafe and has almost stepped on a kitten a few times. The parents are on their phones and not intervening.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06947" y="1543685"/>
            <a:ext cx="3665455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6400"/>
              </a:lnSpc>
              <a:spcBef>
                <a:spcPct val="0"/>
              </a:spcBef>
            </a:pPr>
            <a:r>
              <a:rPr lang="en-US" sz="5334" b="1">
                <a:solidFill>
                  <a:srgbClr val="FDD17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Scenario 2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2A6EB-5285-86C7-D2DE-48D57BAB2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F5FF-753F-DBAA-91B4-7F81741A8F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75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863D7-D26A-4A52-7FB3-2394AC00A71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47486" y="1676398"/>
            <a:ext cx="5181600" cy="44851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Your account in VIC will be updated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Check the schedule and sign up for shifts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Remember staff are there to help, so ask questions when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Have Fun!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Thank you for helping to make sure our visitors have a great time at the café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CA46E6-298F-DC07-307A-A02F7F8E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Training Today…</a:t>
            </a:r>
          </a:p>
        </p:txBody>
      </p:sp>
      <p:pic>
        <p:nvPicPr>
          <p:cNvPr id="1026" name="Picture 2" descr="Untitled photo">
            <a:extLst>
              <a:ext uri="{FF2B5EF4-FFF2-40B4-BE49-F238E27FC236}">
                <a16:creationId xmlns:a16="http://schemas.microsoft.com/office/drawing/2014/main" id="{3DB64833-022C-453C-3581-5B4F7FE3E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580" y="2030700"/>
            <a:ext cx="5035420" cy="377656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999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87DCD7-A8C9-5B38-BD4B-4FF24B6F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Assignment Overview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9F9584BC-1E66-95A9-5140-6E20ABA8F7A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11890472"/>
              </p:ext>
            </p:extLst>
          </p:nvPr>
        </p:nvGraphicFramePr>
        <p:xfrm>
          <a:off x="812799" y="1676400"/>
          <a:ext cx="9712131" cy="4407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9150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EA76D-A482-2B90-FE86-25297D727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50941F-42B7-B63E-548B-15BBA0DDB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the welcoming face to visitors at the café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133BA3-4AE4-E386-7C4D-AE4DB26C0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943" y="1640633"/>
            <a:ext cx="10160000" cy="990600"/>
          </a:xfrm>
        </p:spPr>
        <p:txBody>
          <a:bodyPr/>
          <a:lstStyle/>
          <a:p>
            <a:r>
              <a:rPr lang="en-US" dirty="0"/>
              <a:t>Welcoming Guests to the Café</a:t>
            </a:r>
          </a:p>
        </p:txBody>
      </p:sp>
    </p:spTree>
    <p:extLst>
      <p:ext uri="{BB962C8B-B14F-4D97-AF65-F5344CB8AC3E}">
        <p14:creationId xmlns:p14="http://schemas.microsoft.com/office/powerpoint/2010/main" val="4064324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828802" y="1600200"/>
            <a:ext cx="6019799" cy="5181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Welcome guests to the café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/>
              </a:rPr>
              <a:t>Have they been here before?  Do they have a reservation?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/>
              </a:rPr>
              <a:t>Have them check in at the front desk</a:t>
            </a:r>
          </a:p>
          <a:p>
            <a:pPr marL="938212" lvl="2" indent="-342900">
              <a:buFont typeface="Arial" panose="020B0604020202020204" pitchFamily="34" charset="0"/>
              <a:buChar char="•"/>
            </a:pPr>
            <a:endParaRPr lang="en-US" sz="2000" dirty="0">
              <a:latin typeface="Century Gothic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/>
              </a:rPr>
              <a:t>Do they have young children with them? </a:t>
            </a:r>
          </a:p>
          <a:p>
            <a:pPr marL="938212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/>
              </a:rPr>
              <a:t>Ask parents to keep close to children &amp; help with rules</a:t>
            </a:r>
          </a:p>
          <a:p>
            <a:pPr marL="320675" lvl="1" indent="0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Greeting Customers</a:t>
            </a:r>
          </a:p>
        </p:txBody>
      </p:sp>
      <p:pic>
        <p:nvPicPr>
          <p:cNvPr id="5122" name="Picture 2" descr="20190308_2T7A4113_Anne_Sav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057400"/>
            <a:ext cx="2641600" cy="3962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036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0506" y="169728"/>
            <a:ext cx="10980696" cy="990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Greeting Customers-Cat House “Rules”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260" y="1856748"/>
            <a:ext cx="2172523" cy="1571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066" y="1966397"/>
            <a:ext cx="1487576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496" y="4010409"/>
            <a:ext cx="2532076" cy="1568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119" y="2254992"/>
            <a:ext cx="2347609" cy="11456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31223" y="1904479"/>
            <a:ext cx="1999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Don’t fall for my belly rub invitation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2" y="5638800"/>
            <a:ext cx="2697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Shhh</a:t>
            </a:r>
            <a:r>
              <a:rPr lang="en-US" dirty="0"/>
              <a:t>…let sleeping cats sleep and hiding cats hide.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67600" y="1746341"/>
            <a:ext cx="2791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Hands are not cat toys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83" y="4217430"/>
            <a:ext cx="2362204" cy="23622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97922" y="4715132"/>
            <a:ext cx="1658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flash photography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3495" y="5213866"/>
            <a:ext cx="273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Avoid picking me up </a:t>
            </a:r>
          </a:p>
        </p:txBody>
      </p:sp>
    </p:spTree>
    <p:extLst>
      <p:ext uri="{BB962C8B-B14F-4D97-AF65-F5344CB8AC3E}">
        <p14:creationId xmlns:p14="http://schemas.microsoft.com/office/powerpoint/2010/main" val="446073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3BE632-D619-307B-4CB6-74E8A942BD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9498" y="1610959"/>
            <a:ext cx="5708723" cy="487590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Café Set-Up Overview</a:t>
            </a:r>
          </a:p>
          <a:p>
            <a:pPr marL="595312" lvl="2" indent="0"/>
            <a:r>
              <a:rPr lang="en-US" dirty="0"/>
              <a:t>Restroom location </a:t>
            </a:r>
            <a:r>
              <a:rPr lang="en-US" sz="1600" dirty="0"/>
              <a:t>(keep door    closed)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/>
              <a:t>Snack &amp; Drink Bar </a:t>
            </a:r>
            <a:r>
              <a:rPr lang="en-US" sz="1600" dirty="0"/>
              <a:t>($1.00 suggested donation)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/>
              <a:t>Games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/>
              <a:t>Cat toys &amp; </a:t>
            </a:r>
            <a:r>
              <a:rPr lang="en-US" sz="1600" dirty="0"/>
              <a:t>wands (use toys, not hands to interact/play)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About the Cats/Kittens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/>
              <a:t>Names on collars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/>
              <a:t>Point out the slat board</a:t>
            </a:r>
          </a:p>
          <a:p>
            <a:pPr marL="938212" lvl="2" indent="-342900">
              <a:buFont typeface="Arial" panose="020B0604020202020204" pitchFamily="34" charset="0"/>
              <a:buChar char="•"/>
            </a:pPr>
            <a:r>
              <a:rPr lang="en-US" dirty="0"/>
              <a:t>Who is available to adopt</a:t>
            </a:r>
          </a:p>
          <a:p>
            <a:pPr marL="938212" lvl="2" indent="-342900">
              <a:buFont typeface="Arial" panose="020B0604020202020204" pitchFamily="34" charset="0"/>
              <a:buChar char="•"/>
            </a:pPr>
            <a:r>
              <a:rPr lang="en-US" dirty="0"/>
              <a:t>Those with “pending adoptions” will have a hold tag on them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3AEC29-1964-AC8D-33BC-801D02369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Greeting Customers-Café Basics</a:t>
            </a:r>
          </a:p>
        </p:txBody>
      </p:sp>
      <p:pic>
        <p:nvPicPr>
          <p:cNvPr id="5" name="Picture 4" descr="A wall with papers on it&#10;&#10;AI-generated content may be incorrect.">
            <a:extLst>
              <a:ext uri="{FF2B5EF4-FFF2-40B4-BE49-F238E27FC236}">
                <a16:creationId xmlns:a16="http://schemas.microsoft.com/office/drawing/2014/main" id="{12853C74-1DD4-BF3D-AA94-8299C153E8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t="10509" r="8901" b="10588"/>
          <a:stretch>
            <a:fillRect/>
          </a:stretch>
        </p:blipFill>
        <p:spPr>
          <a:xfrm>
            <a:off x="6095999" y="1881256"/>
            <a:ext cx="5866503" cy="442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25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F4BBAB-222E-3996-9AFF-65C1F72858B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2123" y="1556639"/>
            <a:ext cx="7680960" cy="4934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When checking in for a reservation, staff will know if someone is interested in adopting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Staff may ask for assistance in locating a particular cat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If a visitor is interested in adopting, ask if they have filled out a survey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b="0" dirty="0"/>
              <a:t>If </a:t>
            </a:r>
            <a:r>
              <a:rPr lang="en-US" dirty="0"/>
              <a:t>yes, </a:t>
            </a:r>
            <a:r>
              <a:rPr lang="en-US" b="0" dirty="0"/>
              <a:t>have them go to the front desk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b="0" dirty="0"/>
              <a:t>If </a:t>
            </a:r>
            <a:r>
              <a:rPr lang="en-US" dirty="0"/>
              <a:t>no, </a:t>
            </a:r>
            <a:r>
              <a:rPr lang="en-US" b="0" dirty="0"/>
              <a:t>you can have them fill out an adoption survey (located at front desk)  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b="0" dirty="0"/>
              <a:t>Once the survey is completed, have them go to the front desk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/>
              <a:t>STAFF </a:t>
            </a:r>
            <a:r>
              <a:rPr lang="en-US" b="0" dirty="0"/>
              <a:t>will schedule the adoption &amp; process the application, not volunteers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CB9035-B83D-6FEB-E125-5890EB032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25" y="237931"/>
            <a:ext cx="10871200" cy="990600"/>
          </a:xfrm>
        </p:spPr>
        <p:txBody>
          <a:bodyPr/>
          <a:lstStyle/>
          <a:p>
            <a:r>
              <a:rPr lang="en-US" dirty="0"/>
              <a:t>Assisting with Adoptions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30E32CE-B525-C2B9-6269-9BAD0BF67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7D0AD25-AD95-CD2B-44ED-4DCE4048D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576429A-E5D1-7016-6E7F-E86133A26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4E00399-DA01-7F83-B18F-B9212BF46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17A144-94CC-0A12-2A85-097BDC8CC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717" y="785309"/>
            <a:ext cx="4296045" cy="547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57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SHV Theme">
  <a:themeElements>
    <a:clrScheme name="Custom 5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66CCCC"/>
      </a:accent1>
      <a:accent2>
        <a:srgbClr val="FF9966"/>
      </a:accent2>
      <a:accent3>
        <a:srgbClr val="CCCC99"/>
      </a:accent3>
      <a:accent4>
        <a:srgbClr val="FFCC66"/>
      </a:accent4>
      <a:accent5>
        <a:srgbClr val="7BA79D"/>
      </a:accent5>
      <a:accent6>
        <a:srgbClr val="968C8C"/>
      </a:accent6>
      <a:hlink>
        <a:srgbClr val="66CCCC"/>
      </a:hlink>
      <a:folHlink>
        <a:srgbClr val="704404"/>
      </a:folHlink>
    </a:clrScheme>
    <a:fontScheme name="HSHV brand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SHV PowerPoint Template 2019" id="{FD0DC3D3-3779-4F32-8687-E0BCA6F1FA4D}" vid="{9B5D41B3-0DC3-493B-BC76-D35D08232C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ABFA1BA204C64D8617F958A11636D0" ma:contentTypeVersion="20" ma:contentTypeDescription="Create a new document." ma:contentTypeScope="" ma:versionID="b607f4640536620f2968b892ad266367">
  <xsd:schema xmlns:xsd="http://www.w3.org/2001/XMLSchema" xmlns:xs="http://www.w3.org/2001/XMLSchema" xmlns:p="http://schemas.microsoft.com/office/2006/metadata/properties" xmlns:ns2="f3303822-5053-4cc0-8ae2-8ba5dd491c50" xmlns:ns3="a77e0589-fffe-463a-b6b6-f8476643c05a" targetNamespace="http://schemas.microsoft.com/office/2006/metadata/properties" ma:root="true" ma:fieldsID="53077fb1e63c42c011ecd1d172e25332" ns2:_="" ns3:_="">
    <xsd:import namespace="f3303822-5053-4cc0-8ae2-8ba5dd491c50"/>
    <xsd:import namespace="a77e0589-fffe-463a-b6b6-f8476643c05a"/>
    <xsd:element name="properties">
      <xsd:complexType>
        <xsd:sequence>
          <xsd:element name="documentManagement">
            <xsd:complexType>
              <xsd:all>
                <xsd:element ref="ns2:HSHV_x002e_org_x0020_web_x0020_content" minOccurs="0"/>
                <xsd:element ref="ns2:MediaServiceMetadata" minOccurs="0"/>
                <xsd:element ref="ns2:MediaServiceFastMetadata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303822-5053-4cc0-8ae2-8ba5dd491c50" elementFormDefault="qualified">
    <xsd:import namespace="http://schemas.microsoft.com/office/2006/documentManagement/types"/>
    <xsd:import namespace="http://schemas.microsoft.com/office/infopath/2007/PartnerControls"/>
    <xsd:element name="HSHV_x002e_org_x0020_web_x0020_content" ma:index="8" nillable="true" ma:displayName="HSHV.org web content" ma:default="0" ma:internalName="HSHV_x002e_org_x0020_web_x0020_content1" ma:readOnly="false">
      <xsd:simpleType>
        <xsd:restriction base="dms:Boolean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7e0589-fffe-463a-b6b6-f8476643c05a" elementFormDefault="qualified">
    <xsd:import namespace="http://schemas.microsoft.com/office/2006/documentManagement/types"/>
    <xsd:import namespace="http://schemas.microsoft.com/office/infopath/2007/PartnerControls"/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SHV_x002e_org_x0020_web_x0020_content xmlns="f3303822-5053-4cc0-8ae2-8ba5dd491c50">false</HSHV_x002e_org_x0020_web_x0020_content>
  </documentManagement>
</p:properties>
</file>

<file path=customXml/itemProps1.xml><?xml version="1.0" encoding="utf-8"?>
<ds:datastoreItem xmlns:ds="http://schemas.openxmlformats.org/officeDocument/2006/customXml" ds:itemID="{76899F85-7179-4485-93DA-415A17879B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303822-5053-4cc0-8ae2-8ba5dd491c50"/>
    <ds:schemaRef ds:uri="a77e0589-fffe-463a-b6b6-f8476643c0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30205E-21E7-4D31-ABE4-45764C7ED0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61C48A-A6A2-4669-852E-32DAA9D6828E}">
  <ds:schemaRefs>
    <ds:schemaRef ds:uri="http://schemas.microsoft.com/office/2006/metadata/properties"/>
    <ds:schemaRef ds:uri="http://schemas.openxmlformats.org/package/2006/metadata/core-properties"/>
    <ds:schemaRef ds:uri="a77e0589-fffe-463a-b6b6-f8476643c05a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f3303822-5053-4cc0-8ae2-8ba5dd491c50"/>
    <ds:schemaRef ds:uri="http://schemas.microsoft.com/office/infopath/2007/PartnerControl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6c38deea-71f6-48fc-9602-7b59d76064ed}" enabled="0" method="" siteId="{6c38deea-71f6-48fc-9602-7b59d76064e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1499</Words>
  <Application>Microsoft Office PowerPoint</Application>
  <PresentationFormat>Widescreen</PresentationFormat>
  <Paragraphs>185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Aptos</vt:lpstr>
      <vt:lpstr>Arial</vt:lpstr>
      <vt:lpstr>Calibri</vt:lpstr>
      <vt:lpstr>Century Gothic</vt:lpstr>
      <vt:lpstr>Century Gothic 1</vt:lpstr>
      <vt:lpstr>Century Gothic 2</vt:lpstr>
      <vt:lpstr>Century Gothic 3</vt:lpstr>
      <vt:lpstr>Open Sans</vt:lpstr>
      <vt:lpstr>Open Sans Bold</vt:lpstr>
      <vt:lpstr>Tw Cen MT</vt:lpstr>
      <vt:lpstr>Wingdings</vt:lpstr>
      <vt:lpstr>Wingdings 2</vt:lpstr>
      <vt:lpstr>HSHV Theme</vt:lpstr>
      <vt:lpstr>Office Theme</vt:lpstr>
      <vt:lpstr>Customer Care Training</vt:lpstr>
      <vt:lpstr>Training Overview</vt:lpstr>
      <vt:lpstr>What is Customer Care?</vt:lpstr>
      <vt:lpstr>Assignment Overview</vt:lpstr>
      <vt:lpstr>Welcoming Guests to the Café</vt:lpstr>
      <vt:lpstr>Greeting Customers</vt:lpstr>
      <vt:lpstr>Greeting Customers-Cat House “Rules”</vt:lpstr>
      <vt:lpstr>Greeting Customers-Café Basics</vt:lpstr>
      <vt:lpstr>Assisting with Adoptions</vt:lpstr>
      <vt:lpstr>How to Help When There is “Down Time”</vt:lpstr>
      <vt:lpstr>Basic Body Language </vt:lpstr>
      <vt:lpstr>Relaxed, Comfortable and at Ease</vt:lpstr>
      <vt:lpstr>Fearful and Unsure</vt:lpstr>
      <vt:lpstr>Over arousal   </vt:lpstr>
      <vt:lpstr>How to Respond to Offered Body Language</vt:lpstr>
      <vt:lpstr>Fearful cats and kittens</vt:lpstr>
      <vt:lpstr>High energy, high arousal cats and kittens</vt:lpstr>
      <vt:lpstr>Are They Fighting or Playing? </vt:lpstr>
      <vt:lpstr>Play vs. Reactivity/Discomfort </vt:lpstr>
      <vt:lpstr>Helping Our Guests</vt:lpstr>
      <vt:lpstr>Helping our guests engage safely with our cats</vt:lpstr>
      <vt:lpstr>Common Challenges-Working With Families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Next? </vt:lpstr>
      <vt:lpstr>After Training Today…</vt:lpstr>
    </vt:vector>
  </TitlesOfParts>
  <Company>HSHV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Care Training</dc:title>
  <dc:creator>Annemarie Staley</dc:creator>
  <cp:lastModifiedBy>Tawn Hinze</cp:lastModifiedBy>
  <cp:revision>3</cp:revision>
  <dcterms:created xsi:type="dcterms:W3CDTF">2020-08-05T16:03:04Z</dcterms:created>
  <dcterms:modified xsi:type="dcterms:W3CDTF">2026-04-14T16:21:03Z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0x0101007EABFA1BA204C64D8617F958A11636D0</vt:lpwstr>
  </property>
  <property fmtid="{D5CDD505-2E9C-101B-9397-08002B2CF9AE}" pid="3" name="Primary Department(s)">
    <vt:lpwstr>Marketing</vt:lpwstr>
  </property>
  <property fmtid="{D5CDD505-2E9C-101B-9397-08002B2CF9AE}" pid="4" name="OSHA related content">
    <vt:bool>false</vt:bool>
  </property>
  <property fmtid="{D5CDD505-2E9C-101B-9397-08002B2CF9AE}" pid="5" name="Title-Description">
    <vt:lpwstr>PowerPoint Presentation - standard colors and font</vt:lpwstr>
  </property>
  <property fmtid="{D5CDD505-2E9C-101B-9397-08002B2CF9AE}" pid="6" name="Law-Regulation Related">
    <vt:bool>false</vt:bool>
  </property>
</Properties>
</file>