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 id="2147484839" r:id="rId6"/>
    <p:sldMasterId id="2147484851" r:id="rId7"/>
    <p:sldMasterId id="2147484863" r:id="rId8"/>
  </p:sldMasterIdLst>
  <p:notesMasterIdLst>
    <p:notesMasterId r:id="rId71"/>
  </p:notesMasterIdLst>
  <p:handoutMasterIdLst>
    <p:handoutMasterId r:id="rId72"/>
  </p:handoutMasterIdLst>
  <p:sldIdLst>
    <p:sldId id="256" r:id="rId9"/>
    <p:sldId id="3066" r:id="rId10"/>
    <p:sldId id="3015" r:id="rId11"/>
    <p:sldId id="3017" r:id="rId12"/>
    <p:sldId id="3018" r:id="rId13"/>
    <p:sldId id="3080" r:id="rId14"/>
    <p:sldId id="3020" r:id="rId15"/>
    <p:sldId id="3000" r:id="rId16"/>
    <p:sldId id="3021" r:id="rId17"/>
    <p:sldId id="3007" r:id="rId18"/>
    <p:sldId id="3009" r:id="rId19"/>
    <p:sldId id="3082" r:id="rId20"/>
    <p:sldId id="3010" r:id="rId21"/>
    <p:sldId id="3012" r:id="rId22"/>
    <p:sldId id="3024" r:id="rId23"/>
    <p:sldId id="3006" r:id="rId24"/>
    <p:sldId id="3078" r:id="rId25"/>
    <p:sldId id="3075" r:id="rId26"/>
    <p:sldId id="3085" r:id="rId27"/>
    <p:sldId id="3077" r:id="rId28"/>
    <p:sldId id="3079" r:id="rId29"/>
    <p:sldId id="3025" r:id="rId30"/>
    <p:sldId id="3026" r:id="rId31"/>
    <p:sldId id="3027" r:id="rId32"/>
    <p:sldId id="3028" r:id="rId33"/>
    <p:sldId id="3029" r:id="rId34"/>
    <p:sldId id="3030" r:id="rId35"/>
    <p:sldId id="3033" r:id="rId36"/>
    <p:sldId id="3031" r:id="rId37"/>
    <p:sldId id="3081" r:id="rId38"/>
    <p:sldId id="3035" r:id="rId39"/>
    <p:sldId id="3065" r:id="rId40"/>
    <p:sldId id="3070" r:id="rId41"/>
    <p:sldId id="3083" r:id="rId42"/>
    <p:sldId id="3052" r:id="rId43"/>
    <p:sldId id="3053" r:id="rId44"/>
    <p:sldId id="3034" r:id="rId45"/>
    <p:sldId id="3071" r:id="rId46"/>
    <p:sldId id="3056" r:id="rId47"/>
    <p:sldId id="286" r:id="rId48"/>
    <p:sldId id="288" r:id="rId49"/>
    <p:sldId id="287" r:id="rId50"/>
    <p:sldId id="289" r:id="rId51"/>
    <p:sldId id="290" r:id="rId52"/>
    <p:sldId id="3084" r:id="rId53"/>
    <p:sldId id="3054" r:id="rId54"/>
    <p:sldId id="3063" r:id="rId55"/>
    <p:sldId id="3057" r:id="rId56"/>
    <p:sldId id="3039" r:id="rId57"/>
    <p:sldId id="3059" r:id="rId58"/>
    <p:sldId id="3060" r:id="rId59"/>
    <p:sldId id="3049" r:id="rId60"/>
    <p:sldId id="3050" r:id="rId61"/>
    <p:sldId id="3051" r:id="rId62"/>
    <p:sldId id="3058" r:id="rId63"/>
    <p:sldId id="3040" r:id="rId64"/>
    <p:sldId id="3041" r:id="rId65"/>
    <p:sldId id="3043" r:id="rId66"/>
    <p:sldId id="3044" r:id="rId67"/>
    <p:sldId id="3045" r:id="rId68"/>
    <p:sldId id="3046" r:id="rId69"/>
    <p:sldId id="3047" r:id="rId7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90B8"/>
    <a:srgbClr val="CCCC99"/>
    <a:srgbClr val="70B4BD"/>
    <a:srgbClr val="FFFFCC"/>
    <a:srgbClr val="FFFF99"/>
    <a:srgbClr val="EB9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98" autoAdjust="0"/>
    <p:restoredTop sz="96433" autoAdjust="0"/>
  </p:normalViewPr>
  <p:slideViewPr>
    <p:cSldViewPr>
      <p:cViewPr varScale="1">
        <p:scale>
          <a:sx n="82" d="100"/>
          <a:sy n="82" d="100"/>
        </p:scale>
        <p:origin x="1584" y="931"/>
      </p:cViewPr>
      <p:guideLst>
        <p:guide orient="horz" pos="2160"/>
        <p:guide pos="2880"/>
      </p:guideLst>
    </p:cSldViewPr>
  </p:slideViewPr>
  <p:outlineViewPr>
    <p:cViewPr>
      <p:scale>
        <a:sx n="33" d="100"/>
        <a:sy n="33" d="100"/>
      </p:scale>
      <p:origin x="0" y="-1884"/>
    </p:cViewPr>
    <p:sldLst>
      <p:sld r:id="rId1" collapse="1"/>
    </p:sldLst>
  </p:outlineViewPr>
  <p:notesTextViewPr>
    <p:cViewPr>
      <p:scale>
        <a:sx n="100" d="100"/>
        <a:sy n="100" d="100"/>
      </p:scale>
      <p:origin x="0" y="0"/>
    </p:cViewPr>
  </p:notesTextViewPr>
  <p:sorterViewPr>
    <p:cViewPr varScale="1">
      <p:scale>
        <a:sx n="1" d="1"/>
        <a:sy n="1" d="1"/>
      </p:scale>
      <p:origin x="0" y="-17052"/>
    </p:cViewPr>
  </p:sorterViewPr>
  <p:notesViewPr>
    <p:cSldViewPr>
      <p:cViewPr varScale="1">
        <p:scale>
          <a:sx n="85" d="100"/>
          <a:sy n="85" d="100"/>
        </p:scale>
        <p:origin x="-3138"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microsoft.com/office/2016/11/relationships/changesInfo" Target="changesInfos/changesInfo1.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wn Hinze" userId="e4925a02-c43d-4d8c-9bda-1334ace0ed77" providerId="ADAL" clId="{CDD17784-37BA-49D1-AFE4-CF047431BD96}"/>
    <pc:docChg chg="undo custSel modSld">
      <pc:chgData name="Tawn Hinze" userId="e4925a02-c43d-4d8c-9bda-1334ace0ed77" providerId="ADAL" clId="{CDD17784-37BA-49D1-AFE4-CF047431BD96}" dt="2026-05-15T12:36:50.565" v="404" actId="20577"/>
      <pc:docMkLst>
        <pc:docMk/>
      </pc:docMkLst>
      <pc:sldChg chg="modSp mod">
        <pc:chgData name="Tawn Hinze" userId="e4925a02-c43d-4d8c-9bda-1334ace0ed77" providerId="ADAL" clId="{CDD17784-37BA-49D1-AFE4-CF047431BD96}" dt="2026-05-15T12:36:50.565" v="404" actId="20577"/>
        <pc:sldMkLst>
          <pc:docMk/>
          <pc:sldMk cId="2120294913" sldId="3077"/>
        </pc:sldMkLst>
        <pc:spChg chg="mod">
          <ac:chgData name="Tawn Hinze" userId="e4925a02-c43d-4d8c-9bda-1334ace0ed77" providerId="ADAL" clId="{CDD17784-37BA-49D1-AFE4-CF047431BD96}" dt="2026-05-15T12:36:50.565" v="404" actId="20577"/>
          <ac:spMkLst>
            <pc:docMk/>
            <pc:sldMk cId="2120294913" sldId="3077"/>
            <ac:spMk id="6" creationId="{00000000-0000-0000-0000-000000000000}"/>
          </ac:spMkLst>
        </pc:sp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 Id="rId4" Type="http://schemas.openxmlformats.org/officeDocument/2006/relationships/image" Target="../media/image85.jpeg"/></Relationships>
</file>

<file path=ppt/diagrams/_rels/data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g"/><Relationship Id="rId4" Type="http://schemas.openxmlformats.org/officeDocument/2006/relationships/image" Target="../media/image35.jpg"/></Relationships>
</file>

<file path=ppt/diagrams/_rels/data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diagrams/_rels/data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4" Type="http://schemas.openxmlformats.org/officeDocument/2006/relationships/image" Target="../media/image81.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 Id="rId4" Type="http://schemas.openxmlformats.org/officeDocument/2006/relationships/image" Target="../media/image8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g"/><Relationship Id="rId4" Type="http://schemas.openxmlformats.org/officeDocument/2006/relationships/image" Target="../media/image3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image" Target="../media/image78.jpeg"/><Relationship Id="rId4"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54D6DF-0E9D-4741-813F-56BA826EBD4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B84F8558-AB40-4392-95C5-C4F950AB3AEA}">
      <dgm:prSet phldrT="[Text]" custT="1"/>
      <dgm:spPr/>
      <dgm:t>
        <a:bodyPr/>
        <a:lstStyle/>
        <a:p>
          <a:r>
            <a:rPr lang="en-US" sz="3000" dirty="0"/>
            <a:t>Cruelty &amp; Rescue</a:t>
          </a:r>
        </a:p>
      </dgm:t>
    </dgm:pt>
    <dgm:pt modelId="{051C9D2E-B554-4F9D-83EB-623F9B0FDFD8}" type="parTrans" cxnId="{AD5CB947-76DE-4CEE-890E-F30CCEBF386F}">
      <dgm:prSet/>
      <dgm:spPr/>
      <dgm:t>
        <a:bodyPr/>
        <a:lstStyle/>
        <a:p>
          <a:endParaRPr lang="en-US"/>
        </a:p>
      </dgm:t>
    </dgm:pt>
    <dgm:pt modelId="{C99E28B1-3D5A-4859-9CBC-84932E6D9788}" type="sibTrans" cxnId="{AD5CB947-76DE-4CEE-890E-F30CCEBF386F}">
      <dgm:prSet/>
      <dgm:spPr/>
      <dgm:t>
        <a:bodyPr/>
        <a:lstStyle/>
        <a:p>
          <a:endParaRPr lang="en-US"/>
        </a:p>
      </dgm:t>
    </dgm:pt>
    <dgm:pt modelId="{5F3153ED-1F70-4B7D-A130-317F77809625}">
      <dgm:prSet phldrT="[Text]" custT="1"/>
      <dgm:spPr/>
      <dgm:t>
        <a:bodyPr/>
        <a:lstStyle/>
        <a:p>
          <a:r>
            <a:rPr lang="en-US" sz="3000" dirty="0"/>
            <a:t>Veterinary Care</a:t>
          </a:r>
        </a:p>
      </dgm:t>
    </dgm:pt>
    <dgm:pt modelId="{3E9108C9-ABC8-412A-8266-9FE03F06462A}" type="parTrans" cxnId="{23A8456A-AFA3-406A-B873-83055EFE5931}">
      <dgm:prSet/>
      <dgm:spPr/>
      <dgm:t>
        <a:bodyPr/>
        <a:lstStyle/>
        <a:p>
          <a:endParaRPr lang="en-US"/>
        </a:p>
      </dgm:t>
    </dgm:pt>
    <dgm:pt modelId="{8DF78402-FDB0-4B3D-A61C-4A87432E9B06}" type="sibTrans" cxnId="{23A8456A-AFA3-406A-B873-83055EFE5931}">
      <dgm:prSet/>
      <dgm:spPr/>
      <dgm:t>
        <a:bodyPr/>
        <a:lstStyle/>
        <a:p>
          <a:endParaRPr lang="en-US"/>
        </a:p>
      </dgm:t>
    </dgm:pt>
    <dgm:pt modelId="{3DCC2B48-6CB7-443C-8869-DAB49E50EB72}">
      <dgm:prSet phldrT="[Text]" custT="1"/>
      <dgm:spPr/>
      <dgm:t>
        <a:bodyPr/>
        <a:lstStyle/>
        <a:p>
          <a:r>
            <a:rPr lang="en-US" sz="3000" dirty="0"/>
            <a:t>Behavior Management</a:t>
          </a:r>
        </a:p>
      </dgm:t>
    </dgm:pt>
    <dgm:pt modelId="{7C4BE0B5-A7E3-45DE-B90B-238351EF918B}" type="parTrans" cxnId="{3BE731A7-987B-41D4-8557-BE8FE50CEA91}">
      <dgm:prSet/>
      <dgm:spPr/>
      <dgm:t>
        <a:bodyPr/>
        <a:lstStyle/>
        <a:p>
          <a:endParaRPr lang="en-US"/>
        </a:p>
      </dgm:t>
    </dgm:pt>
    <dgm:pt modelId="{ACB27D8A-3B0D-420F-96B9-F3F5F9B74223}" type="sibTrans" cxnId="{3BE731A7-987B-41D4-8557-BE8FE50CEA91}">
      <dgm:prSet/>
      <dgm:spPr/>
      <dgm:t>
        <a:bodyPr/>
        <a:lstStyle/>
        <a:p>
          <a:endParaRPr lang="en-US"/>
        </a:p>
      </dgm:t>
    </dgm:pt>
    <dgm:pt modelId="{F068A80E-B186-4A7F-BD05-801423ADF8BA}">
      <dgm:prSet phldrT="[Text]" custT="1"/>
      <dgm:spPr/>
      <dgm:t>
        <a:bodyPr/>
        <a:lstStyle/>
        <a:p>
          <a:r>
            <a:rPr lang="en-US" sz="3000" dirty="0"/>
            <a:t>Bountiful Bowls</a:t>
          </a:r>
        </a:p>
      </dgm:t>
    </dgm:pt>
    <dgm:pt modelId="{A757AB44-9F3C-4634-ACD9-F8CE4EA8DFC2}" type="parTrans" cxnId="{4A1572E2-D6C0-4FE5-9E00-E9EB5F586181}">
      <dgm:prSet/>
      <dgm:spPr/>
      <dgm:t>
        <a:bodyPr/>
        <a:lstStyle/>
        <a:p>
          <a:endParaRPr lang="en-US"/>
        </a:p>
      </dgm:t>
    </dgm:pt>
    <dgm:pt modelId="{0258BA6A-58F7-4FF2-BE49-256996DCFB5F}" type="sibTrans" cxnId="{4A1572E2-D6C0-4FE5-9E00-E9EB5F586181}">
      <dgm:prSet/>
      <dgm:spPr/>
      <dgm:t>
        <a:bodyPr/>
        <a:lstStyle/>
        <a:p>
          <a:endParaRPr lang="en-US"/>
        </a:p>
      </dgm:t>
    </dgm:pt>
    <dgm:pt modelId="{615217C8-FF37-4AA1-8572-EDCF29C64FDF}">
      <dgm:prSet phldrT="[Text]" custT="1"/>
      <dgm:spPr/>
      <dgm:t>
        <a:bodyPr/>
        <a:lstStyle/>
        <a:p>
          <a:r>
            <a:rPr lang="en-US" sz="3000" dirty="0"/>
            <a:t>Safe Harbor</a:t>
          </a:r>
        </a:p>
      </dgm:t>
    </dgm:pt>
    <dgm:pt modelId="{C7929686-B068-4F58-843B-0C6A62C10C49}" type="parTrans" cxnId="{7CDAA2B1-1676-4E06-8C85-FD14FD272FDE}">
      <dgm:prSet/>
      <dgm:spPr/>
      <dgm:t>
        <a:bodyPr/>
        <a:lstStyle/>
        <a:p>
          <a:endParaRPr lang="en-US"/>
        </a:p>
      </dgm:t>
    </dgm:pt>
    <dgm:pt modelId="{4766579E-AB5E-4843-9C53-7011A2B5776D}" type="sibTrans" cxnId="{7CDAA2B1-1676-4E06-8C85-FD14FD272FDE}">
      <dgm:prSet/>
      <dgm:spPr/>
      <dgm:t>
        <a:bodyPr/>
        <a:lstStyle/>
        <a:p>
          <a:endParaRPr lang="en-US"/>
        </a:p>
      </dgm:t>
    </dgm:pt>
    <dgm:pt modelId="{B267973C-1828-4BA6-8B2A-D4A8C2DD8758}">
      <dgm:prSet phldrT="[Text]" custT="1"/>
      <dgm:spPr/>
      <dgm:t>
        <a:bodyPr/>
        <a:lstStyle/>
        <a:p>
          <a:r>
            <a:rPr lang="en-US" sz="3000" dirty="0"/>
            <a:t>Community Cats</a:t>
          </a:r>
        </a:p>
      </dgm:t>
    </dgm:pt>
    <dgm:pt modelId="{10AB02AD-967C-414B-A72B-503743918DA0}" type="parTrans" cxnId="{24D34FA7-6C6D-4FE3-86E9-12858F2A330A}">
      <dgm:prSet/>
      <dgm:spPr/>
      <dgm:t>
        <a:bodyPr/>
        <a:lstStyle/>
        <a:p>
          <a:endParaRPr lang="en-US"/>
        </a:p>
      </dgm:t>
    </dgm:pt>
    <dgm:pt modelId="{13E00167-1CE3-488F-9FBA-F905D391AD63}" type="sibTrans" cxnId="{24D34FA7-6C6D-4FE3-86E9-12858F2A330A}">
      <dgm:prSet/>
      <dgm:spPr/>
      <dgm:t>
        <a:bodyPr/>
        <a:lstStyle/>
        <a:p>
          <a:endParaRPr lang="en-US"/>
        </a:p>
      </dgm:t>
    </dgm:pt>
    <dgm:pt modelId="{42B2926C-D287-413F-9F50-88E6CAAC2015}">
      <dgm:prSet phldrT="[Text]" custT="1"/>
      <dgm:spPr/>
      <dgm:t>
        <a:bodyPr/>
        <a:lstStyle/>
        <a:p>
          <a:r>
            <a:rPr lang="en-US" sz="3000" dirty="0"/>
            <a:t>Humane Education</a:t>
          </a:r>
        </a:p>
      </dgm:t>
    </dgm:pt>
    <dgm:pt modelId="{AB4F0A35-C88C-458C-BCC3-CC13E4F4438C}" type="parTrans" cxnId="{A2227552-CF1D-44D2-9F17-38E3DEC00B69}">
      <dgm:prSet/>
      <dgm:spPr/>
      <dgm:t>
        <a:bodyPr/>
        <a:lstStyle/>
        <a:p>
          <a:endParaRPr lang="en-US"/>
        </a:p>
      </dgm:t>
    </dgm:pt>
    <dgm:pt modelId="{1D5D3644-B071-4F44-862E-3C77112D1F4B}" type="sibTrans" cxnId="{A2227552-CF1D-44D2-9F17-38E3DEC00B69}">
      <dgm:prSet/>
      <dgm:spPr/>
      <dgm:t>
        <a:bodyPr/>
        <a:lstStyle/>
        <a:p>
          <a:endParaRPr lang="en-US"/>
        </a:p>
      </dgm:t>
    </dgm:pt>
    <dgm:pt modelId="{3E513B1D-CA98-4F58-98F1-5A208A9199F9}" type="pres">
      <dgm:prSet presAssocID="{AF54D6DF-0E9D-4741-813F-56BA826EBD4E}" presName="linear" presStyleCnt="0">
        <dgm:presLayoutVars>
          <dgm:animLvl val="lvl"/>
          <dgm:resizeHandles val="exact"/>
        </dgm:presLayoutVars>
      </dgm:prSet>
      <dgm:spPr/>
    </dgm:pt>
    <dgm:pt modelId="{62AC7C03-AD98-4D19-9FC1-81B8560322CE}" type="pres">
      <dgm:prSet presAssocID="{B84F8558-AB40-4392-95C5-C4F950AB3AEA}" presName="parentText" presStyleLbl="node1" presStyleIdx="0" presStyleCnt="7">
        <dgm:presLayoutVars>
          <dgm:chMax val="0"/>
          <dgm:bulletEnabled val="1"/>
        </dgm:presLayoutVars>
      </dgm:prSet>
      <dgm:spPr/>
    </dgm:pt>
    <dgm:pt modelId="{3E1EC7D2-5038-4AFD-9ECA-482EDA11FF90}" type="pres">
      <dgm:prSet presAssocID="{C99E28B1-3D5A-4859-9CBC-84932E6D9788}" presName="spacer" presStyleCnt="0"/>
      <dgm:spPr/>
    </dgm:pt>
    <dgm:pt modelId="{51937F1F-17EB-46AD-80B4-892E52C3965D}" type="pres">
      <dgm:prSet presAssocID="{5F3153ED-1F70-4B7D-A130-317F77809625}" presName="parentText" presStyleLbl="node1" presStyleIdx="1" presStyleCnt="7">
        <dgm:presLayoutVars>
          <dgm:chMax val="0"/>
          <dgm:bulletEnabled val="1"/>
        </dgm:presLayoutVars>
      </dgm:prSet>
      <dgm:spPr/>
    </dgm:pt>
    <dgm:pt modelId="{F58AAF7A-B789-42C1-A538-C583DF74DE94}" type="pres">
      <dgm:prSet presAssocID="{8DF78402-FDB0-4B3D-A61C-4A87432E9B06}" presName="spacer" presStyleCnt="0"/>
      <dgm:spPr/>
    </dgm:pt>
    <dgm:pt modelId="{65300314-4BED-4AA2-8206-AF5E15793FCC}" type="pres">
      <dgm:prSet presAssocID="{3DCC2B48-6CB7-443C-8869-DAB49E50EB72}" presName="parentText" presStyleLbl="node1" presStyleIdx="2" presStyleCnt="7">
        <dgm:presLayoutVars>
          <dgm:chMax val="0"/>
          <dgm:bulletEnabled val="1"/>
        </dgm:presLayoutVars>
      </dgm:prSet>
      <dgm:spPr/>
    </dgm:pt>
    <dgm:pt modelId="{467B48DE-69DF-4575-82F4-CDBCE9438A29}" type="pres">
      <dgm:prSet presAssocID="{ACB27D8A-3B0D-420F-96B9-F3F5F9B74223}" presName="spacer" presStyleCnt="0"/>
      <dgm:spPr/>
    </dgm:pt>
    <dgm:pt modelId="{05F79E8D-1828-465A-83D8-77577A795405}" type="pres">
      <dgm:prSet presAssocID="{F068A80E-B186-4A7F-BD05-801423ADF8BA}" presName="parentText" presStyleLbl="node1" presStyleIdx="3" presStyleCnt="7">
        <dgm:presLayoutVars>
          <dgm:chMax val="0"/>
          <dgm:bulletEnabled val="1"/>
        </dgm:presLayoutVars>
      </dgm:prSet>
      <dgm:spPr/>
    </dgm:pt>
    <dgm:pt modelId="{4DA60149-4D87-48CA-9E98-281330A60B6E}" type="pres">
      <dgm:prSet presAssocID="{0258BA6A-58F7-4FF2-BE49-256996DCFB5F}" presName="spacer" presStyleCnt="0"/>
      <dgm:spPr/>
    </dgm:pt>
    <dgm:pt modelId="{4C1E6A5E-F41A-43CA-BCA7-47A0FB872541}" type="pres">
      <dgm:prSet presAssocID="{615217C8-FF37-4AA1-8572-EDCF29C64FDF}" presName="parentText" presStyleLbl="node1" presStyleIdx="4" presStyleCnt="7">
        <dgm:presLayoutVars>
          <dgm:chMax val="0"/>
          <dgm:bulletEnabled val="1"/>
        </dgm:presLayoutVars>
      </dgm:prSet>
      <dgm:spPr/>
    </dgm:pt>
    <dgm:pt modelId="{DF08E30F-941F-473D-B85C-5DC8DFEFE0CD}" type="pres">
      <dgm:prSet presAssocID="{4766579E-AB5E-4843-9C53-7011A2B5776D}" presName="spacer" presStyleCnt="0"/>
      <dgm:spPr/>
    </dgm:pt>
    <dgm:pt modelId="{EA7BB013-6EE5-4C1D-AE38-7536E484BDFC}" type="pres">
      <dgm:prSet presAssocID="{B267973C-1828-4BA6-8B2A-D4A8C2DD8758}" presName="parentText" presStyleLbl="node1" presStyleIdx="5" presStyleCnt="7">
        <dgm:presLayoutVars>
          <dgm:chMax val="0"/>
          <dgm:bulletEnabled val="1"/>
        </dgm:presLayoutVars>
      </dgm:prSet>
      <dgm:spPr/>
    </dgm:pt>
    <dgm:pt modelId="{CE35270E-EEFC-434C-971A-5499AB7366B9}" type="pres">
      <dgm:prSet presAssocID="{13E00167-1CE3-488F-9FBA-F905D391AD63}" presName="spacer" presStyleCnt="0"/>
      <dgm:spPr/>
    </dgm:pt>
    <dgm:pt modelId="{A6556247-E5EA-4F09-8DEB-FD0D854AC393}" type="pres">
      <dgm:prSet presAssocID="{42B2926C-D287-413F-9F50-88E6CAAC2015}" presName="parentText" presStyleLbl="node1" presStyleIdx="6" presStyleCnt="7">
        <dgm:presLayoutVars>
          <dgm:chMax val="0"/>
          <dgm:bulletEnabled val="1"/>
        </dgm:presLayoutVars>
      </dgm:prSet>
      <dgm:spPr/>
    </dgm:pt>
  </dgm:ptLst>
  <dgm:cxnLst>
    <dgm:cxn modelId="{A34F5B06-806E-44D7-BE56-87145CB7BA1F}" type="presOf" srcId="{615217C8-FF37-4AA1-8572-EDCF29C64FDF}" destId="{4C1E6A5E-F41A-43CA-BCA7-47A0FB872541}" srcOrd="0" destOrd="0" presId="urn:microsoft.com/office/officeart/2005/8/layout/vList2"/>
    <dgm:cxn modelId="{DD00F30F-3C06-424D-B5D5-FF5306680491}" type="presOf" srcId="{5F3153ED-1F70-4B7D-A130-317F77809625}" destId="{51937F1F-17EB-46AD-80B4-892E52C3965D}" srcOrd="0" destOrd="0" presId="urn:microsoft.com/office/officeart/2005/8/layout/vList2"/>
    <dgm:cxn modelId="{40F36D2F-A65F-49CD-9D6E-8B3E453AFB91}" type="presOf" srcId="{F068A80E-B186-4A7F-BD05-801423ADF8BA}" destId="{05F79E8D-1828-465A-83D8-77577A795405}" srcOrd="0" destOrd="0" presId="urn:microsoft.com/office/officeart/2005/8/layout/vList2"/>
    <dgm:cxn modelId="{8B411530-8FC6-4A0F-93F8-56BCB1B0FA2D}" type="presOf" srcId="{B267973C-1828-4BA6-8B2A-D4A8C2DD8758}" destId="{EA7BB013-6EE5-4C1D-AE38-7536E484BDFC}" srcOrd="0" destOrd="0" presId="urn:microsoft.com/office/officeart/2005/8/layout/vList2"/>
    <dgm:cxn modelId="{01DFF239-0D59-48F1-AF10-58157E12BCA7}" type="presOf" srcId="{42B2926C-D287-413F-9F50-88E6CAAC2015}" destId="{A6556247-E5EA-4F09-8DEB-FD0D854AC393}" srcOrd="0" destOrd="0" presId="urn:microsoft.com/office/officeart/2005/8/layout/vList2"/>
    <dgm:cxn modelId="{AD5CB947-76DE-4CEE-890E-F30CCEBF386F}" srcId="{AF54D6DF-0E9D-4741-813F-56BA826EBD4E}" destId="{B84F8558-AB40-4392-95C5-C4F950AB3AEA}" srcOrd="0" destOrd="0" parTransId="{051C9D2E-B554-4F9D-83EB-623F9B0FDFD8}" sibTransId="{C99E28B1-3D5A-4859-9CBC-84932E6D9788}"/>
    <dgm:cxn modelId="{936B164A-1329-47D6-AB85-7572C97CCF61}" type="presOf" srcId="{3DCC2B48-6CB7-443C-8869-DAB49E50EB72}" destId="{65300314-4BED-4AA2-8206-AF5E15793FCC}" srcOrd="0" destOrd="0" presId="urn:microsoft.com/office/officeart/2005/8/layout/vList2"/>
    <dgm:cxn modelId="{23A8456A-AFA3-406A-B873-83055EFE5931}" srcId="{AF54D6DF-0E9D-4741-813F-56BA826EBD4E}" destId="{5F3153ED-1F70-4B7D-A130-317F77809625}" srcOrd="1" destOrd="0" parTransId="{3E9108C9-ABC8-412A-8266-9FE03F06462A}" sibTransId="{8DF78402-FDB0-4B3D-A61C-4A87432E9B06}"/>
    <dgm:cxn modelId="{A2227552-CF1D-44D2-9F17-38E3DEC00B69}" srcId="{AF54D6DF-0E9D-4741-813F-56BA826EBD4E}" destId="{42B2926C-D287-413F-9F50-88E6CAAC2015}" srcOrd="6" destOrd="0" parTransId="{AB4F0A35-C88C-458C-BCC3-CC13E4F4438C}" sibTransId="{1D5D3644-B071-4F44-862E-3C77112D1F4B}"/>
    <dgm:cxn modelId="{25B3B173-FF9E-496D-A196-E88778F70F6E}" type="presOf" srcId="{B84F8558-AB40-4392-95C5-C4F950AB3AEA}" destId="{62AC7C03-AD98-4D19-9FC1-81B8560322CE}" srcOrd="0" destOrd="0" presId="urn:microsoft.com/office/officeart/2005/8/layout/vList2"/>
    <dgm:cxn modelId="{3BE731A7-987B-41D4-8557-BE8FE50CEA91}" srcId="{AF54D6DF-0E9D-4741-813F-56BA826EBD4E}" destId="{3DCC2B48-6CB7-443C-8869-DAB49E50EB72}" srcOrd="2" destOrd="0" parTransId="{7C4BE0B5-A7E3-45DE-B90B-238351EF918B}" sibTransId="{ACB27D8A-3B0D-420F-96B9-F3F5F9B74223}"/>
    <dgm:cxn modelId="{24D34FA7-6C6D-4FE3-86E9-12858F2A330A}" srcId="{AF54D6DF-0E9D-4741-813F-56BA826EBD4E}" destId="{B267973C-1828-4BA6-8B2A-D4A8C2DD8758}" srcOrd="5" destOrd="0" parTransId="{10AB02AD-967C-414B-A72B-503743918DA0}" sibTransId="{13E00167-1CE3-488F-9FBA-F905D391AD63}"/>
    <dgm:cxn modelId="{7CDAA2B1-1676-4E06-8C85-FD14FD272FDE}" srcId="{AF54D6DF-0E9D-4741-813F-56BA826EBD4E}" destId="{615217C8-FF37-4AA1-8572-EDCF29C64FDF}" srcOrd="4" destOrd="0" parTransId="{C7929686-B068-4F58-843B-0C6A62C10C49}" sibTransId="{4766579E-AB5E-4843-9C53-7011A2B5776D}"/>
    <dgm:cxn modelId="{62C77BD4-EDEC-4655-AD79-850650C219A7}" type="presOf" srcId="{AF54D6DF-0E9D-4741-813F-56BA826EBD4E}" destId="{3E513B1D-CA98-4F58-98F1-5A208A9199F9}" srcOrd="0" destOrd="0" presId="urn:microsoft.com/office/officeart/2005/8/layout/vList2"/>
    <dgm:cxn modelId="{4A1572E2-D6C0-4FE5-9E00-E9EB5F586181}" srcId="{AF54D6DF-0E9D-4741-813F-56BA826EBD4E}" destId="{F068A80E-B186-4A7F-BD05-801423ADF8BA}" srcOrd="3" destOrd="0" parTransId="{A757AB44-9F3C-4634-ACD9-F8CE4EA8DFC2}" sibTransId="{0258BA6A-58F7-4FF2-BE49-256996DCFB5F}"/>
    <dgm:cxn modelId="{48938616-F578-42FA-A7F2-C6A3585190A9}" type="presParOf" srcId="{3E513B1D-CA98-4F58-98F1-5A208A9199F9}" destId="{62AC7C03-AD98-4D19-9FC1-81B8560322CE}" srcOrd="0" destOrd="0" presId="urn:microsoft.com/office/officeart/2005/8/layout/vList2"/>
    <dgm:cxn modelId="{B8F69D26-AC76-483F-816C-F5F5DF7208A0}" type="presParOf" srcId="{3E513B1D-CA98-4F58-98F1-5A208A9199F9}" destId="{3E1EC7D2-5038-4AFD-9ECA-482EDA11FF90}" srcOrd="1" destOrd="0" presId="urn:microsoft.com/office/officeart/2005/8/layout/vList2"/>
    <dgm:cxn modelId="{76EEBA82-EDA8-4496-BB7C-543000B1EADA}" type="presParOf" srcId="{3E513B1D-CA98-4F58-98F1-5A208A9199F9}" destId="{51937F1F-17EB-46AD-80B4-892E52C3965D}" srcOrd="2" destOrd="0" presId="urn:microsoft.com/office/officeart/2005/8/layout/vList2"/>
    <dgm:cxn modelId="{0FC638DE-F9E4-4031-9ECC-678DA4FCC79C}" type="presParOf" srcId="{3E513B1D-CA98-4F58-98F1-5A208A9199F9}" destId="{F58AAF7A-B789-42C1-A538-C583DF74DE94}" srcOrd="3" destOrd="0" presId="urn:microsoft.com/office/officeart/2005/8/layout/vList2"/>
    <dgm:cxn modelId="{6E42941E-04AC-4DDD-80F8-39FC01A3DCD0}" type="presParOf" srcId="{3E513B1D-CA98-4F58-98F1-5A208A9199F9}" destId="{65300314-4BED-4AA2-8206-AF5E15793FCC}" srcOrd="4" destOrd="0" presId="urn:microsoft.com/office/officeart/2005/8/layout/vList2"/>
    <dgm:cxn modelId="{69F78BAD-0673-4475-A8A6-9DF584167DF5}" type="presParOf" srcId="{3E513B1D-CA98-4F58-98F1-5A208A9199F9}" destId="{467B48DE-69DF-4575-82F4-CDBCE9438A29}" srcOrd="5" destOrd="0" presId="urn:microsoft.com/office/officeart/2005/8/layout/vList2"/>
    <dgm:cxn modelId="{47BDB1B6-64AE-4D56-91C3-C5D2FF866303}" type="presParOf" srcId="{3E513B1D-CA98-4F58-98F1-5A208A9199F9}" destId="{05F79E8D-1828-465A-83D8-77577A795405}" srcOrd="6" destOrd="0" presId="urn:microsoft.com/office/officeart/2005/8/layout/vList2"/>
    <dgm:cxn modelId="{D6DA726B-DF54-4652-9A39-9ED78C3BDF3A}" type="presParOf" srcId="{3E513B1D-CA98-4F58-98F1-5A208A9199F9}" destId="{4DA60149-4D87-48CA-9E98-281330A60B6E}" srcOrd="7" destOrd="0" presId="urn:microsoft.com/office/officeart/2005/8/layout/vList2"/>
    <dgm:cxn modelId="{28B1C13F-2473-4ADB-90C2-FF6CDA2FE0EF}" type="presParOf" srcId="{3E513B1D-CA98-4F58-98F1-5A208A9199F9}" destId="{4C1E6A5E-F41A-43CA-BCA7-47A0FB872541}" srcOrd="8" destOrd="0" presId="urn:microsoft.com/office/officeart/2005/8/layout/vList2"/>
    <dgm:cxn modelId="{D6354CB4-4C64-4937-AF6C-4AB5B4A03140}" type="presParOf" srcId="{3E513B1D-CA98-4F58-98F1-5A208A9199F9}" destId="{DF08E30F-941F-473D-B85C-5DC8DFEFE0CD}" srcOrd="9" destOrd="0" presId="urn:microsoft.com/office/officeart/2005/8/layout/vList2"/>
    <dgm:cxn modelId="{7F794C41-3BE3-4156-93F9-D052D13FC8BE}" type="presParOf" srcId="{3E513B1D-CA98-4F58-98F1-5A208A9199F9}" destId="{EA7BB013-6EE5-4C1D-AE38-7536E484BDFC}" srcOrd="10" destOrd="0" presId="urn:microsoft.com/office/officeart/2005/8/layout/vList2"/>
    <dgm:cxn modelId="{0F657DC1-33CD-40C0-B27C-A3F990ADC875}" type="presParOf" srcId="{3E513B1D-CA98-4F58-98F1-5A208A9199F9}" destId="{CE35270E-EEFC-434C-971A-5499AB7366B9}" srcOrd="11" destOrd="0" presId="urn:microsoft.com/office/officeart/2005/8/layout/vList2"/>
    <dgm:cxn modelId="{A34A0116-7077-4DB4-8936-85602C9FA32F}" type="presParOf" srcId="{3E513B1D-CA98-4F58-98F1-5A208A9199F9}" destId="{A6556247-E5EA-4F09-8DEB-FD0D854AC393}"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FE8EA0-D898-4FF4-B0CC-4F5EAD01DF3F}" type="doc">
      <dgm:prSet loTypeId="urn:microsoft.com/office/officeart/2005/8/layout/vList3" loCatId="list" qsTypeId="urn:microsoft.com/office/officeart/2005/8/quickstyle/simple1" qsCatId="simple" csTypeId="urn:microsoft.com/office/officeart/2005/8/colors/accent1_2" csCatId="accent1" phldr="1"/>
      <dgm:spPr/>
    </dgm:pt>
    <dgm:pt modelId="{7CA0B7BA-01D9-464A-A747-C4A02142DE34}">
      <dgm:prSet phldrT="[Text]" custT="1"/>
      <dgm:spPr/>
      <dgm:t>
        <a:bodyPr/>
        <a:lstStyle/>
        <a:p>
          <a:r>
            <a:rPr lang="en-US" sz="2400" b="1" dirty="0"/>
            <a:t>Be Respectful</a:t>
          </a:r>
        </a:p>
        <a:p>
          <a:r>
            <a:rPr lang="en-US" sz="1600" dirty="0"/>
            <a:t>We create a welcoming environment by respecting our differences.</a:t>
          </a:r>
        </a:p>
      </dgm:t>
    </dgm:pt>
    <dgm:pt modelId="{F21F9497-0A35-4FEB-B467-D9DACAEBD735}" type="parTrans" cxnId="{A80F6C2C-F8EB-4CE8-AFB2-36E7394BCAE3}">
      <dgm:prSet/>
      <dgm:spPr/>
      <dgm:t>
        <a:bodyPr/>
        <a:lstStyle/>
        <a:p>
          <a:endParaRPr lang="en-US"/>
        </a:p>
      </dgm:t>
    </dgm:pt>
    <dgm:pt modelId="{297D31DF-253F-494B-8D40-74EA1252FF7A}" type="sibTrans" cxnId="{A80F6C2C-F8EB-4CE8-AFB2-36E7394BCAE3}">
      <dgm:prSet/>
      <dgm:spPr/>
      <dgm:t>
        <a:bodyPr/>
        <a:lstStyle/>
        <a:p>
          <a:endParaRPr lang="en-US"/>
        </a:p>
      </dgm:t>
    </dgm:pt>
    <dgm:pt modelId="{DC53C2D6-D785-4448-A788-A4C7F255FACB}">
      <dgm:prSet phldrT="[Text]" custT="1"/>
      <dgm:spPr/>
      <dgm:t>
        <a:bodyPr/>
        <a:lstStyle/>
        <a:p>
          <a:r>
            <a:rPr lang="en-US" sz="2000" b="1" dirty="0"/>
            <a:t>Ask for Help if You Need It</a:t>
          </a:r>
        </a:p>
        <a:p>
          <a:r>
            <a:rPr lang="en-US" sz="1600" dirty="0"/>
            <a:t>If you need help better understanding a difference, ask a staff member/volunteer department for help. </a:t>
          </a:r>
        </a:p>
      </dgm:t>
    </dgm:pt>
    <dgm:pt modelId="{EDC3BEE3-F783-4134-8550-5734E6141C19}" type="parTrans" cxnId="{CBBC2966-E4A4-425C-A1DC-A02A3B33E3A3}">
      <dgm:prSet/>
      <dgm:spPr/>
      <dgm:t>
        <a:bodyPr/>
        <a:lstStyle/>
        <a:p>
          <a:endParaRPr lang="en-US"/>
        </a:p>
      </dgm:t>
    </dgm:pt>
    <dgm:pt modelId="{38F6D6C3-D4D7-4F94-93C9-1CB94B67F2B4}" type="sibTrans" cxnId="{CBBC2966-E4A4-425C-A1DC-A02A3B33E3A3}">
      <dgm:prSet/>
      <dgm:spPr/>
      <dgm:t>
        <a:bodyPr/>
        <a:lstStyle/>
        <a:p>
          <a:endParaRPr lang="en-US"/>
        </a:p>
      </dgm:t>
    </dgm:pt>
    <dgm:pt modelId="{0487D6C9-CDA2-493B-88A9-10C2D2C35339}">
      <dgm:prSet custT="1"/>
      <dgm:spPr/>
      <dgm:t>
        <a:bodyPr/>
        <a:lstStyle/>
        <a:p>
          <a:r>
            <a:rPr lang="en-US" sz="2400" b="1" dirty="0"/>
            <a:t>Keep an Open Mind</a:t>
          </a:r>
        </a:p>
        <a:p>
          <a:r>
            <a:rPr lang="en-US" sz="1400" dirty="0"/>
            <a:t>Try to understand where others are coming from rather than get frustrated from a difference in understanding. </a:t>
          </a:r>
        </a:p>
      </dgm:t>
    </dgm:pt>
    <dgm:pt modelId="{B9C5C397-DAA3-4B51-AEA1-884F3F820E52}" type="parTrans" cxnId="{73BE66A4-CA7E-477A-B296-3690F5713493}">
      <dgm:prSet/>
      <dgm:spPr/>
      <dgm:t>
        <a:bodyPr/>
        <a:lstStyle/>
        <a:p>
          <a:endParaRPr lang="en-US"/>
        </a:p>
      </dgm:t>
    </dgm:pt>
    <dgm:pt modelId="{1F800297-65B0-4345-BB1F-7DD17F0589B0}" type="sibTrans" cxnId="{73BE66A4-CA7E-477A-B296-3690F5713493}">
      <dgm:prSet/>
      <dgm:spPr/>
      <dgm:t>
        <a:bodyPr/>
        <a:lstStyle/>
        <a:p>
          <a:endParaRPr lang="en-US"/>
        </a:p>
      </dgm:t>
    </dgm:pt>
    <dgm:pt modelId="{02609848-B61B-4F21-A0CB-243424F7B11B}">
      <dgm:prSet custT="1"/>
      <dgm:spPr/>
      <dgm:t>
        <a:bodyPr/>
        <a:lstStyle/>
        <a:p>
          <a:endParaRPr lang="en-US" sz="2400" b="0" i="0" baseline="0" dirty="0"/>
        </a:p>
        <a:p>
          <a:r>
            <a:rPr lang="en-US" sz="2000" b="1" i="0" baseline="0" dirty="0"/>
            <a:t>Leave bias, stereotypes, and prejudice at the door. </a:t>
          </a:r>
          <a:r>
            <a:rPr lang="en-US" sz="1400" b="0" i="0" baseline="0" dirty="0"/>
            <a:t>Let’s not have our differences get in the way of our mission for caring for the animals and finding them loving homes.</a:t>
          </a:r>
        </a:p>
        <a:p>
          <a:endParaRPr lang="en-US" sz="2400" b="0" i="0" baseline="0" dirty="0"/>
        </a:p>
      </dgm:t>
    </dgm:pt>
    <dgm:pt modelId="{C42AAD15-DFB7-48D9-B6E0-2AA2EA01109E}" type="parTrans" cxnId="{26A45F86-7584-4EDF-967F-60BAE6F8F950}">
      <dgm:prSet/>
      <dgm:spPr/>
      <dgm:t>
        <a:bodyPr/>
        <a:lstStyle/>
        <a:p>
          <a:endParaRPr lang="en-US"/>
        </a:p>
      </dgm:t>
    </dgm:pt>
    <dgm:pt modelId="{B6AEE33A-D1A2-4A74-89C4-BBB95C4EF4A7}" type="sibTrans" cxnId="{26A45F86-7584-4EDF-967F-60BAE6F8F950}">
      <dgm:prSet/>
      <dgm:spPr/>
      <dgm:t>
        <a:bodyPr/>
        <a:lstStyle/>
        <a:p>
          <a:endParaRPr lang="en-US"/>
        </a:p>
      </dgm:t>
    </dgm:pt>
    <dgm:pt modelId="{9442DAA2-E03F-418E-9BF0-6E4DB3F16DFA}" type="pres">
      <dgm:prSet presAssocID="{C2FE8EA0-D898-4FF4-B0CC-4F5EAD01DF3F}" presName="linearFlow" presStyleCnt="0">
        <dgm:presLayoutVars>
          <dgm:dir/>
          <dgm:resizeHandles val="exact"/>
        </dgm:presLayoutVars>
      </dgm:prSet>
      <dgm:spPr/>
    </dgm:pt>
    <dgm:pt modelId="{2E82BEA8-A95B-4D86-9A7E-A3CDD4A0A157}" type="pres">
      <dgm:prSet presAssocID="{7CA0B7BA-01D9-464A-A747-C4A02142DE34}" presName="composite" presStyleCnt="0"/>
      <dgm:spPr/>
    </dgm:pt>
    <dgm:pt modelId="{0FEAAA8A-4A35-4A66-92AB-3DDE73C70091}" type="pres">
      <dgm:prSet presAssocID="{7CA0B7BA-01D9-464A-A747-C4A02142DE34}" presName="imgShp" presStyleLbl="fgImgPlace1" presStyleIdx="0" presStyleCnt="4" custLinFactX="-13124" custLinFactNeighborX="-100000" custLinFactNeighborY="-8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Close-up of water droplet on a leaf"/>
        </a:ext>
      </dgm:extLst>
    </dgm:pt>
    <dgm:pt modelId="{4162C7A1-ED30-4010-8628-B72B5517BDB0}" type="pres">
      <dgm:prSet presAssocID="{7CA0B7BA-01D9-464A-A747-C4A02142DE34}" presName="txShp" presStyleLbl="node1" presStyleIdx="0" presStyleCnt="4" custScaleX="133511">
        <dgm:presLayoutVars>
          <dgm:bulletEnabled val="1"/>
        </dgm:presLayoutVars>
      </dgm:prSet>
      <dgm:spPr/>
    </dgm:pt>
    <dgm:pt modelId="{1D1B38EE-89F4-4F5D-9323-3FF06906CC39}" type="pres">
      <dgm:prSet presAssocID="{297D31DF-253F-494B-8D40-74EA1252FF7A}" presName="spacing" presStyleCnt="0"/>
      <dgm:spPr/>
    </dgm:pt>
    <dgm:pt modelId="{CCB31665-B308-44B9-9375-20794D6E1D37}" type="pres">
      <dgm:prSet presAssocID="{02609848-B61B-4F21-A0CB-243424F7B11B}" presName="composite" presStyleCnt="0"/>
      <dgm:spPr/>
    </dgm:pt>
    <dgm:pt modelId="{86717E96-45F8-423D-9E86-4BBAEA07D1D4}" type="pres">
      <dgm:prSet presAssocID="{02609848-B61B-4F21-A0CB-243424F7B11B}" presName="imgShp" presStyleLbl="fgImgPlace1" presStyleIdx="1" presStyleCnt="4" custLinFactX="-4961" custLinFactNeighborX="-100000" custLinFactNeighborY="65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92D0D730-DB52-425C-A4C9-35A5AF2FBB3D}" type="pres">
      <dgm:prSet presAssocID="{02609848-B61B-4F21-A0CB-243424F7B11B}" presName="txShp" presStyleLbl="node1" presStyleIdx="1" presStyleCnt="4" custScaleX="133511" custScaleY="104030">
        <dgm:presLayoutVars>
          <dgm:bulletEnabled val="1"/>
        </dgm:presLayoutVars>
      </dgm:prSet>
      <dgm:spPr/>
    </dgm:pt>
    <dgm:pt modelId="{75438C91-B1EF-43AF-AB90-56857656F947}" type="pres">
      <dgm:prSet presAssocID="{B6AEE33A-D1A2-4A74-89C4-BBB95C4EF4A7}" presName="spacing" presStyleCnt="0"/>
      <dgm:spPr/>
    </dgm:pt>
    <dgm:pt modelId="{BAC4E876-36D9-4E10-BA63-B52A9496E32A}" type="pres">
      <dgm:prSet presAssocID="{0487D6C9-CDA2-493B-88A9-10C2D2C35339}" presName="composite" presStyleCnt="0"/>
      <dgm:spPr/>
    </dgm:pt>
    <dgm:pt modelId="{1AB87172-58F4-4B2D-8560-AB0B55A77405}" type="pres">
      <dgm:prSet presAssocID="{0487D6C9-CDA2-493B-88A9-10C2D2C35339}" presName="imgShp" presStyleLbl="fgImgPlace1" presStyleIdx="2" presStyleCnt="4" custLinFactX="-4961" custLinFactNeighborX="-100000" custLinFactNeighborY="139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ink hued beach sand meeting the sea"/>
        </a:ext>
      </dgm:extLst>
    </dgm:pt>
    <dgm:pt modelId="{EB71D92A-7B25-4C46-A870-8893173E6B33}" type="pres">
      <dgm:prSet presAssocID="{0487D6C9-CDA2-493B-88A9-10C2D2C35339}" presName="txShp" presStyleLbl="node1" presStyleIdx="2" presStyleCnt="4" custScaleX="133511">
        <dgm:presLayoutVars>
          <dgm:bulletEnabled val="1"/>
        </dgm:presLayoutVars>
      </dgm:prSet>
      <dgm:spPr/>
    </dgm:pt>
    <dgm:pt modelId="{A01698F1-2151-4A95-B687-B9375142DDF3}" type="pres">
      <dgm:prSet presAssocID="{1F800297-65B0-4345-BB1F-7DD17F0589B0}" presName="spacing" presStyleCnt="0"/>
      <dgm:spPr/>
    </dgm:pt>
    <dgm:pt modelId="{30467DF6-F028-4D9E-A08E-F910F12AA9EF}" type="pres">
      <dgm:prSet presAssocID="{DC53C2D6-D785-4448-A788-A4C7F255FACB}" presName="composite" presStyleCnt="0"/>
      <dgm:spPr/>
    </dgm:pt>
    <dgm:pt modelId="{6CDBD01A-9650-4226-9B03-D0F711E03D2E}" type="pres">
      <dgm:prSet presAssocID="{DC53C2D6-D785-4448-A788-A4C7F255FACB}" presName="imgShp" presStyleLbl="fgImgPlace1" presStyleIdx="3" presStyleCnt="4" custLinFactX="-4961" custLinFactNeighborX="-100000" custLinFactNeighborY="-602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lorful confetti on pink background"/>
        </a:ext>
      </dgm:extLst>
    </dgm:pt>
    <dgm:pt modelId="{5937F1DE-6E8D-4EBD-B7D3-28E5CD21BC66}" type="pres">
      <dgm:prSet presAssocID="{DC53C2D6-D785-4448-A788-A4C7F255FACB}" presName="txShp" presStyleLbl="node1" presStyleIdx="3" presStyleCnt="4" custScaleX="133511">
        <dgm:presLayoutVars>
          <dgm:bulletEnabled val="1"/>
        </dgm:presLayoutVars>
      </dgm:prSet>
      <dgm:spPr/>
    </dgm:pt>
  </dgm:ptLst>
  <dgm:cxnLst>
    <dgm:cxn modelId="{A80F6C2C-F8EB-4CE8-AFB2-36E7394BCAE3}" srcId="{C2FE8EA0-D898-4FF4-B0CC-4F5EAD01DF3F}" destId="{7CA0B7BA-01D9-464A-A747-C4A02142DE34}" srcOrd="0" destOrd="0" parTransId="{F21F9497-0A35-4FEB-B467-D9DACAEBD735}" sibTransId="{297D31DF-253F-494B-8D40-74EA1252FF7A}"/>
    <dgm:cxn modelId="{D000C95C-88E4-40A1-8CDF-81646114A63C}" type="presOf" srcId="{DC53C2D6-D785-4448-A788-A4C7F255FACB}" destId="{5937F1DE-6E8D-4EBD-B7D3-28E5CD21BC66}" srcOrd="0" destOrd="0" presId="urn:microsoft.com/office/officeart/2005/8/layout/vList3"/>
    <dgm:cxn modelId="{CBBC2966-E4A4-425C-A1DC-A02A3B33E3A3}" srcId="{C2FE8EA0-D898-4FF4-B0CC-4F5EAD01DF3F}" destId="{DC53C2D6-D785-4448-A788-A4C7F255FACB}" srcOrd="3" destOrd="0" parTransId="{EDC3BEE3-F783-4134-8550-5734E6141C19}" sibTransId="{38F6D6C3-D4D7-4F94-93C9-1CB94B67F2B4}"/>
    <dgm:cxn modelId="{49E94846-3109-402F-A016-D3F339CD6CA6}" type="presOf" srcId="{02609848-B61B-4F21-A0CB-243424F7B11B}" destId="{92D0D730-DB52-425C-A4C9-35A5AF2FBB3D}" srcOrd="0" destOrd="0" presId="urn:microsoft.com/office/officeart/2005/8/layout/vList3"/>
    <dgm:cxn modelId="{26A45F86-7584-4EDF-967F-60BAE6F8F950}" srcId="{C2FE8EA0-D898-4FF4-B0CC-4F5EAD01DF3F}" destId="{02609848-B61B-4F21-A0CB-243424F7B11B}" srcOrd="1" destOrd="0" parTransId="{C42AAD15-DFB7-48D9-B6E0-2AA2EA01109E}" sibTransId="{B6AEE33A-D1A2-4A74-89C4-BBB95C4EF4A7}"/>
    <dgm:cxn modelId="{0BD73592-0E49-4747-AE02-BB40E3BBBB7A}" type="presOf" srcId="{C2FE8EA0-D898-4FF4-B0CC-4F5EAD01DF3F}" destId="{9442DAA2-E03F-418E-9BF0-6E4DB3F16DFA}" srcOrd="0" destOrd="0" presId="urn:microsoft.com/office/officeart/2005/8/layout/vList3"/>
    <dgm:cxn modelId="{73BE66A4-CA7E-477A-B296-3690F5713493}" srcId="{C2FE8EA0-D898-4FF4-B0CC-4F5EAD01DF3F}" destId="{0487D6C9-CDA2-493B-88A9-10C2D2C35339}" srcOrd="2" destOrd="0" parTransId="{B9C5C397-DAA3-4B51-AEA1-884F3F820E52}" sibTransId="{1F800297-65B0-4345-BB1F-7DD17F0589B0}"/>
    <dgm:cxn modelId="{E24B02D7-B3DD-4843-9E69-6BFD05E81921}" type="presOf" srcId="{7CA0B7BA-01D9-464A-A747-C4A02142DE34}" destId="{4162C7A1-ED30-4010-8628-B72B5517BDB0}" srcOrd="0" destOrd="0" presId="urn:microsoft.com/office/officeart/2005/8/layout/vList3"/>
    <dgm:cxn modelId="{E11178DC-1525-4AB8-8FE1-2561A176534D}" type="presOf" srcId="{0487D6C9-CDA2-493B-88A9-10C2D2C35339}" destId="{EB71D92A-7B25-4C46-A870-8893173E6B33}" srcOrd="0" destOrd="0" presId="urn:microsoft.com/office/officeart/2005/8/layout/vList3"/>
    <dgm:cxn modelId="{FB8F44E5-AEB4-4CF2-9E4E-EB75194E9BF9}" type="presParOf" srcId="{9442DAA2-E03F-418E-9BF0-6E4DB3F16DFA}" destId="{2E82BEA8-A95B-4D86-9A7E-A3CDD4A0A157}" srcOrd="0" destOrd="0" presId="urn:microsoft.com/office/officeart/2005/8/layout/vList3"/>
    <dgm:cxn modelId="{86BEF253-2CE9-4A24-8588-1C956F3A0C35}" type="presParOf" srcId="{2E82BEA8-A95B-4D86-9A7E-A3CDD4A0A157}" destId="{0FEAAA8A-4A35-4A66-92AB-3DDE73C70091}" srcOrd="0" destOrd="0" presId="urn:microsoft.com/office/officeart/2005/8/layout/vList3"/>
    <dgm:cxn modelId="{0C380855-398B-4FA3-81F6-DA6A30C454B9}" type="presParOf" srcId="{2E82BEA8-A95B-4D86-9A7E-A3CDD4A0A157}" destId="{4162C7A1-ED30-4010-8628-B72B5517BDB0}" srcOrd="1" destOrd="0" presId="urn:microsoft.com/office/officeart/2005/8/layout/vList3"/>
    <dgm:cxn modelId="{BE992B33-B54A-4AD2-A8DB-F26A999F5483}" type="presParOf" srcId="{9442DAA2-E03F-418E-9BF0-6E4DB3F16DFA}" destId="{1D1B38EE-89F4-4F5D-9323-3FF06906CC39}" srcOrd="1" destOrd="0" presId="urn:microsoft.com/office/officeart/2005/8/layout/vList3"/>
    <dgm:cxn modelId="{B40861AA-D82D-43F8-8A2E-2900B40FB823}" type="presParOf" srcId="{9442DAA2-E03F-418E-9BF0-6E4DB3F16DFA}" destId="{CCB31665-B308-44B9-9375-20794D6E1D37}" srcOrd="2" destOrd="0" presId="urn:microsoft.com/office/officeart/2005/8/layout/vList3"/>
    <dgm:cxn modelId="{E645E81D-9C11-470B-9825-7A5C1CBA2518}" type="presParOf" srcId="{CCB31665-B308-44B9-9375-20794D6E1D37}" destId="{86717E96-45F8-423D-9E86-4BBAEA07D1D4}" srcOrd="0" destOrd="0" presId="urn:microsoft.com/office/officeart/2005/8/layout/vList3"/>
    <dgm:cxn modelId="{EBE7D023-CAA0-41F7-B504-383E1ED3ECE8}" type="presParOf" srcId="{CCB31665-B308-44B9-9375-20794D6E1D37}" destId="{92D0D730-DB52-425C-A4C9-35A5AF2FBB3D}" srcOrd="1" destOrd="0" presId="urn:microsoft.com/office/officeart/2005/8/layout/vList3"/>
    <dgm:cxn modelId="{DCC8D18C-89D2-42ED-ABED-499DD35AB29A}" type="presParOf" srcId="{9442DAA2-E03F-418E-9BF0-6E4DB3F16DFA}" destId="{75438C91-B1EF-43AF-AB90-56857656F947}" srcOrd="3" destOrd="0" presId="urn:microsoft.com/office/officeart/2005/8/layout/vList3"/>
    <dgm:cxn modelId="{CF324FDB-9C61-4AD9-8293-34B2522B5C58}" type="presParOf" srcId="{9442DAA2-E03F-418E-9BF0-6E4DB3F16DFA}" destId="{BAC4E876-36D9-4E10-BA63-B52A9496E32A}" srcOrd="4" destOrd="0" presId="urn:microsoft.com/office/officeart/2005/8/layout/vList3"/>
    <dgm:cxn modelId="{4CB4C4BA-BB5F-425B-9F82-BB05E58138D8}" type="presParOf" srcId="{BAC4E876-36D9-4E10-BA63-B52A9496E32A}" destId="{1AB87172-58F4-4B2D-8560-AB0B55A77405}" srcOrd="0" destOrd="0" presId="urn:microsoft.com/office/officeart/2005/8/layout/vList3"/>
    <dgm:cxn modelId="{1646CD17-BFA2-4B35-987E-426D19217231}" type="presParOf" srcId="{BAC4E876-36D9-4E10-BA63-B52A9496E32A}" destId="{EB71D92A-7B25-4C46-A870-8893173E6B33}" srcOrd="1" destOrd="0" presId="urn:microsoft.com/office/officeart/2005/8/layout/vList3"/>
    <dgm:cxn modelId="{D72AD95F-CC19-48F2-BA47-67F806615512}" type="presParOf" srcId="{9442DAA2-E03F-418E-9BF0-6E4DB3F16DFA}" destId="{A01698F1-2151-4A95-B687-B9375142DDF3}" srcOrd="5" destOrd="0" presId="urn:microsoft.com/office/officeart/2005/8/layout/vList3"/>
    <dgm:cxn modelId="{D92BFC4C-BC14-48D8-89E5-5C9DD5E9C000}" type="presParOf" srcId="{9442DAA2-E03F-418E-9BF0-6E4DB3F16DFA}" destId="{30467DF6-F028-4D9E-A08E-F910F12AA9EF}" srcOrd="6" destOrd="0" presId="urn:microsoft.com/office/officeart/2005/8/layout/vList3"/>
    <dgm:cxn modelId="{708C77DE-F3A8-444F-8DCA-9BE402845BAB}" type="presParOf" srcId="{30467DF6-F028-4D9E-A08E-F910F12AA9EF}" destId="{6CDBD01A-9650-4226-9B03-D0F711E03D2E}" srcOrd="0" destOrd="0" presId="urn:microsoft.com/office/officeart/2005/8/layout/vList3"/>
    <dgm:cxn modelId="{B0B51715-8986-4884-9EDA-705FC321C5FD}" type="presParOf" srcId="{30467DF6-F028-4D9E-A08E-F910F12AA9EF}" destId="{5937F1DE-6E8D-4EBD-B7D3-28E5CD21BC6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CCD82B-70D7-4943-9ED8-CF59B010CCCF}" type="doc">
      <dgm:prSet loTypeId="urn:microsoft.com/office/officeart/2005/8/layout/arrow5" loCatId="process" qsTypeId="urn:microsoft.com/office/officeart/2005/8/quickstyle/simple1" qsCatId="simple" csTypeId="urn:microsoft.com/office/officeart/2005/8/colors/accent1_2" csCatId="accent1" phldr="0"/>
      <dgm:spPr/>
      <dgm:t>
        <a:bodyPr/>
        <a:lstStyle/>
        <a:p>
          <a:endParaRPr lang="en-US"/>
        </a:p>
      </dgm:t>
    </dgm:pt>
    <dgm:pt modelId="{86E48881-51EA-4302-B0F3-CDEFBE723868}" type="pres">
      <dgm:prSet presAssocID="{6ACCD82B-70D7-4943-9ED8-CF59B010CCCF}" presName="diagram" presStyleCnt="0">
        <dgm:presLayoutVars>
          <dgm:dir/>
          <dgm:resizeHandles val="exact"/>
        </dgm:presLayoutVars>
      </dgm:prSet>
      <dgm:spPr/>
    </dgm:pt>
  </dgm:ptLst>
  <dgm:cxnLst>
    <dgm:cxn modelId="{61202C26-CB0D-4A28-8248-0D9990FEEC3C}" type="presOf" srcId="{6ACCD82B-70D7-4943-9ED8-CF59B010CCCF}" destId="{86E48881-51EA-4302-B0F3-CDEFBE723868}" srcOrd="0"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3BA40F-31F7-42ED-94D3-F5A1FF4F27EE}" type="doc">
      <dgm:prSet loTypeId="urn:microsoft.com/office/officeart/2005/8/layout/lProcess1" loCatId="process" qsTypeId="urn:microsoft.com/office/officeart/2005/8/quickstyle/simple1" qsCatId="simple" csTypeId="urn:microsoft.com/office/officeart/2005/8/colors/accent3_2" csCatId="accent3" phldr="1"/>
      <dgm:spPr/>
      <dgm:t>
        <a:bodyPr/>
        <a:lstStyle/>
        <a:p>
          <a:endParaRPr lang="en-US"/>
        </a:p>
      </dgm:t>
    </dgm:pt>
    <dgm:pt modelId="{16D8966C-AB8E-4AC7-B40D-CB7F3E720D1E}">
      <dgm:prSet phldrT="[Text]" custT="1"/>
      <dgm:spPr>
        <a:solidFill>
          <a:schemeClr val="bg2"/>
        </a:solidFill>
      </dgm:spPr>
      <dgm:t>
        <a:bodyPr/>
        <a:lstStyle/>
        <a:p>
          <a:r>
            <a:rPr lang="en-US" sz="2900" dirty="0">
              <a:solidFill>
                <a:schemeClr val="tx1">
                  <a:lumMod val="75000"/>
                  <a:lumOff val="25000"/>
                </a:schemeClr>
              </a:solidFill>
            </a:rPr>
            <a:t>Volunteer Department</a:t>
          </a:r>
        </a:p>
      </dgm:t>
    </dgm:pt>
    <dgm:pt modelId="{94518461-5FBD-47AB-AACA-B2B2BFA0085B}" type="parTrans" cxnId="{96264376-1090-48AD-833D-33498CDCA4A7}">
      <dgm:prSet/>
      <dgm:spPr/>
      <dgm:t>
        <a:bodyPr/>
        <a:lstStyle/>
        <a:p>
          <a:endParaRPr lang="en-US"/>
        </a:p>
      </dgm:t>
    </dgm:pt>
    <dgm:pt modelId="{589852DA-BDCA-4148-9179-9CD54C05C3C1}" type="sibTrans" cxnId="{96264376-1090-48AD-833D-33498CDCA4A7}">
      <dgm:prSet/>
      <dgm:spPr/>
      <dgm:t>
        <a:bodyPr/>
        <a:lstStyle/>
        <a:p>
          <a:endParaRPr lang="en-US"/>
        </a:p>
      </dgm:t>
    </dgm:pt>
    <dgm:pt modelId="{2A40ED86-3B3E-45EA-96AB-5DD056B422E6}">
      <dgm:prSet phldrT="[Text]" custT="1"/>
      <dgm:spPr/>
      <dgm:t>
        <a:bodyPr/>
        <a:lstStyle/>
        <a:p>
          <a:pPr algn="l"/>
          <a:r>
            <a:rPr lang="en-US" sz="2550" dirty="0">
              <a:solidFill>
                <a:schemeClr val="tx1">
                  <a:lumMod val="75000"/>
                  <a:lumOff val="25000"/>
                </a:schemeClr>
              </a:solidFill>
            </a:rPr>
            <a:t>Communication starts here!  We are available to discuss any concerns that you may have.  </a:t>
          </a:r>
        </a:p>
      </dgm:t>
    </dgm:pt>
    <dgm:pt modelId="{8F057934-7FA4-4BC8-9B18-938D9DE71DEA}" type="parTrans" cxnId="{39797ECE-E6E6-465E-BB2E-D295971E7DB6}">
      <dgm:prSet/>
      <dgm:spPr/>
      <dgm:t>
        <a:bodyPr/>
        <a:lstStyle/>
        <a:p>
          <a:endParaRPr lang="en-US"/>
        </a:p>
      </dgm:t>
    </dgm:pt>
    <dgm:pt modelId="{19FD6396-F8CD-43B3-9027-754266C9F8F1}" type="sibTrans" cxnId="{39797ECE-E6E6-465E-BB2E-D295971E7DB6}">
      <dgm:prSet/>
      <dgm:spPr/>
      <dgm:t>
        <a:bodyPr/>
        <a:lstStyle/>
        <a:p>
          <a:endParaRPr lang="en-US"/>
        </a:p>
      </dgm:t>
    </dgm:pt>
    <dgm:pt modelId="{EA5CD9FD-480A-45DF-87CC-580158FA3B19}">
      <dgm:prSet phldrT="[Text]" custT="1"/>
      <dgm:spPr>
        <a:solidFill>
          <a:schemeClr val="bg2"/>
        </a:solidFill>
      </dgm:spPr>
      <dgm:t>
        <a:bodyPr/>
        <a:lstStyle/>
        <a:p>
          <a:r>
            <a:rPr lang="en-US" sz="2900" dirty="0">
              <a:solidFill>
                <a:schemeClr val="tx1">
                  <a:lumMod val="75000"/>
                  <a:lumOff val="25000"/>
                </a:schemeClr>
              </a:solidFill>
            </a:rPr>
            <a:t>Confidentiality Agreement</a:t>
          </a:r>
        </a:p>
      </dgm:t>
    </dgm:pt>
    <dgm:pt modelId="{97E175E8-F10C-4BC3-B842-DDB9A705FFFB}" type="parTrans" cxnId="{A4CE2075-328A-48C0-AB59-FFDC826AEED1}">
      <dgm:prSet/>
      <dgm:spPr/>
      <dgm:t>
        <a:bodyPr/>
        <a:lstStyle/>
        <a:p>
          <a:endParaRPr lang="en-US"/>
        </a:p>
      </dgm:t>
    </dgm:pt>
    <dgm:pt modelId="{69EC8DA9-9BDB-440A-826C-3F58EF3BA864}" type="sibTrans" cxnId="{A4CE2075-328A-48C0-AB59-FFDC826AEED1}">
      <dgm:prSet/>
      <dgm:spPr/>
      <dgm:t>
        <a:bodyPr/>
        <a:lstStyle/>
        <a:p>
          <a:endParaRPr lang="en-US"/>
        </a:p>
      </dgm:t>
    </dgm:pt>
    <dgm:pt modelId="{DA854F3E-D467-42EF-826B-BC51759065D1}">
      <dgm:prSet phldrT="[Text]" custT="1"/>
      <dgm:spPr>
        <a:solidFill>
          <a:schemeClr val="bg2"/>
        </a:solidFill>
      </dgm:spPr>
      <dgm:t>
        <a:bodyPr/>
        <a:lstStyle/>
        <a:p>
          <a:r>
            <a:rPr lang="en-US" sz="2900" dirty="0">
              <a:solidFill>
                <a:schemeClr val="tx1">
                  <a:lumMod val="75000"/>
                  <a:lumOff val="25000"/>
                </a:schemeClr>
              </a:solidFill>
            </a:rPr>
            <a:t>Social Media</a:t>
          </a:r>
        </a:p>
      </dgm:t>
    </dgm:pt>
    <dgm:pt modelId="{3B01885E-812E-467C-9EAF-BEB7FAF751B3}" type="parTrans" cxnId="{4A1CEC5A-A7FD-4683-9327-F6EC609F602E}">
      <dgm:prSet/>
      <dgm:spPr/>
      <dgm:t>
        <a:bodyPr/>
        <a:lstStyle/>
        <a:p>
          <a:endParaRPr lang="en-US"/>
        </a:p>
      </dgm:t>
    </dgm:pt>
    <dgm:pt modelId="{D47E23B4-793F-49D0-9AFA-007A0BF3A81D}" type="sibTrans" cxnId="{4A1CEC5A-A7FD-4683-9327-F6EC609F602E}">
      <dgm:prSet/>
      <dgm:spPr/>
      <dgm:t>
        <a:bodyPr/>
        <a:lstStyle/>
        <a:p>
          <a:endParaRPr lang="en-US"/>
        </a:p>
      </dgm:t>
    </dgm:pt>
    <dgm:pt modelId="{70AE79F5-09A2-408E-8019-67B24129C7F8}">
      <dgm:prSet custT="1"/>
      <dgm:spPr/>
      <dgm:t>
        <a:bodyPr/>
        <a:lstStyle/>
        <a:p>
          <a:pPr algn="l"/>
          <a:r>
            <a:rPr lang="en-US" sz="2550" dirty="0">
              <a:solidFill>
                <a:schemeClr val="tx1">
                  <a:lumMod val="75000"/>
                  <a:lumOff val="25000"/>
                </a:schemeClr>
              </a:solidFill>
            </a:rPr>
            <a:t>Using social media to voice concerns or issues is not effective.  See volunteer department staff instead.</a:t>
          </a:r>
        </a:p>
      </dgm:t>
    </dgm:pt>
    <dgm:pt modelId="{C63CAAC8-D5DA-4805-A6C7-04FF1A49D252}" type="parTrans" cxnId="{D87E2206-9CA9-4D5A-90B2-6B588D53F870}">
      <dgm:prSet/>
      <dgm:spPr/>
      <dgm:t>
        <a:bodyPr/>
        <a:lstStyle/>
        <a:p>
          <a:endParaRPr lang="en-US"/>
        </a:p>
      </dgm:t>
    </dgm:pt>
    <dgm:pt modelId="{0951FC9B-D400-4D1B-8852-2776EA38F15E}" type="sibTrans" cxnId="{D87E2206-9CA9-4D5A-90B2-6B588D53F870}">
      <dgm:prSet/>
      <dgm:spPr/>
      <dgm:t>
        <a:bodyPr/>
        <a:lstStyle/>
        <a:p>
          <a:endParaRPr lang="en-US"/>
        </a:p>
      </dgm:t>
    </dgm:pt>
    <dgm:pt modelId="{22BB32B4-A8DF-43BC-A790-7B24D0A471CA}">
      <dgm:prSet custT="1"/>
      <dgm:spPr/>
      <dgm:t>
        <a:bodyPr/>
        <a:lstStyle/>
        <a:p>
          <a:pPr algn="l"/>
          <a:r>
            <a:rPr lang="en-US" sz="2550" dirty="0">
              <a:solidFill>
                <a:schemeClr val="tx1">
                  <a:lumMod val="75000"/>
                  <a:lumOff val="25000"/>
                </a:schemeClr>
              </a:solidFill>
            </a:rPr>
            <a:t>No sharing of confidential information.  Volunteers can be dismissed if violated. </a:t>
          </a:r>
        </a:p>
      </dgm:t>
    </dgm:pt>
    <dgm:pt modelId="{7F4B349A-D76B-4061-BA6C-A01DA71B47BD}" type="parTrans" cxnId="{B82DA6A9-3B7D-4BD9-8FFE-7073C4BD9633}">
      <dgm:prSet/>
      <dgm:spPr/>
      <dgm:t>
        <a:bodyPr/>
        <a:lstStyle/>
        <a:p>
          <a:endParaRPr lang="en-US"/>
        </a:p>
      </dgm:t>
    </dgm:pt>
    <dgm:pt modelId="{4BA5F39F-0254-4746-ADCA-1729E50D2161}" type="sibTrans" cxnId="{B82DA6A9-3B7D-4BD9-8FFE-7073C4BD9633}">
      <dgm:prSet/>
      <dgm:spPr/>
      <dgm:t>
        <a:bodyPr/>
        <a:lstStyle/>
        <a:p>
          <a:endParaRPr lang="en-US"/>
        </a:p>
      </dgm:t>
    </dgm:pt>
    <dgm:pt modelId="{E485AE15-5901-4E11-BED3-E3326DF42FFD}" type="pres">
      <dgm:prSet presAssocID="{A93BA40F-31F7-42ED-94D3-F5A1FF4F27EE}" presName="Name0" presStyleCnt="0">
        <dgm:presLayoutVars>
          <dgm:dir/>
          <dgm:animLvl val="lvl"/>
          <dgm:resizeHandles val="exact"/>
        </dgm:presLayoutVars>
      </dgm:prSet>
      <dgm:spPr/>
    </dgm:pt>
    <dgm:pt modelId="{8D24AEF2-08FA-463E-984B-706E490DFAEF}" type="pres">
      <dgm:prSet presAssocID="{16D8966C-AB8E-4AC7-B40D-CB7F3E720D1E}" presName="vertFlow" presStyleCnt="0"/>
      <dgm:spPr/>
    </dgm:pt>
    <dgm:pt modelId="{5757FE25-FF6E-4E4C-BB4F-C0F7C88CA234}" type="pres">
      <dgm:prSet presAssocID="{16D8966C-AB8E-4AC7-B40D-CB7F3E720D1E}" presName="header" presStyleLbl="node1" presStyleIdx="0" presStyleCnt="3" custScaleX="149690" custScaleY="257699" custLinFactY="-100000" custLinFactNeighborY="-135034"/>
      <dgm:spPr/>
    </dgm:pt>
    <dgm:pt modelId="{92B3D503-DA90-4D0C-B0C0-F387625E2C88}" type="pres">
      <dgm:prSet presAssocID="{8F057934-7FA4-4BC8-9B18-938D9DE71DEA}" presName="parTrans" presStyleLbl="sibTrans2D1" presStyleIdx="0" presStyleCnt="3"/>
      <dgm:spPr/>
    </dgm:pt>
    <dgm:pt modelId="{60B85C15-04AE-4F72-A278-56C688BD57C9}" type="pres">
      <dgm:prSet presAssocID="{2A40ED86-3B3E-45EA-96AB-5DD056B422E6}" presName="child" presStyleLbl="alignAccFollowNode1" presStyleIdx="0" presStyleCnt="3" custScaleX="149690" custScaleY="657104" custLinFactNeighborY="-39816">
        <dgm:presLayoutVars>
          <dgm:chMax val="0"/>
          <dgm:bulletEnabled val="1"/>
        </dgm:presLayoutVars>
      </dgm:prSet>
      <dgm:spPr/>
    </dgm:pt>
    <dgm:pt modelId="{DBA94A49-ECB9-491B-B29C-FC514903670D}" type="pres">
      <dgm:prSet presAssocID="{16D8966C-AB8E-4AC7-B40D-CB7F3E720D1E}" presName="hSp" presStyleCnt="0"/>
      <dgm:spPr/>
    </dgm:pt>
    <dgm:pt modelId="{7A149F58-8D55-4AE3-B36D-D7C29B6C0D92}" type="pres">
      <dgm:prSet presAssocID="{EA5CD9FD-480A-45DF-87CC-580158FA3B19}" presName="vertFlow" presStyleCnt="0"/>
      <dgm:spPr/>
    </dgm:pt>
    <dgm:pt modelId="{3FCBA8E5-FCD7-4401-8CB4-443AB2A82973}" type="pres">
      <dgm:prSet presAssocID="{EA5CD9FD-480A-45DF-87CC-580158FA3B19}" presName="header" presStyleLbl="node1" presStyleIdx="1" presStyleCnt="3" custScaleX="149690" custScaleY="257699" custLinFactY="-100000" custLinFactNeighborY="-135034"/>
      <dgm:spPr/>
    </dgm:pt>
    <dgm:pt modelId="{032C542D-CE95-46D7-A650-AB0B33AF1EE5}" type="pres">
      <dgm:prSet presAssocID="{7F4B349A-D76B-4061-BA6C-A01DA71B47BD}" presName="parTrans" presStyleLbl="sibTrans2D1" presStyleIdx="1" presStyleCnt="3"/>
      <dgm:spPr/>
    </dgm:pt>
    <dgm:pt modelId="{B8255FE6-EA2E-4CDD-AF46-30706DD5C65D}" type="pres">
      <dgm:prSet presAssocID="{22BB32B4-A8DF-43BC-A790-7B24D0A471CA}" presName="child" presStyleLbl="alignAccFollowNode1" presStyleIdx="1" presStyleCnt="3" custScaleX="149690" custScaleY="657104" custLinFactNeighborY="-39816">
        <dgm:presLayoutVars>
          <dgm:chMax val="0"/>
          <dgm:bulletEnabled val="1"/>
        </dgm:presLayoutVars>
      </dgm:prSet>
      <dgm:spPr/>
    </dgm:pt>
    <dgm:pt modelId="{F2BBF347-D372-4955-AD94-5984EB3B4D85}" type="pres">
      <dgm:prSet presAssocID="{EA5CD9FD-480A-45DF-87CC-580158FA3B19}" presName="hSp" presStyleCnt="0"/>
      <dgm:spPr/>
    </dgm:pt>
    <dgm:pt modelId="{065BA4D2-FB9E-4A91-909D-F62AB436A426}" type="pres">
      <dgm:prSet presAssocID="{DA854F3E-D467-42EF-826B-BC51759065D1}" presName="vertFlow" presStyleCnt="0"/>
      <dgm:spPr/>
    </dgm:pt>
    <dgm:pt modelId="{690CFB0E-1817-42EF-96FE-17E40E86616F}" type="pres">
      <dgm:prSet presAssocID="{DA854F3E-D467-42EF-826B-BC51759065D1}" presName="header" presStyleLbl="node1" presStyleIdx="2" presStyleCnt="3" custScaleX="149690" custScaleY="257699" custLinFactY="-100000" custLinFactNeighborY="-135034"/>
      <dgm:spPr/>
    </dgm:pt>
    <dgm:pt modelId="{7D4E1262-48B0-41D4-9BEF-6A4CE87CDB35}" type="pres">
      <dgm:prSet presAssocID="{C63CAAC8-D5DA-4805-A6C7-04FF1A49D252}" presName="parTrans" presStyleLbl="sibTrans2D1" presStyleIdx="2" presStyleCnt="3"/>
      <dgm:spPr/>
    </dgm:pt>
    <dgm:pt modelId="{36B8B424-FDB8-45EE-956F-D269D8B01118}" type="pres">
      <dgm:prSet presAssocID="{70AE79F5-09A2-408E-8019-67B24129C7F8}" presName="child" presStyleLbl="alignAccFollowNode1" presStyleIdx="2" presStyleCnt="3" custScaleX="149690" custScaleY="657104" custLinFactNeighborY="-39816">
        <dgm:presLayoutVars>
          <dgm:chMax val="0"/>
          <dgm:bulletEnabled val="1"/>
        </dgm:presLayoutVars>
      </dgm:prSet>
      <dgm:spPr/>
    </dgm:pt>
  </dgm:ptLst>
  <dgm:cxnLst>
    <dgm:cxn modelId="{D87E2206-9CA9-4D5A-90B2-6B588D53F870}" srcId="{DA854F3E-D467-42EF-826B-BC51759065D1}" destId="{70AE79F5-09A2-408E-8019-67B24129C7F8}" srcOrd="0" destOrd="0" parTransId="{C63CAAC8-D5DA-4805-A6C7-04FF1A49D252}" sibTransId="{0951FC9B-D400-4D1B-8852-2776EA38F15E}"/>
    <dgm:cxn modelId="{44B8EC1B-0DC5-4672-8221-08B143DAD965}" type="presOf" srcId="{16D8966C-AB8E-4AC7-B40D-CB7F3E720D1E}" destId="{5757FE25-FF6E-4E4C-BB4F-C0F7C88CA234}" srcOrd="0" destOrd="0" presId="urn:microsoft.com/office/officeart/2005/8/layout/lProcess1"/>
    <dgm:cxn modelId="{29614123-8EBD-4E5B-9CFE-B38A1B92525E}" type="presOf" srcId="{7F4B349A-D76B-4061-BA6C-A01DA71B47BD}" destId="{032C542D-CE95-46D7-A650-AB0B33AF1EE5}" srcOrd="0" destOrd="0" presId="urn:microsoft.com/office/officeart/2005/8/layout/lProcess1"/>
    <dgm:cxn modelId="{3680AC41-DCC7-4E0B-B11F-A902216030BD}" type="presOf" srcId="{EA5CD9FD-480A-45DF-87CC-580158FA3B19}" destId="{3FCBA8E5-FCD7-4401-8CB4-443AB2A82973}" srcOrd="0" destOrd="0" presId="urn:microsoft.com/office/officeart/2005/8/layout/lProcess1"/>
    <dgm:cxn modelId="{92568273-401A-484C-92C5-31643686B5F1}" type="presOf" srcId="{70AE79F5-09A2-408E-8019-67B24129C7F8}" destId="{36B8B424-FDB8-45EE-956F-D269D8B01118}" srcOrd="0" destOrd="0" presId="urn:microsoft.com/office/officeart/2005/8/layout/lProcess1"/>
    <dgm:cxn modelId="{A4CE2075-328A-48C0-AB59-FFDC826AEED1}" srcId="{A93BA40F-31F7-42ED-94D3-F5A1FF4F27EE}" destId="{EA5CD9FD-480A-45DF-87CC-580158FA3B19}" srcOrd="1" destOrd="0" parTransId="{97E175E8-F10C-4BC3-B842-DDB9A705FFFB}" sibTransId="{69EC8DA9-9BDB-440A-826C-3F58EF3BA864}"/>
    <dgm:cxn modelId="{2C0FBF75-DBC6-4CF3-A34F-B87D7BB583ED}" type="presOf" srcId="{22BB32B4-A8DF-43BC-A790-7B24D0A471CA}" destId="{B8255FE6-EA2E-4CDD-AF46-30706DD5C65D}" srcOrd="0" destOrd="0" presId="urn:microsoft.com/office/officeart/2005/8/layout/lProcess1"/>
    <dgm:cxn modelId="{96264376-1090-48AD-833D-33498CDCA4A7}" srcId="{A93BA40F-31F7-42ED-94D3-F5A1FF4F27EE}" destId="{16D8966C-AB8E-4AC7-B40D-CB7F3E720D1E}" srcOrd="0" destOrd="0" parTransId="{94518461-5FBD-47AB-AACA-B2B2BFA0085B}" sibTransId="{589852DA-BDCA-4148-9179-9CD54C05C3C1}"/>
    <dgm:cxn modelId="{4A1CEC5A-A7FD-4683-9327-F6EC609F602E}" srcId="{A93BA40F-31F7-42ED-94D3-F5A1FF4F27EE}" destId="{DA854F3E-D467-42EF-826B-BC51759065D1}" srcOrd="2" destOrd="0" parTransId="{3B01885E-812E-467C-9EAF-BEB7FAF751B3}" sibTransId="{D47E23B4-793F-49D0-9AFA-007A0BF3A81D}"/>
    <dgm:cxn modelId="{C44A7C7C-B0D5-452E-ACA8-1E62B35C297A}" type="presOf" srcId="{DA854F3E-D467-42EF-826B-BC51759065D1}" destId="{690CFB0E-1817-42EF-96FE-17E40E86616F}" srcOrd="0" destOrd="0" presId="urn:microsoft.com/office/officeart/2005/8/layout/lProcess1"/>
    <dgm:cxn modelId="{19E18D7F-12F4-48D3-9BC8-1095E7AFEDE4}" type="presOf" srcId="{C63CAAC8-D5DA-4805-A6C7-04FF1A49D252}" destId="{7D4E1262-48B0-41D4-9BEF-6A4CE87CDB35}" srcOrd="0" destOrd="0" presId="urn:microsoft.com/office/officeart/2005/8/layout/lProcess1"/>
    <dgm:cxn modelId="{3EDCF299-99EF-47D1-B0B2-A7E151130E0E}" type="presOf" srcId="{A93BA40F-31F7-42ED-94D3-F5A1FF4F27EE}" destId="{E485AE15-5901-4E11-BED3-E3326DF42FFD}" srcOrd="0" destOrd="0" presId="urn:microsoft.com/office/officeart/2005/8/layout/lProcess1"/>
    <dgm:cxn modelId="{B9F390A9-474A-43D4-B467-E752F833EF28}" type="presOf" srcId="{2A40ED86-3B3E-45EA-96AB-5DD056B422E6}" destId="{60B85C15-04AE-4F72-A278-56C688BD57C9}" srcOrd="0" destOrd="0" presId="urn:microsoft.com/office/officeart/2005/8/layout/lProcess1"/>
    <dgm:cxn modelId="{B82DA6A9-3B7D-4BD9-8FFE-7073C4BD9633}" srcId="{EA5CD9FD-480A-45DF-87CC-580158FA3B19}" destId="{22BB32B4-A8DF-43BC-A790-7B24D0A471CA}" srcOrd="0" destOrd="0" parTransId="{7F4B349A-D76B-4061-BA6C-A01DA71B47BD}" sibTransId="{4BA5F39F-0254-4746-ADCA-1729E50D2161}"/>
    <dgm:cxn modelId="{ACBFD5AF-81B8-429F-A25F-AA80A969251C}" type="presOf" srcId="{8F057934-7FA4-4BC8-9B18-938D9DE71DEA}" destId="{92B3D503-DA90-4D0C-B0C0-F387625E2C88}" srcOrd="0" destOrd="0" presId="urn:microsoft.com/office/officeart/2005/8/layout/lProcess1"/>
    <dgm:cxn modelId="{39797ECE-E6E6-465E-BB2E-D295971E7DB6}" srcId="{16D8966C-AB8E-4AC7-B40D-CB7F3E720D1E}" destId="{2A40ED86-3B3E-45EA-96AB-5DD056B422E6}" srcOrd="0" destOrd="0" parTransId="{8F057934-7FA4-4BC8-9B18-938D9DE71DEA}" sibTransId="{19FD6396-F8CD-43B3-9027-754266C9F8F1}"/>
    <dgm:cxn modelId="{060D403E-8D30-4E3F-A445-09797C20482C}" type="presParOf" srcId="{E485AE15-5901-4E11-BED3-E3326DF42FFD}" destId="{8D24AEF2-08FA-463E-984B-706E490DFAEF}" srcOrd="0" destOrd="0" presId="urn:microsoft.com/office/officeart/2005/8/layout/lProcess1"/>
    <dgm:cxn modelId="{2EE170B6-EC6A-47FB-9577-C0B5BCE15F6C}" type="presParOf" srcId="{8D24AEF2-08FA-463E-984B-706E490DFAEF}" destId="{5757FE25-FF6E-4E4C-BB4F-C0F7C88CA234}" srcOrd="0" destOrd="0" presId="urn:microsoft.com/office/officeart/2005/8/layout/lProcess1"/>
    <dgm:cxn modelId="{B5465F08-A790-4E99-94FA-253F8B144186}" type="presParOf" srcId="{8D24AEF2-08FA-463E-984B-706E490DFAEF}" destId="{92B3D503-DA90-4D0C-B0C0-F387625E2C88}" srcOrd="1" destOrd="0" presId="urn:microsoft.com/office/officeart/2005/8/layout/lProcess1"/>
    <dgm:cxn modelId="{3E59C92E-385F-4AC5-AE47-8388B280770D}" type="presParOf" srcId="{8D24AEF2-08FA-463E-984B-706E490DFAEF}" destId="{60B85C15-04AE-4F72-A278-56C688BD57C9}" srcOrd="2" destOrd="0" presId="urn:microsoft.com/office/officeart/2005/8/layout/lProcess1"/>
    <dgm:cxn modelId="{A2C2E7F9-7470-4766-8C4A-EB331EE66C9A}" type="presParOf" srcId="{E485AE15-5901-4E11-BED3-E3326DF42FFD}" destId="{DBA94A49-ECB9-491B-B29C-FC514903670D}" srcOrd="1" destOrd="0" presId="urn:microsoft.com/office/officeart/2005/8/layout/lProcess1"/>
    <dgm:cxn modelId="{80959A70-096B-4AD5-8D37-C4CE255B78D0}" type="presParOf" srcId="{E485AE15-5901-4E11-BED3-E3326DF42FFD}" destId="{7A149F58-8D55-4AE3-B36D-D7C29B6C0D92}" srcOrd="2" destOrd="0" presId="urn:microsoft.com/office/officeart/2005/8/layout/lProcess1"/>
    <dgm:cxn modelId="{0B52739A-3ECF-4815-86A7-6FAF2FF9EFE3}" type="presParOf" srcId="{7A149F58-8D55-4AE3-B36D-D7C29B6C0D92}" destId="{3FCBA8E5-FCD7-4401-8CB4-443AB2A82973}" srcOrd="0" destOrd="0" presId="urn:microsoft.com/office/officeart/2005/8/layout/lProcess1"/>
    <dgm:cxn modelId="{3DF6D7B8-AE36-44EE-8A66-CD9C58F72E4A}" type="presParOf" srcId="{7A149F58-8D55-4AE3-B36D-D7C29B6C0D92}" destId="{032C542D-CE95-46D7-A650-AB0B33AF1EE5}" srcOrd="1" destOrd="0" presId="urn:microsoft.com/office/officeart/2005/8/layout/lProcess1"/>
    <dgm:cxn modelId="{9FBACBB2-F036-4ADE-B591-53E6F82609E6}" type="presParOf" srcId="{7A149F58-8D55-4AE3-B36D-D7C29B6C0D92}" destId="{B8255FE6-EA2E-4CDD-AF46-30706DD5C65D}" srcOrd="2" destOrd="0" presId="urn:microsoft.com/office/officeart/2005/8/layout/lProcess1"/>
    <dgm:cxn modelId="{4B9E3E84-326B-4972-80D4-53DDD1872F6E}" type="presParOf" srcId="{E485AE15-5901-4E11-BED3-E3326DF42FFD}" destId="{F2BBF347-D372-4955-AD94-5984EB3B4D85}" srcOrd="3" destOrd="0" presId="urn:microsoft.com/office/officeart/2005/8/layout/lProcess1"/>
    <dgm:cxn modelId="{8E321DD5-C1B9-4E6D-8AAF-6AFCA2B75B92}" type="presParOf" srcId="{E485AE15-5901-4E11-BED3-E3326DF42FFD}" destId="{065BA4D2-FB9E-4A91-909D-F62AB436A426}" srcOrd="4" destOrd="0" presId="urn:microsoft.com/office/officeart/2005/8/layout/lProcess1"/>
    <dgm:cxn modelId="{CB4C159D-AC6C-496E-BF12-7CE0170450A2}" type="presParOf" srcId="{065BA4D2-FB9E-4A91-909D-F62AB436A426}" destId="{690CFB0E-1817-42EF-96FE-17E40E86616F}" srcOrd="0" destOrd="0" presId="urn:microsoft.com/office/officeart/2005/8/layout/lProcess1"/>
    <dgm:cxn modelId="{E4AB9F4F-8C9E-4B95-87E2-7E091A7346D4}" type="presParOf" srcId="{065BA4D2-FB9E-4A91-909D-F62AB436A426}" destId="{7D4E1262-48B0-41D4-9BEF-6A4CE87CDB35}" srcOrd="1" destOrd="0" presId="urn:microsoft.com/office/officeart/2005/8/layout/lProcess1"/>
    <dgm:cxn modelId="{D3068F56-28AC-4F33-B65F-40AFDFBC90E5}" type="presParOf" srcId="{065BA4D2-FB9E-4A91-909D-F62AB436A426}" destId="{36B8B424-FDB8-45EE-956F-D269D8B01118}" srcOrd="2"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133A50A-FCA4-478A-9B42-F432A6EC043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84E8397-C67C-4718-B467-816DE47B08E1}">
      <dgm:prSet phldrT="[Text]" custT="1"/>
      <dgm:spPr>
        <a:solidFill>
          <a:schemeClr val="bg2"/>
        </a:solidFill>
      </dgm:spPr>
      <dgm:t>
        <a:bodyPr/>
        <a:lstStyle/>
        <a:p>
          <a:r>
            <a:rPr lang="en-US" sz="2800" dirty="0"/>
            <a:t>Check the lint traps every 2 hours</a:t>
          </a:r>
        </a:p>
      </dgm:t>
    </dgm:pt>
    <dgm:pt modelId="{2F52DA95-6ACE-4D3F-AA82-874E2B79148F}" type="parTrans" cxnId="{2C674E10-7615-4937-A8E2-7DA9AD76326A}">
      <dgm:prSet/>
      <dgm:spPr/>
      <dgm:t>
        <a:bodyPr/>
        <a:lstStyle/>
        <a:p>
          <a:endParaRPr lang="en-US"/>
        </a:p>
      </dgm:t>
    </dgm:pt>
    <dgm:pt modelId="{007DC0CB-2008-452C-83FD-E4DEE7A1304A}" type="sibTrans" cxnId="{2C674E10-7615-4937-A8E2-7DA9AD76326A}">
      <dgm:prSet/>
      <dgm:spPr/>
      <dgm:t>
        <a:bodyPr/>
        <a:lstStyle/>
        <a:p>
          <a:endParaRPr lang="en-US"/>
        </a:p>
      </dgm:t>
    </dgm:pt>
    <dgm:pt modelId="{7A4281E5-A862-402B-9E2C-89930C32082B}">
      <dgm:prSet phldrT="[Text]" custT="1"/>
      <dgm:spPr>
        <a:solidFill>
          <a:schemeClr val="accent2"/>
        </a:solidFill>
      </dgm:spPr>
      <dgm:t>
        <a:bodyPr/>
        <a:lstStyle/>
        <a:p>
          <a:r>
            <a:rPr lang="en-US" sz="2800" dirty="0"/>
            <a:t>Sweep/Mop the Floor As Needed</a:t>
          </a:r>
        </a:p>
      </dgm:t>
    </dgm:pt>
    <dgm:pt modelId="{FB57C1CF-5CDE-4B28-9A64-80BCBD559355}" type="parTrans" cxnId="{380A983A-1CED-4555-B6B5-C8D9B8CEB964}">
      <dgm:prSet/>
      <dgm:spPr/>
      <dgm:t>
        <a:bodyPr/>
        <a:lstStyle/>
        <a:p>
          <a:endParaRPr lang="en-US"/>
        </a:p>
      </dgm:t>
    </dgm:pt>
    <dgm:pt modelId="{27912A8B-AB33-4C31-A55F-C7FD48C3A22D}" type="sibTrans" cxnId="{380A983A-1CED-4555-B6B5-C8D9B8CEB964}">
      <dgm:prSet/>
      <dgm:spPr/>
      <dgm:t>
        <a:bodyPr/>
        <a:lstStyle/>
        <a:p>
          <a:endParaRPr lang="en-US"/>
        </a:p>
      </dgm:t>
    </dgm:pt>
    <dgm:pt modelId="{A8AE5C48-CE66-4F70-AED9-F78E3960CB19}">
      <dgm:prSet phldrT="[Text]" custT="1"/>
      <dgm:spPr/>
      <dgm:t>
        <a:bodyPr/>
        <a:lstStyle/>
        <a:p>
          <a:r>
            <a:rPr lang="en-US" sz="2800" dirty="0"/>
            <a:t>Check Trash in the Laundry Room-Take out to Dumpster</a:t>
          </a:r>
        </a:p>
      </dgm:t>
    </dgm:pt>
    <dgm:pt modelId="{74364371-EA1F-4CF2-9D44-8B57D9FF35DA}" type="parTrans" cxnId="{89D16AF5-9E32-4717-81D2-68C50CB68B49}">
      <dgm:prSet/>
      <dgm:spPr/>
      <dgm:t>
        <a:bodyPr/>
        <a:lstStyle/>
        <a:p>
          <a:endParaRPr lang="en-US"/>
        </a:p>
      </dgm:t>
    </dgm:pt>
    <dgm:pt modelId="{3C641750-1FFF-40BB-B1C2-06A09B87C916}" type="sibTrans" cxnId="{89D16AF5-9E32-4717-81D2-68C50CB68B49}">
      <dgm:prSet/>
      <dgm:spPr/>
      <dgm:t>
        <a:bodyPr/>
        <a:lstStyle/>
        <a:p>
          <a:endParaRPr lang="en-US"/>
        </a:p>
      </dgm:t>
    </dgm:pt>
    <dgm:pt modelId="{6C00C289-8176-4598-83CF-A9D7ECD31897}" type="pres">
      <dgm:prSet presAssocID="{0133A50A-FCA4-478A-9B42-F432A6EC0435}" presName="linear" presStyleCnt="0">
        <dgm:presLayoutVars>
          <dgm:dir/>
          <dgm:animLvl val="lvl"/>
          <dgm:resizeHandles val="exact"/>
        </dgm:presLayoutVars>
      </dgm:prSet>
      <dgm:spPr/>
    </dgm:pt>
    <dgm:pt modelId="{2047100B-689B-4262-B1F1-C5225F034E6A}" type="pres">
      <dgm:prSet presAssocID="{D84E8397-C67C-4718-B467-816DE47B08E1}" presName="parentLin" presStyleCnt="0"/>
      <dgm:spPr/>
    </dgm:pt>
    <dgm:pt modelId="{E82960A8-C399-4C0F-A1FD-A8D515E6FE20}" type="pres">
      <dgm:prSet presAssocID="{D84E8397-C67C-4718-B467-816DE47B08E1}" presName="parentLeftMargin" presStyleLbl="node1" presStyleIdx="0" presStyleCnt="3"/>
      <dgm:spPr/>
    </dgm:pt>
    <dgm:pt modelId="{801A9C6D-9EEF-4155-8413-3CA0243D9A9B}" type="pres">
      <dgm:prSet presAssocID="{D84E8397-C67C-4718-B467-816DE47B08E1}" presName="parentText" presStyleLbl="node1" presStyleIdx="0" presStyleCnt="3">
        <dgm:presLayoutVars>
          <dgm:chMax val="0"/>
          <dgm:bulletEnabled val="1"/>
        </dgm:presLayoutVars>
      </dgm:prSet>
      <dgm:spPr/>
    </dgm:pt>
    <dgm:pt modelId="{9ECD086D-623E-468A-8CDE-E7031951C268}" type="pres">
      <dgm:prSet presAssocID="{D84E8397-C67C-4718-B467-816DE47B08E1}" presName="negativeSpace" presStyleCnt="0"/>
      <dgm:spPr/>
    </dgm:pt>
    <dgm:pt modelId="{48D0F266-86FC-4F8E-9377-CE1D75E1DAC5}" type="pres">
      <dgm:prSet presAssocID="{D84E8397-C67C-4718-B467-816DE47B08E1}" presName="childText" presStyleLbl="conFgAcc1" presStyleIdx="0" presStyleCnt="3">
        <dgm:presLayoutVars>
          <dgm:bulletEnabled val="1"/>
        </dgm:presLayoutVars>
      </dgm:prSet>
      <dgm:spPr/>
    </dgm:pt>
    <dgm:pt modelId="{D1027016-209E-4010-BA8D-C1F047FD7DC7}" type="pres">
      <dgm:prSet presAssocID="{007DC0CB-2008-452C-83FD-E4DEE7A1304A}" presName="spaceBetweenRectangles" presStyleCnt="0"/>
      <dgm:spPr/>
    </dgm:pt>
    <dgm:pt modelId="{1697711D-33D1-42F5-9749-A029047A7E00}" type="pres">
      <dgm:prSet presAssocID="{7A4281E5-A862-402B-9E2C-89930C32082B}" presName="parentLin" presStyleCnt="0"/>
      <dgm:spPr/>
    </dgm:pt>
    <dgm:pt modelId="{1ABA548B-C46F-4742-8820-66C1A49F90FE}" type="pres">
      <dgm:prSet presAssocID="{7A4281E5-A862-402B-9E2C-89930C32082B}" presName="parentLeftMargin" presStyleLbl="node1" presStyleIdx="0" presStyleCnt="3"/>
      <dgm:spPr/>
    </dgm:pt>
    <dgm:pt modelId="{D4012BD4-0B74-475A-92AB-351EF358464E}" type="pres">
      <dgm:prSet presAssocID="{7A4281E5-A862-402B-9E2C-89930C32082B}" presName="parentText" presStyleLbl="node1" presStyleIdx="1" presStyleCnt="3">
        <dgm:presLayoutVars>
          <dgm:chMax val="0"/>
          <dgm:bulletEnabled val="1"/>
        </dgm:presLayoutVars>
      </dgm:prSet>
      <dgm:spPr/>
    </dgm:pt>
    <dgm:pt modelId="{90C64B4B-27D7-4FDF-A5EB-C78C16F04471}" type="pres">
      <dgm:prSet presAssocID="{7A4281E5-A862-402B-9E2C-89930C32082B}" presName="negativeSpace" presStyleCnt="0"/>
      <dgm:spPr/>
    </dgm:pt>
    <dgm:pt modelId="{65E006E0-EFC5-440E-BAB4-34DA88A09394}" type="pres">
      <dgm:prSet presAssocID="{7A4281E5-A862-402B-9E2C-89930C32082B}" presName="childText" presStyleLbl="conFgAcc1" presStyleIdx="1" presStyleCnt="3">
        <dgm:presLayoutVars>
          <dgm:bulletEnabled val="1"/>
        </dgm:presLayoutVars>
      </dgm:prSet>
      <dgm:spPr/>
    </dgm:pt>
    <dgm:pt modelId="{86D5FBE9-91AB-43C0-98D4-EBF3FAD8FD72}" type="pres">
      <dgm:prSet presAssocID="{27912A8B-AB33-4C31-A55F-C7FD48C3A22D}" presName="spaceBetweenRectangles" presStyleCnt="0"/>
      <dgm:spPr/>
    </dgm:pt>
    <dgm:pt modelId="{B94EE0E5-2C08-42A3-A750-EB9737962CC7}" type="pres">
      <dgm:prSet presAssocID="{A8AE5C48-CE66-4F70-AED9-F78E3960CB19}" presName="parentLin" presStyleCnt="0"/>
      <dgm:spPr/>
    </dgm:pt>
    <dgm:pt modelId="{FD385667-B4DC-42EE-A049-D2FF8ACA2F70}" type="pres">
      <dgm:prSet presAssocID="{A8AE5C48-CE66-4F70-AED9-F78E3960CB19}" presName="parentLeftMargin" presStyleLbl="node1" presStyleIdx="1" presStyleCnt="3"/>
      <dgm:spPr/>
    </dgm:pt>
    <dgm:pt modelId="{501DED02-7217-42DA-81D6-773B3458BA40}" type="pres">
      <dgm:prSet presAssocID="{A8AE5C48-CE66-4F70-AED9-F78E3960CB19}" presName="parentText" presStyleLbl="node1" presStyleIdx="2" presStyleCnt="3" custLinFactNeighborY="5129">
        <dgm:presLayoutVars>
          <dgm:chMax val="0"/>
          <dgm:bulletEnabled val="1"/>
        </dgm:presLayoutVars>
      </dgm:prSet>
      <dgm:spPr/>
    </dgm:pt>
    <dgm:pt modelId="{4ECF5189-48B7-407F-BD4F-4A556C32845C}" type="pres">
      <dgm:prSet presAssocID="{A8AE5C48-CE66-4F70-AED9-F78E3960CB19}" presName="negativeSpace" presStyleCnt="0"/>
      <dgm:spPr/>
    </dgm:pt>
    <dgm:pt modelId="{E9C98F21-F8DD-429F-B3D5-BBF581E561DE}" type="pres">
      <dgm:prSet presAssocID="{A8AE5C48-CE66-4F70-AED9-F78E3960CB19}" presName="childText" presStyleLbl="conFgAcc1" presStyleIdx="2" presStyleCnt="3">
        <dgm:presLayoutVars>
          <dgm:bulletEnabled val="1"/>
        </dgm:presLayoutVars>
      </dgm:prSet>
      <dgm:spPr/>
    </dgm:pt>
  </dgm:ptLst>
  <dgm:cxnLst>
    <dgm:cxn modelId="{2C674E10-7615-4937-A8E2-7DA9AD76326A}" srcId="{0133A50A-FCA4-478A-9B42-F432A6EC0435}" destId="{D84E8397-C67C-4718-B467-816DE47B08E1}" srcOrd="0" destOrd="0" parTransId="{2F52DA95-6ACE-4D3F-AA82-874E2B79148F}" sibTransId="{007DC0CB-2008-452C-83FD-E4DEE7A1304A}"/>
    <dgm:cxn modelId="{763FBC35-85C7-42A3-A3D6-62E4E6CCAD90}" type="presOf" srcId="{0133A50A-FCA4-478A-9B42-F432A6EC0435}" destId="{6C00C289-8176-4598-83CF-A9D7ECD31897}" srcOrd="0" destOrd="0" presId="urn:microsoft.com/office/officeart/2005/8/layout/list1"/>
    <dgm:cxn modelId="{380A983A-1CED-4555-B6B5-C8D9B8CEB964}" srcId="{0133A50A-FCA4-478A-9B42-F432A6EC0435}" destId="{7A4281E5-A862-402B-9E2C-89930C32082B}" srcOrd="1" destOrd="0" parTransId="{FB57C1CF-5CDE-4B28-9A64-80BCBD559355}" sibTransId="{27912A8B-AB33-4C31-A55F-C7FD48C3A22D}"/>
    <dgm:cxn modelId="{3ABD5B5B-8E6A-425A-8AB4-02E8789D605C}" type="presOf" srcId="{A8AE5C48-CE66-4F70-AED9-F78E3960CB19}" destId="{FD385667-B4DC-42EE-A049-D2FF8ACA2F70}" srcOrd="0" destOrd="0" presId="urn:microsoft.com/office/officeart/2005/8/layout/list1"/>
    <dgm:cxn modelId="{21C1DC6C-BB46-4D7C-B60C-12B85A972026}" type="presOf" srcId="{A8AE5C48-CE66-4F70-AED9-F78E3960CB19}" destId="{501DED02-7217-42DA-81D6-773B3458BA40}" srcOrd="1" destOrd="0" presId="urn:microsoft.com/office/officeart/2005/8/layout/list1"/>
    <dgm:cxn modelId="{1684C97F-2F36-4829-9CCF-6EC3766CEF34}" type="presOf" srcId="{7A4281E5-A862-402B-9E2C-89930C32082B}" destId="{D4012BD4-0B74-475A-92AB-351EF358464E}" srcOrd="1" destOrd="0" presId="urn:microsoft.com/office/officeart/2005/8/layout/list1"/>
    <dgm:cxn modelId="{DDFA28CA-0422-4F0B-8F7D-AB69C61B11B7}" type="presOf" srcId="{D84E8397-C67C-4718-B467-816DE47B08E1}" destId="{E82960A8-C399-4C0F-A1FD-A8D515E6FE20}" srcOrd="0" destOrd="0" presId="urn:microsoft.com/office/officeart/2005/8/layout/list1"/>
    <dgm:cxn modelId="{63E6AACC-3EB2-42A9-9AE9-03BB2B0BC3C2}" type="presOf" srcId="{7A4281E5-A862-402B-9E2C-89930C32082B}" destId="{1ABA548B-C46F-4742-8820-66C1A49F90FE}" srcOrd="0" destOrd="0" presId="urn:microsoft.com/office/officeart/2005/8/layout/list1"/>
    <dgm:cxn modelId="{A6D9D6E4-5753-4041-9E1D-E506B5DE8AA2}" type="presOf" srcId="{D84E8397-C67C-4718-B467-816DE47B08E1}" destId="{801A9C6D-9EEF-4155-8413-3CA0243D9A9B}" srcOrd="1" destOrd="0" presId="urn:microsoft.com/office/officeart/2005/8/layout/list1"/>
    <dgm:cxn modelId="{89D16AF5-9E32-4717-81D2-68C50CB68B49}" srcId="{0133A50A-FCA4-478A-9B42-F432A6EC0435}" destId="{A8AE5C48-CE66-4F70-AED9-F78E3960CB19}" srcOrd="2" destOrd="0" parTransId="{74364371-EA1F-4CF2-9D44-8B57D9FF35DA}" sibTransId="{3C641750-1FFF-40BB-B1C2-06A09B87C916}"/>
    <dgm:cxn modelId="{CCD06394-4F37-45FA-A89B-F0A4FE76BCC1}" type="presParOf" srcId="{6C00C289-8176-4598-83CF-A9D7ECD31897}" destId="{2047100B-689B-4262-B1F1-C5225F034E6A}" srcOrd="0" destOrd="0" presId="urn:microsoft.com/office/officeart/2005/8/layout/list1"/>
    <dgm:cxn modelId="{9599F0F2-DB90-49A9-BC6C-4A2BDF961DDE}" type="presParOf" srcId="{2047100B-689B-4262-B1F1-C5225F034E6A}" destId="{E82960A8-C399-4C0F-A1FD-A8D515E6FE20}" srcOrd="0" destOrd="0" presId="urn:microsoft.com/office/officeart/2005/8/layout/list1"/>
    <dgm:cxn modelId="{2D2786ED-87F8-49FA-99CA-2102DA9E8D89}" type="presParOf" srcId="{2047100B-689B-4262-B1F1-C5225F034E6A}" destId="{801A9C6D-9EEF-4155-8413-3CA0243D9A9B}" srcOrd="1" destOrd="0" presId="urn:microsoft.com/office/officeart/2005/8/layout/list1"/>
    <dgm:cxn modelId="{0E463383-4F8E-422A-BD28-11E2E2EEE56D}" type="presParOf" srcId="{6C00C289-8176-4598-83CF-A9D7ECD31897}" destId="{9ECD086D-623E-468A-8CDE-E7031951C268}" srcOrd="1" destOrd="0" presId="urn:microsoft.com/office/officeart/2005/8/layout/list1"/>
    <dgm:cxn modelId="{847B89E2-C670-4BE1-9735-ABDE3BD8604E}" type="presParOf" srcId="{6C00C289-8176-4598-83CF-A9D7ECD31897}" destId="{48D0F266-86FC-4F8E-9377-CE1D75E1DAC5}" srcOrd="2" destOrd="0" presId="urn:microsoft.com/office/officeart/2005/8/layout/list1"/>
    <dgm:cxn modelId="{FD4269E3-602E-4275-A061-B031F7AE9C42}" type="presParOf" srcId="{6C00C289-8176-4598-83CF-A9D7ECD31897}" destId="{D1027016-209E-4010-BA8D-C1F047FD7DC7}" srcOrd="3" destOrd="0" presId="urn:microsoft.com/office/officeart/2005/8/layout/list1"/>
    <dgm:cxn modelId="{AEE58E2A-97F1-4E32-AD82-2BB87C7172A1}" type="presParOf" srcId="{6C00C289-8176-4598-83CF-A9D7ECD31897}" destId="{1697711D-33D1-42F5-9749-A029047A7E00}" srcOrd="4" destOrd="0" presId="urn:microsoft.com/office/officeart/2005/8/layout/list1"/>
    <dgm:cxn modelId="{5F975407-7D45-4F87-96AB-8C722FDEED30}" type="presParOf" srcId="{1697711D-33D1-42F5-9749-A029047A7E00}" destId="{1ABA548B-C46F-4742-8820-66C1A49F90FE}" srcOrd="0" destOrd="0" presId="urn:microsoft.com/office/officeart/2005/8/layout/list1"/>
    <dgm:cxn modelId="{D8F15C7C-AC32-433A-A2F9-F1DA332CC07C}" type="presParOf" srcId="{1697711D-33D1-42F5-9749-A029047A7E00}" destId="{D4012BD4-0B74-475A-92AB-351EF358464E}" srcOrd="1" destOrd="0" presId="urn:microsoft.com/office/officeart/2005/8/layout/list1"/>
    <dgm:cxn modelId="{0913A381-9E0C-426A-BE59-7CD0528DD02D}" type="presParOf" srcId="{6C00C289-8176-4598-83CF-A9D7ECD31897}" destId="{90C64B4B-27D7-4FDF-A5EB-C78C16F04471}" srcOrd="5" destOrd="0" presId="urn:microsoft.com/office/officeart/2005/8/layout/list1"/>
    <dgm:cxn modelId="{C959DE8F-6525-4259-8DE0-0294222FF561}" type="presParOf" srcId="{6C00C289-8176-4598-83CF-A9D7ECD31897}" destId="{65E006E0-EFC5-440E-BAB4-34DA88A09394}" srcOrd="6" destOrd="0" presId="urn:microsoft.com/office/officeart/2005/8/layout/list1"/>
    <dgm:cxn modelId="{2A01AAD4-B85D-42A1-84AC-1EFFCCECD515}" type="presParOf" srcId="{6C00C289-8176-4598-83CF-A9D7ECD31897}" destId="{86D5FBE9-91AB-43C0-98D4-EBF3FAD8FD72}" srcOrd="7" destOrd="0" presId="urn:microsoft.com/office/officeart/2005/8/layout/list1"/>
    <dgm:cxn modelId="{5D125104-782C-41C9-B977-3DB56C592E6A}" type="presParOf" srcId="{6C00C289-8176-4598-83CF-A9D7ECD31897}" destId="{B94EE0E5-2C08-42A3-A750-EB9737962CC7}" srcOrd="8" destOrd="0" presId="urn:microsoft.com/office/officeart/2005/8/layout/list1"/>
    <dgm:cxn modelId="{9365504F-71EC-4ECD-8CCF-13CC87B59A14}" type="presParOf" srcId="{B94EE0E5-2C08-42A3-A750-EB9737962CC7}" destId="{FD385667-B4DC-42EE-A049-D2FF8ACA2F70}" srcOrd="0" destOrd="0" presId="urn:microsoft.com/office/officeart/2005/8/layout/list1"/>
    <dgm:cxn modelId="{1E24FC56-25CA-4CB8-8596-CFBEB633AA5D}" type="presParOf" srcId="{B94EE0E5-2C08-42A3-A750-EB9737962CC7}" destId="{501DED02-7217-42DA-81D6-773B3458BA40}" srcOrd="1" destOrd="0" presId="urn:microsoft.com/office/officeart/2005/8/layout/list1"/>
    <dgm:cxn modelId="{E0F2632D-FC5C-45F1-89C0-A709FD7A782F}" type="presParOf" srcId="{6C00C289-8176-4598-83CF-A9D7ECD31897}" destId="{4ECF5189-48B7-407F-BD4F-4A556C32845C}" srcOrd="9" destOrd="0" presId="urn:microsoft.com/office/officeart/2005/8/layout/list1"/>
    <dgm:cxn modelId="{027C83B0-7133-4F21-AB43-C18810020C76}" type="presParOf" srcId="{6C00C289-8176-4598-83CF-A9D7ECD31897}" destId="{E9C98F21-F8DD-429F-B3D5-BBF581E561D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6A20222-2F41-4050-97AB-5983843002B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2BE0E160-2795-439C-8AB4-351A397000AC}">
      <dgm:prSet phldrT="[Text]" custT="1"/>
      <dgm:spPr>
        <a:solidFill>
          <a:schemeClr val="bg2"/>
        </a:solidFill>
      </dgm:spPr>
      <dgm:t>
        <a:bodyPr/>
        <a:lstStyle/>
        <a:p>
          <a:r>
            <a:rPr lang="en-US" sz="2800" dirty="0">
              <a:solidFill>
                <a:schemeClr val="tx1">
                  <a:lumMod val="75000"/>
                  <a:lumOff val="25000"/>
                </a:schemeClr>
              </a:solidFill>
            </a:rPr>
            <a:t>Always sign up before coming in</a:t>
          </a:r>
        </a:p>
      </dgm:t>
    </dgm:pt>
    <dgm:pt modelId="{9EA1B056-60E4-409A-863C-BFA4517520AD}" type="parTrans" cxnId="{2CD09B63-E7B1-48BC-B657-7CEA274F795B}">
      <dgm:prSet/>
      <dgm:spPr/>
      <dgm:t>
        <a:bodyPr/>
        <a:lstStyle/>
        <a:p>
          <a:endParaRPr lang="en-US"/>
        </a:p>
      </dgm:t>
    </dgm:pt>
    <dgm:pt modelId="{F94739CE-971A-41F2-A186-BFDD0EDEED50}" type="sibTrans" cxnId="{2CD09B63-E7B1-48BC-B657-7CEA274F795B}">
      <dgm:prSet/>
      <dgm:spPr/>
      <dgm:t>
        <a:bodyPr/>
        <a:lstStyle/>
        <a:p>
          <a:endParaRPr lang="en-US"/>
        </a:p>
      </dgm:t>
    </dgm:pt>
    <dgm:pt modelId="{1A1F0BBA-8951-4883-BF32-A3D513A3059D}">
      <dgm:prSet phldrT="[Text]" custT="1"/>
      <dgm:spPr>
        <a:solidFill>
          <a:schemeClr val="accent1"/>
        </a:solidFill>
      </dgm:spPr>
      <dgm:t>
        <a:bodyPr/>
        <a:lstStyle/>
        <a:p>
          <a:r>
            <a:rPr lang="en-US" sz="2800" dirty="0">
              <a:solidFill>
                <a:schemeClr val="tx1">
                  <a:lumMod val="75000"/>
                  <a:lumOff val="25000"/>
                </a:schemeClr>
              </a:solidFill>
            </a:rPr>
            <a:t>Laundry is the </a:t>
          </a:r>
          <a:r>
            <a:rPr lang="en-US" sz="2800" b="1" i="0" u="none" dirty="0">
              <a:solidFill>
                <a:schemeClr val="tx1">
                  <a:lumMod val="75000"/>
                  <a:lumOff val="25000"/>
                </a:schemeClr>
              </a:solidFill>
            </a:rPr>
            <a:t>last</a:t>
          </a:r>
          <a:r>
            <a:rPr lang="en-US" sz="2800" b="1" i="1" dirty="0">
              <a:solidFill>
                <a:schemeClr val="tx1">
                  <a:lumMod val="75000"/>
                  <a:lumOff val="25000"/>
                </a:schemeClr>
              </a:solidFill>
            </a:rPr>
            <a:t> </a:t>
          </a:r>
          <a:r>
            <a:rPr lang="en-US" sz="2800" dirty="0">
              <a:solidFill>
                <a:schemeClr val="tx1">
                  <a:lumMod val="75000"/>
                  <a:lumOff val="25000"/>
                </a:schemeClr>
              </a:solidFill>
            </a:rPr>
            <a:t>assignment you do at the shelter!</a:t>
          </a:r>
        </a:p>
      </dgm:t>
    </dgm:pt>
    <dgm:pt modelId="{B7F4134B-F922-4160-AAD7-5C6FB415A48E}" type="parTrans" cxnId="{BC9B5AF1-B84B-41BE-AB46-8D0CA0EA4179}">
      <dgm:prSet/>
      <dgm:spPr/>
      <dgm:t>
        <a:bodyPr/>
        <a:lstStyle/>
        <a:p>
          <a:endParaRPr lang="en-US"/>
        </a:p>
      </dgm:t>
    </dgm:pt>
    <dgm:pt modelId="{4AF8D8AD-2AE8-473D-BDFE-D7719106EB04}" type="sibTrans" cxnId="{BC9B5AF1-B84B-41BE-AB46-8D0CA0EA4179}">
      <dgm:prSet/>
      <dgm:spPr/>
      <dgm:t>
        <a:bodyPr/>
        <a:lstStyle/>
        <a:p>
          <a:endParaRPr lang="en-US"/>
        </a:p>
      </dgm:t>
    </dgm:pt>
    <dgm:pt modelId="{66BF71B1-5FEA-41C0-9497-937B5A78AB69}">
      <dgm:prSet custT="1"/>
      <dgm:spPr>
        <a:solidFill>
          <a:schemeClr val="bg2"/>
        </a:solidFill>
      </dgm:spPr>
      <dgm:t>
        <a:bodyPr/>
        <a:lstStyle/>
        <a:p>
          <a:r>
            <a:rPr lang="en-US" sz="2800" dirty="0">
              <a:solidFill>
                <a:schemeClr val="tx1">
                  <a:lumMod val="75000"/>
                  <a:lumOff val="25000"/>
                </a:schemeClr>
              </a:solidFill>
            </a:rPr>
            <a:t>Questions?  Need supplies?  Just ask!</a:t>
          </a:r>
        </a:p>
      </dgm:t>
    </dgm:pt>
    <dgm:pt modelId="{26A55342-A511-4BD4-A2F3-F8D00FA71335}" type="parTrans" cxnId="{00E33B6B-5CD4-43DE-A4C9-1C55458A4A5F}">
      <dgm:prSet/>
      <dgm:spPr/>
      <dgm:t>
        <a:bodyPr/>
        <a:lstStyle/>
        <a:p>
          <a:endParaRPr lang="en-US"/>
        </a:p>
      </dgm:t>
    </dgm:pt>
    <dgm:pt modelId="{4E9736EA-A99E-440B-9FF2-5BBB1F0CD84B}" type="sibTrans" cxnId="{00E33B6B-5CD4-43DE-A4C9-1C55458A4A5F}">
      <dgm:prSet/>
      <dgm:spPr/>
      <dgm:t>
        <a:bodyPr/>
        <a:lstStyle/>
        <a:p>
          <a:endParaRPr lang="en-US"/>
        </a:p>
      </dgm:t>
    </dgm:pt>
    <dgm:pt modelId="{597FDA76-A9CB-4D08-96E4-75D3476EAECE}">
      <dgm:prSet custT="1"/>
      <dgm:spPr>
        <a:solidFill>
          <a:schemeClr val="accent2"/>
        </a:solidFill>
      </dgm:spPr>
      <dgm:t>
        <a:bodyPr/>
        <a:lstStyle/>
        <a:p>
          <a:r>
            <a:rPr lang="en-US" sz="2800" dirty="0">
              <a:solidFill>
                <a:schemeClr val="tx1">
                  <a:lumMod val="75000"/>
                  <a:lumOff val="25000"/>
                </a:schemeClr>
              </a:solidFill>
            </a:rPr>
            <a:t>Read signs! They have important reminders</a:t>
          </a:r>
        </a:p>
      </dgm:t>
    </dgm:pt>
    <dgm:pt modelId="{D436673C-472B-49B0-8B81-13D1785200A4}" type="parTrans" cxnId="{B50E48DF-B754-4627-B15C-B36F4BB2684B}">
      <dgm:prSet/>
      <dgm:spPr/>
      <dgm:t>
        <a:bodyPr/>
        <a:lstStyle/>
        <a:p>
          <a:endParaRPr lang="en-US"/>
        </a:p>
      </dgm:t>
    </dgm:pt>
    <dgm:pt modelId="{3C896FF0-3804-4165-B1BA-FDB0E3295785}" type="sibTrans" cxnId="{B50E48DF-B754-4627-B15C-B36F4BB2684B}">
      <dgm:prSet/>
      <dgm:spPr/>
      <dgm:t>
        <a:bodyPr/>
        <a:lstStyle/>
        <a:p>
          <a:endParaRPr lang="en-US"/>
        </a:p>
      </dgm:t>
    </dgm:pt>
    <dgm:pt modelId="{0CBE4D2D-3D8D-493D-A869-FFF4619B310B}" type="pres">
      <dgm:prSet presAssocID="{D6A20222-2F41-4050-97AB-5983843002B2}" presName="Name0" presStyleCnt="0">
        <dgm:presLayoutVars>
          <dgm:chMax val="7"/>
          <dgm:chPref val="7"/>
          <dgm:dir/>
        </dgm:presLayoutVars>
      </dgm:prSet>
      <dgm:spPr/>
    </dgm:pt>
    <dgm:pt modelId="{90732E58-23FF-4500-95BA-5FA6E2B608A1}" type="pres">
      <dgm:prSet presAssocID="{D6A20222-2F41-4050-97AB-5983843002B2}" presName="Name1" presStyleCnt="0"/>
      <dgm:spPr/>
    </dgm:pt>
    <dgm:pt modelId="{706DDF2D-87ED-4947-A692-97F393EA2CAE}" type="pres">
      <dgm:prSet presAssocID="{D6A20222-2F41-4050-97AB-5983843002B2}" presName="cycle" presStyleCnt="0"/>
      <dgm:spPr/>
    </dgm:pt>
    <dgm:pt modelId="{32BE232E-3A5F-4CBF-944B-C2F5938FB076}" type="pres">
      <dgm:prSet presAssocID="{D6A20222-2F41-4050-97AB-5983843002B2}" presName="srcNode" presStyleLbl="node1" presStyleIdx="0" presStyleCnt="4"/>
      <dgm:spPr/>
    </dgm:pt>
    <dgm:pt modelId="{1A3CDF17-6495-47CC-AF03-FA04D394D954}" type="pres">
      <dgm:prSet presAssocID="{D6A20222-2F41-4050-97AB-5983843002B2}" presName="conn" presStyleLbl="parChTrans1D2" presStyleIdx="0" presStyleCnt="1"/>
      <dgm:spPr/>
    </dgm:pt>
    <dgm:pt modelId="{21F5E4DD-79CC-4FC6-B1F4-73E91F55E379}" type="pres">
      <dgm:prSet presAssocID="{D6A20222-2F41-4050-97AB-5983843002B2}" presName="extraNode" presStyleLbl="node1" presStyleIdx="0" presStyleCnt="4"/>
      <dgm:spPr/>
    </dgm:pt>
    <dgm:pt modelId="{F8B654C4-7E94-4036-84E5-74B845A1343C}" type="pres">
      <dgm:prSet presAssocID="{D6A20222-2F41-4050-97AB-5983843002B2}" presName="dstNode" presStyleLbl="node1" presStyleIdx="0" presStyleCnt="4"/>
      <dgm:spPr/>
    </dgm:pt>
    <dgm:pt modelId="{4FEBC907-46CC-4ECE-B516-F818D080DF64}" type="pres">
      <dgm:prSet presAssocID="{2BE0E160-2795-439C-8AB4-351A397000AC}" presName="text_1" presStyleLbl="node1" presStyleIdx="0" presStyleCnt="4" custScaleY="95519">
        <dgm:presLayoutVars>
          <dgm:bulletEnabled val="1"/>
        </dgm:presLayoutVars>
      </dgm:prSet>
      <dgm:spPr/>
    </dgm:pt>
    <dgm:pt modelId="{D8F32EA6-D3F3-4E83-B13D-6604FD0D1777}" type="pres">
      <dgm:prSet presAssocID="{2BE0E160-2795-439C-8AB4-351A397000AC}" presName="accent_1" presStyleCnt="0"/>
      <dgm:spPr/>
    </dgm:pt>
    <dgm:pt modelId="{27B4D04F-CF60-446E-8BDA-EBB3E7C1BA66}" type="pres">
      <dgm:prSet presAssocID="{2BE0E160-2795-439C-8AB4-351A397000AC}" presName="accentRepeatNode" presStyleLbl="solidFgAcc1" presStyleIdx="0" presStyleCnt="4"/>
      <dgm:spPr>
        <a:noFill/>
        <a:ln>
          <a:solidFill>
            <a:schemeClr val="bg2"/>
          </a:solidFill>
        </a:ln>
      </dgm:spPr>
    </dgm:pt>
    <dgm:pt modelId="{10EC6BA0-9EDD-4D4D-BA04-A858A2F502A7}" type="pres">
      <dgm:prSet presAssocID="{1A1F0BBA-8951-4883-BF32-A3D513A3059D}" presName="text_2" presStyleLbl="node1" presStyleIdx="1" presStyleCnt="4">
        <dgm:presLayoutVars>
          <dgm:bulletEnabled val="1"/>
        </dgm:presLayoutVars>
      </dgm:prSet>
      <dgm:spPr/>
    </dgm:pt>
    <dgm:pt modelId="{14948FA8-AEBF-4651-8B55-04434E0FF4D2}" type="pres">
      <dgm:prSet presAssocID="{1A1F0BBA-8951-4883-BF32-A3D513A3059D}" presName="accent_2" presStyleCnt="0"/>
      <dgm:spPr/>
    </dgm:pt>
    <dgm:pt modelId="{8D369985-4BD9-45AA-A9AB-AA6C8CBF2C0A}" type="pres">
      <dgm:prSet presAssocID="{1A1F0BBA-8951-4883-BF32-A3D513A3059D}" presName="accentRepeatNode" presStyleLbl="solidFgAcc1" presStyleIdx="1" presStyleCnt="4"/>
      <dgm:spPr>
        <a:noFill/>
        <a:ln>
          <a:solidFill>
            <a:schemeClr val="bg2"/>
          </a:solidFill>
        </a:ln>
      </dgm:spPr>
    </dgm:pt>
    <dgm:pt modelId="{9A7AC347-9296-495C-8299-D79EF5C26A50}" type="pres">
      <dgm:prSet presAssocID="{597FDA76-A9CB-4D08-96E4-75D3476EAECE}" presName="text_3" presStyleLbl="node1" presStyleIdx="2" presStyleCnt="4">
        <dgm:presLayoutVars>
          <dgm:bulletEnabled val="1"/>
        </dgm:presLayoutVars>
      </dgm:prSet>
      <dgm:spPr/>
    </dgm:pt>
    <dgm:pt modelId="{EA3F8CD9-E0BA-43D2-BDD3-0FD2AE09B44D}" type="pres">
      <dgm:prSet presAssocID="{597FDA76-A9CB-4D08-96E4-75D3476EAECE}" presName="accent_3" presStyleCnt="0"/>
      <dgm:spPr/>
    </dgm:pt>
    <dgm:pt modelId="{AB39C028-2B36-41BC-BE7E-A3567661C4DC}" type="pres">
      <dgm:prSet presAssocID="{597FDA76-A9CB-4D08-96E4-75D3476EAECE}" presName="accentRepeatNode" presStyleLbl="solidFgAcc1" presStyleIdx="2" presStyleCnt="4"/>
      <dgm:spPr>
        <a:noFill/>
        <a:ln>
          <a:solidFill>
            <a:schemeClr val="accent2"/>
          </a:solidFill>
        </a:ln>
      </dgm:spPr>
    </dgm:pt>
    <dgm:pt modelId="{F9E2F78B-2C41-4A82-A997-C685220C64F9}" type="pres">
      <dgm:prSet presAssocID="{66BF71B1-5FEA-41C0-9497-937B5A78AB69}" presName="text_4" presStyleLbl="node1" presStyleIdx="3" presStyleCnt="4">
        <dgm:presLayoutVars>
          <dgm:bulletEnabled val="1"/>
        </dgm:presLayoutVars>
      </dgm:prSet>
      <dgm:spPr/>
    </dgm:pt>
    <dgm:pt modelId="{700EEA06-3313-4DC5-BC52-1933ADDB0392}" type="pres">
      <dgm:prSet presAssocID="{66BF71B1-5FEA-41C0-9497-937B5A78AB69}" presName="accent_4" presStyleCnt="0"/>
      <dgm:spPr/>
    </dgm:pt>
    <dgm:pt modelId="{A9515B42-92F4-4BA8-A6EC-DDCD0E287CDA}" type="pres">
      <dgm:prSet presAssocID="{66BF71B1-5FEA-41C0-9497-937B5A78AB69}" presName="accentRepeatNode" presStyleLbl="solidFgAcc1" presStyleIdx="3" presStyleCnt="4"/>
      <dgm:spPr>
        <a:noFill/>
        <a:ln>
          <a:solidFill>
            <a:schemeClr val="bg2"/>
          </a:solidFill>
        </a:ln>
      </dgm:spPr>
    </dgm:pt>
  </dgm:ptLst>
  <dgm:cxnLst>
    <dgm:cxn modelId="{D2C9C909-687D-473C-8FCB-53D36717CD9B}" type="presOf" srcId="{D6A20222-2F41-4050-97AB-5983843002B2}" destId="{0CBE4D2D-3D8D-493D-A869-FFF4619B310B}" srcOrd="0" destOrd="0" presId="urn:microsoft.com/office/officeart/2008/layout/VerticalCurvedList"/>
    <dgm:cxn modelId="{2CD09B63-E7B1-48BC-B657-7CEA274F795B}" srcId="{D6A20222-2F41-4050-97AB-5983843002B2}" destId="{2BE0E160-2795-439C-8AB4-351A397000AC}" srcOrd="0" destOrd="0" parTransId="{9EA1B056-60E4-409A-863C-BFA4517520AD}" sibTransId="{F94739CE-971A-41F2-A186-BFDD0EDEED50}"/>
    <dgm:cxn modelId="{00E33B6B-5CD4-43DE-A4C9-1C55458A4A5F}" srcId="{D6A20222-2F41-4050-97AB-5983843002B2}" destId="{66BF71B1-5FEA-41C0-9497-937B5A78AB69}" srcOrd="3" destOrd="0" parTransId="{26A55342-A511-4BD4-A2F3-F8D00FA71335}" sibTransId="{4E9736EA-A99E-440B-9FF2-5BBB1F0CD84B}"/>
    <dgm:cxn modelId="{4F907976-1300-4061-B0E5-6689FF2C451D}" type="presOf" srcId="{F94739CE-971A-41F2-A186-BFDD0EDEED50}" destId="{1A3CDF17-6495-47CC-AF03-FA04D394D954}" srcOrd="0" destOrd="0" presId="urn:microsoft.com/office/officeart/2008/layout/VerticalCurvedList"/>
    <dgm:cxn modelId="{940DC57B-CF91-4BFA-8DCB-07994895BE35}" type="presOf" srcId="{597FDA76-A9CB-4D08-96E4-75D3476EAECE}" destId="{9A7AC347-9296-495C-8299-D79EF5C26A50}" srcOrd="0" destOrd="0" presId="urn:microsoft.com/office/officeart/2008/layout/VerticalCurvedList"/>
    <dgm:cxn modelId="{23A2BA9B-68EE-4195-9B44-B80C43497010}" type="presOf" srcId="{1A1F0BBA-8951-4883-BF32-A3D513A3059D}" destId="{10EC6BA0-9EDD-4D4D-BA04-A858A2F502A7}" srcOrd="0" destOrd="0" presId="urn:microsoft.com/office/officeart/2008/layout/VerticalCurvedList"/>
    <dgm:cxn modelId="{020088BD-4E5F-4B90-85F4-81C60A1EB8A4}" type="presOf" srcId="{2BE0E160-2795-439C-8AB4-351A397000AC}" destId="{4FEBC907-46CC-4ECE-B516-F818D080DF64}" srcOrd="0" destOrd="0" presId="urn:microsoft.com/office/officeart/2008/layout/VerticalCurvedList"/>
    <dgm:cxn modelId="{3922DACF-6D58-43A2-B231-0CAEDD3580B5}" type="presOf" srcId="{66BF71B1-5FEA-41C0-9497-937B5A78AB69}" destId="{F9E2F78B-2C41-4A82-A997-C685220C64F9}" srcOrd="0" destOrd="0" presId="urn:microsoft.com/office/officeart/2008/layout/VerticalCurvedList"/>
    <dgm:cxn modelId="{B50E48DF-B754-4627-B15C-B36F4BB2684B}" srcId="{D6A20222-2F41-4050-97AB-5983843002B2}" destId="{597FDA76-A9CB-4D08-96E4-75D3476EAECE}" srcOrd="2" destOrd="0" parTransId="{D436673C-472B-49B0-8B81-13D1785200A4}" sibTransId="{3C896FF0-3804-4165-B1BA-FDB0E3295785}"/>
    <dgm:cxn modelId="{BC9B5AF1-B84B-41BE-AB46-8D0CA0EA4179}" srcId="{D6A20222-2F41-4050-97AB-5983843002B2}" destId="{1A1F0BBA-8951-4883-BF32-A3D513A3059D}" srcOrd="1" destOrd="0" parTransId="{B7F4134B-F922-4160-AAD7-5C6FB415A48E}" sibTransId="{4AF8D8AD-2AE8-473D-BDFE-D7719106EB04}"/>
    <dgm:cxn modelId="{78C36610-2C06-4665-AA20-530F7AEF7E39}" type="presParOf" srcId="{0CBE4D2D-3D8D-493D-A869-FFF4619B310B}" destId="{90732E58-23FF-4500-95BA-5FA6E2B608A1}" srcOrd="0" destOrd="0" presId="urn:microsoft.com/office/officeart/2008/layout/VerticalCurvedList"/>
    <dgm:cxn modelId="{3F3B90D9-5C0B-4493-8F27-F7A34D6CF398}" type="presParOf" srcId="{90732E58-23FF-4500-95BA-5FA6E2B608A1}" destId="{706DDF2D-87ED-4947-A692-97F393EA2CAE}" srcOrd="0" destOrd="0" presId="urn:microsoft.com/office/officeart/2008/layout/VerticalCurvedList"/>
    <dgm:cxn modelId="{0DB6F0D6-B551-464D-84BC-D402B0DD4D5E}" type="presParOf" srcId="{706DDF2D-87ED-4947-A692-97F393EA2CAE}" destId="{32BE232E-3A5F-4CBF-944B-C2F5938FB076}" srcOrd="0" destOrd="0" presId="urn:microsoft.com/office/officeart/2008/layout/VerticalCurvedList"/>
    <dgm:cxn modelId="{21326CED-9B30-4936-B85C-7AAEA0009C32}" type="presParOf" srcId="{706DDF2D-87ED-4947-A692-97F393EA2CAE}" destId="{1A3CDF17-6495-47CC-AF03-FA04D394D954}" srcOrd="1" destOrd="0" presId="urn:microsoft.com/office/officeart/2008/layout/VerticalCurvedList"/>
    <dgm:cxn modelId="{3F4FBE67-0CD7-459F-BF97-38EF3B1BE63B}" type="presParOf" srcId="{706DDF2D-87ED-4947-A692-97F393EA2CAE}" destId="{21F5E4DD-79CC-4FC6-B1F4-73E91F55E379}" srcOrd="2" destOrd="0" presId="urn:microsoft.com/office/officeart/2008/layout/VerticalCurvedList"/>
    <dgm:cxn modelId="{BAB8F192-3D74-447C-89EA-3059EB3EC20F}" type="presParOf" srcId="{706DDF2D-87ED-4947-A692-97F393EA2CAE}" destId="{F8B654C4-7E94-4036-84E5-74B845A1343C}" srcOrd="3" destOrd="0" presId="urn:microsoft.com/office/officeart/2008/layout/VerticalCurvedList"/>
    <dgm:cxn modelId="{59DEB54E-2C93-4441-BEB5-4D33F243266C}" type="presParOf" srcId="{90732E58-23FF-4500-95BA-5FA6E2B608A1}" destId="{4FEBC907-46CC-4ECE-B516-F818D080DF64}" srcOrd="1" destOrd="0" presId="urn:microsoft.com/office/officeart/2008/layout/VerticalCurvedList"/>
    <dgm:cxn modelId="{21B5CFFD-A91B-4481-A81E-5E68AD59797D}" type="presParOf" srcId="{90732E58-23FF-4500-95BA-5FA6E2B608A1}" destId="{D8F32EA6-D3F3-4E83-B13D-6604FD0D1777}" srcOrd="2" destOrd="0" presId="urn:microsoft.com/office/officeart/2008/layout/VerticalCurvedList"/>
    <dgm:cxn modelId="{9E0772D7-2751-4615-BF02-0A00A6AFE1E1}" type="presParOf" srcId="{D8F32EA6-D3F3-4E83-B13D-6604FD0D1777}" destId="{27B4D04F-CF60-446E-8BDA-EBB3E7C1BA66}" srcOrd="0" destOrd="0" presId="urn:microsoft.com/office/officeart/2008/layout/VerticalCurvedList"/>
    <dgm:cxn modelId="{53A675D1-CA9E-4A81-B759-D0831E72E582}" type="presParOf" srcId="{90732E58-23FF-4500-95BA-5FA6E2B608A1}" destId="{10EC6BA0-9EDD-4D4D-BA04-A858A2F502A7}" srcOrd="3" destOrd="0" presId="urn:microsoft.com/office/officeart/2008/layout/VerticalCurvedList"/>
    <dgm:cxn modelId="{380A275C-1DBE-4B50-B7A9-AC4C39EDA5CA}" type="presParOf" srcId="{90732E58-23FF-4500-95BA-5FA6E2B608A1}" destId="{14948FA8-AEBF-4651-8B55-04434E0FF4D2}" srcOrd="4" destOrd="0" presId="urn:microsoft.com/office/officeart/2008/layout/VerticalCurvedList"/>
    <dgm:cxn modelId="{4AB526D2-FFF5-4845-9BC3-78CB73836AA4}" type="presParOf" srcId="{14948FA8-AEBF-4651-8B55-04434E0FF4D2}" destId="{8D369985-4BD9-45AA-A9AB-AA6C8CBF2C0A}" srcOrd="0" destOrd="0" presId="urn:microsoft.com/office/officeart/2008/layout/VerticalCurvedList"/>
    <dgm:cxn modelId="{0EE411C6-2091-4D77-ADD6-E4E2FE0AAB73}" type="presParOf" srcId="{90732E58-23FF-4500-95BA-5FA6E2B608A1}" destId="{9A7AC347-9296-495C-8299-D79EF5C26A50}" srcOrd="5" destOrd="0" presId="urn:microsoft.com/office/officeart/2008/layout/VerticalCurvedList"/>
    <dgm:cxn modelId="{FA7395F9-DB43-4421-B219-C2DBE824F136}" type="presParOf" srcId="{90732E58-23FF-4500-95BA-5FA6E2B608A1}" destId="{EA3F8CD9-E0BA-43D2-BDD3-0FD2AE09B44D}" srcOrd="6" destOrd="0" presId="urn:microsoft.com/office/officeart/2008/layout/VerticalCurvedList"/>
    <dgm:cxn modelId="{82868003-FDEE-4B81-A0EA-142938F4A1A8}" type="presParOf" srcId="{EA3F8CD9-E0BA-43D2-BDD3-0FD2AE09B44D}" destId="{AB39C028-2B36-41BC-BE7E-A3567661C4DC}" srcOrd="0" destOrd="0" presId="urn:microsoft.com/office/officeart/2008/layout/VerticalCurvedList"/>
    <dgm:cxn modelId="{BCD47DDC-BE60-4CB7-B9B8-E82583A81BE5}" type="presParOf" srcId="{90732E58-23FF-4500-95BA-5FA6E2B608A1}" destId="{F9E2F78B-2C41-4A82-A997-C685220C64F9}" srcOrd="7" destOrd="0" presId="urn:microsoft.com/office/officeart/2008/layout/VerticalCurvedList"/>
    <dgm:cxn modelId="{8E6501CD-D159-4115-9678-D4B2E1E11FF9}" type="presParOf" srcId="{90732E58-23FF-4500-95BA-5FA6E2B608A1}" destId="{700EEA06-3313-4DC5-BC52-1933ADDB0392}" srcOrd="8" destOrd="0" presId="urn:microsoft.com/office/officeart/2008/layout/VerticalCurvedList"/>
    <dgm:cxn modelId="{36BA0E48-CBC3-4C3C-A6B5-958EAD642FCD}" type="presParOf" srcId="{700EEA06-3313-4DC5-BC52-1933ADDB0392}" destId="{A9515B42-92F4-4BA8-A6EC-DDCD0E287CD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F0A8C66-9275-4474-AB9D-E27696D1514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522802C4-F2E3-4348-86F8-9DDBCCE046CA}">
      <dgm:prSet phldrT="[Text]" custT="1"/>
      <dgm:spPr>
        <a:solidFill>
          <a:schemeClr val="tx2"/>
        </a:solidFill>
      </dgm:spPr>
      <dgm:t>
        <a:bodyPr/>
        <a:lstStyle/>
        <a:p>
          <a:r>
            <a:rPr lang="en-US" sz="2400" u="none" dirty="0"/>
            <a:t>More</a:t>
          </a:r>
          <a:r>
            <a:rPr lang="en-US" sz="2400" dirty="0"/>
            <a:t> than 36 Hours to your assignment </a:t>
          </a:r>
        </a:p>
      </dgm:t>
    </dgm:pt>
    <dgm:pt modelId="{70450F1D-40FF-49A7-A9E6-C4D1570304EF}" type="parTrans" cxnId="{0076FAE5-A5C5-4B27-9320-553A8DF38B20}">
      <dgm:prSet/>
      <dgm:spPr/>
      <dgm:t>
        <a:bodyPr/>
        <a:lstStyle/>
        <a:p>
          <a:endParaRPr lang="en-US"/>
        </a:p>
      </dgm:t>
    </dgm:pt>
    <dgm:pt modelId="{436EEDCB-6CE0-41AE-840F-EF008123C336}" type="sibTrans" cxnId="{0076FAE5-A5C5-4B27-9320-553A8DF38B20}">
      <dgm:prSet/>
      <dgm:spPr/>
      <dgm:t>
        <a:bodyPr/>
        <a:lstStyle/>
        <a:p>
          <a:endParaRPr lang="en-US"/>
        </a:p>
      </dgm:t>
    </dgm:pt>
    <dgm:pt modelId="{AB119D77-20D3-490E-8B25-35AA99788699}">
      <dgm:prSet phldrT="[Text]" custT="1"/>
      <dgm:spPr>
        <a:solidFill>
          <a:schemeClr val="tx2">
            <a:lumMod val="40000"/>
            <a:lumOff val="60000"/>
            <a:alpha val="90000"/>
          </a:schemeClr>
        </a:solidFill>
        <a:ln>
          <a:solidFill>
            <a:schemeClr val="bg1">
              <a:alpha val="90000"/>
            </a:schemeClr>
          </a:solidFill>
        </a:ln>
      </dgm:spPr>
      <dgm:t>
        <a:bodyPr/>
        <a:lstStyle/>
        <a:p>
          <a:r>
            <a:rPr lang="en-US" sz="2400" dirty="0">
              <a:solidFill>
                <a:schemeClr val="tx1">
                  <a:lumMod val="75000"/>
                  <a:lumOff val="25000"/>
                </a:schemeClr>
              </a:solidFill>
            </a:rPr>
            <a:t>Log into VIC</a:t>
          </a:r>
        </a:p>
      </dgm:t>
    </dgm:pt>
    <dgm:pt modelId="{4EF68504-E791-4547-A057-5010E7F59DAE}" type="parTrans" cxnId="{72AC12FA-8CEC-4A01-864C-C284CE796191}">
      <dgm:prSet/>
      <dgm:spPr>
        <a:solidFill>
          <a:schemeClr val="bg1"/>
        </a:solidFill>
      </dgm:spPr>
      <dgm:t>
        <a:bodyPr/>
        <a:lstStyle/>
        <a:p>
          <a:endParaRPr lang="en-US"/>
        </a:p>
      </dgm:t>
    </dgm:pt>
    <dgm:pt modelId="{6A2BC030-43F6-4470-B7E5-4A5C01BBAB8B}" type="sibTrans" cxnId="{72AC12FA-8CEC-4A01-864C-C284CE796191}">
      <dgm:prSet/>
      <dgm:spPr>
        <a:solidFill>
          <a:schemeClr val="bg1"/>
        </a:solidFill>
      </dgm:spPr>
      <dgm:t>
        <a:bodyPr/>
        <a:lstStyle/>
        <a:p>
          <a:endParaRPr lang="en-US"/>
        </a:p>
      </dgm:t>
    </dgm:pt>
    <dgm:pt modelId="{3CDD2FE4-CFAE-44C8-A038-E1E14263EB27}">
      <dgm:prSet phldrT="[Text]" custT="1"/>
      <dgm:spPr>
        <a:solidFill>
          <a:schemeClr val="tx2">
            <a:lumMod val="40000"/>
            <a:lumOff val="60000"/>
            <a:alpha val="90000"/>
          </a:schemeClr>
        </a:solidFill>
        <a:ln>
          <a:solidFill>
            <a:schemeClr val="bg1">
              <a:alpha val="90000"/>
            </a:schemeClr>
          </a:solidFill>
        </a:ln>
      </dgm:spPr>
      <dgm:t>
        <a:bodyPr/>
        <a:lstStyle/>
        <a:p>
          <a:r>
            <a:rPr lang="en-US" sz="2400" dirty="0">
              <a:solidFill>
                <a:schemeClr val="tx1">
                  <a:lumMod val="75000"/>
                  <a:lumOff val="25000"/>
                </a:schemeClr>
              </a:solidFill>
            </a:rPr>
            <a:t>Click the “remove me” button</a:t>
          </a:r>
        </a:p>
      </dgm:t>
    </dgm:pt>
    <dgm:pt modelId="{0FB2F950-82BE-4323-99CA-18363A314936}" type="parTrans" cxnId="{A9618123-D045-4CFB-8239-62C44CD78E73}">
      <dgm:prSet/>
      <dgm:spPr/>
      <dgm:t>
        <a:bodyPr/>
        <a:lstStyle/>
        <a:p>
          <a:endParaRPr lang="en-US"/>
        </a:p>
      </dgm:t>
    </dgm:pt>
    <dgm:pt modelId="{FAEBA56C-7B6E-488B-A79D-EFE49805F145}" type="sibTrans" cxnId="{A9618123-D045-4CFB-8239-62C44CD78E73}">
      <dgm:prSet/>
      <dgm:spPr/>
      <dgm:t>
        <a:bodyPr/>
        <a:lstStyle/>
        <a:p>
          <a:endParaRPr lang="en-US"/>
        </a:p>
      </dgm:t>
    </dgm:pt>
    <dgm:pt modelId="{63D05F93-8A4E-4C4C-A34B-D8741FB4DF35}">
      <dgm:prSet phldrT="[Text]" custT="1"/>
      <dgm:spPr>
        <a:solidFill>
          <a:schemeClr val="accent2"/>
        </a:solidFill>
      </dgm:spPr>
      <dgm:t>
        <a:bodyPr/>
        <a:lstStyle/>
        <a:p>
          <a:r>
            <a:rPr lang="en-US" sz="2400" b="0" dirty="0"/>
            <a:t>Less</a:t>
          </a:r>
          <a:r>
            <a:rPr lang="en-US" sz="2400" dirty="0"/>
            <a:t> than 36 Hours to your assignment</a:t>
          </a:r>
        </a:p>
      </dgm:t>
    </dgm:pt>
    <dgm:pt modelId="{F1D2DFCA-82BD-4938-B980-09AD872DD826}" type="parTrans" cxnId="{FFE897B5-800A-49C2-8F76-6EC861384B34}">
      <dgm:prSet/>
      <dgm:spPr/>
      <dgm:t>
        <a:bodyPr/>
        <a:lstStyle/>
        <a:p>
          <a:endParaRPr lang="en-US"/>
        </a:p>
      </dgm:t>
    </dgm:pt>
    <dgm:pt modelId="{1DF1BF48-1F49-4EBC-B5F3-8F1E62396800}" type="sibTrans" cxnId="{FFE897B5-800A-49C2-8F76-6EC861384B34}">
      <dgm:prSet/>
      <dgm:spPr/>
      <dgm:t>
        <a:bodyPr/>
        <a:lstStyle/>
        <a:p>
          <a:endParaRPr lang="en-US"/>
        </a:p>
      </dgm:t>
    </dgm:pt>
    <dgm:pt modelId="{AE2AE952-C1FC-4590-BE1C-1F8ACC99E165}">
      <dgm:prSet phldrT="[Text]" custT="1"/>
      <dgm:spPr>
        <a:solidFill>
          <a:schemeClr val="accent2">
            <a:lumMod val="40000"/>
            <a:lumOff val="60000"/>
            <a:alpha val="90000"/>
          </a:schemeClr>
        </a:solidFill>
        <a:ln>
          <a:solidFill>
            <a:schemeClr val="bg1">
              <a:alpha val="90000"/>
            </a:schemeClr>
          </a:solidFill>
        </a:ln>
      </dgm:spPr>
      <dgm:t>
        <a:bodyPr/>
        <a:lstStyle/>
        <a:p>
          <a:r>
            <a:rPr lang="en-US" sz="2400" dirty="0">
              <a:solidFill>
                <a:schemeClr val="tx1">
                  <a:lumMod val="75000"/>
                  <a:lumOff val="25000"/>
                </a:schemeClr>
              </a:solidFill>
            </a:rPr>
            <a:t>You will no longer see the “remove me” button in VIC</a:t>
          </a:r>
        </a:p>
      </dgm:t>
    </dgm:pt>
    <dgm:pt modelId="{FC1D66F7-3081-4FC5-B4B0-60E77EC13CD0}" type="parTrans" cxnId="{5522314D-E227-4A07-B51C-D4728EE435A6}">
      <dgm:prSet/>
      <dgm:spPr>
        <a:solidFill>
          <a:schemeClr val="bg1"/>
        </a:solidFill>
      </dgm:spPr>
      <dgm:t>
        <a:bodyPr/>
        <a:lstStyle/>
        <a:p>
          <a:endParaRPr lang="en-US"/>
        </a:p>
      </dgm:t>
    </dgm:pt>
    <dgm:pt modelId="{76D370C5-7534-4EC9-BC37-56FCB9E916E8}" type="sibTrans" cxnId="{5522314D-E227-4A07-B51C-D4728EE435A6}">
      <dgm:prSet/>
      <dgm:spPr>
        <a:solidFill>
          <a:schemeClr val="bg1"/>
        </a:solidFill>
      </dgm:spPr>
      <dgm:t>
        <a:bodyPr/>
        <a:lstStyle/>
        <a:p>
          <a:endParaRPr lang="en-US"/>
        </a:p>
      </dgm:t>
    </dgm:pt>
    <dgm:pt modelId="{55681312-0B55-4AD1-AB01-CE7EBD6FAD3E}">
      <dgm:prSet phldrT="[Text]" custT="1"/>
      <dgm:spPr>
        <a:solidFill>
          <a:schemeClr val="accent2">
            <a:lumMod val="40000"/>
            <a:lumOff val="60000"/>
            <a:alpha val="90000"/>
          </a:schemeClr>
        </a:solidFill>
        <a:ln>
          <a:solidFill>
            <a:schemeClr val="bg1">
              <a:alpha val="90000"/>
            </a:schemeClr>
          </a:solidFill>
        </a:ln>
      </dgm:spPr>
      <dgm:t>
        <a:bodyPr/>
        <a:lstStyle/>
        <a:p>
          <a:r>
            <a:rPr lang="en-US" sz="2400" dirty="0">
              <a:solidFill>
                <a:schemeClr val="tx1">
                  <a:lumMod val="75000"/>
                  <a:lumOff val="25000"/>
                </a:schemeClr>
              </a:solidFill>
            </a:rPr>
            <a:t>Email </a:t>
          </a:r>
          <a:r>
            <a:rPr lang="en-US" sz="2400" u="sng" dirty="0">
              <a:solidFill>
                <a:schemeClr val="tx1">
                  <a:lumMod val="75000"/>
                  <a:lumOff val="25000"/>
                </a:schemeClr>
              </a:solidFill>
            </a:rPr>
            <a:t>volunteers@hshv.org</a:t>
          </a:r>
          <a:r>
            <a:rPr lang="en-US" sz="2400" dirty="0">
              <a:solidFill>
                <a:schemeClr val="tx1">
                  <a:lumMod val="75000"/>
                  <a:lumOff val="25000"/>
                </a:schemeClr>
              </a:solidFill>
            </a:rPr>
            <a:t> to let us know you aren’t coming in</a:t>
          </a:r>
        </a:p>
      </dgm:t>
    </dgm:pt>
    <dgm:pt modelId="{F9C522E7-FE26-4617-B326-F6EFFD368D56}" type="parTrans" cxnId="{0A5FC5EC-DEDA-404E-8300-B958E52731DA}">
      <dgm:prSet/>
      <dgm:spPr/>
      <dgm:t>
        <a:bodyPr/>
        <a:lstStyle/>
        <a:p>
          <a:endParaRPr lang="en-US"/>
        </a:p>
      </dgm:t>
    </dgm:pt>
    <dgm:pt modelId="{90E0D837-2F48-43F7-AA6B-B3B92E9DF079}" type="sibTrans" cxnId="{0A5FC5EC-DEDA-404E-8300-B958E52731DA}">
      <dgm:prSet/>
      <dgm:spPr/>
      <dgm:t>
        <a:bodyPr/>
        <a:lstStyle/>
        <a:p>
          <a:endParaRPr lang="en-US"/>
        </a:p>
      </dgm:t>
    </dgm:pt>
    <dgm:pt modelId="{B86296EF-D4AE-4216-874A-820A1F366742}" type="pres">
      <dgm:prSet presAssocID="{2F0A8C66-9275-4474-AB9D-E27696D15144}" presName="Name0" presStyleCnt="0">
        <dgm:presLayoutVars>
          <dgm:dir/>
          <dgm:animLvl val="lvl"/>
          <dgm:resizeHandles val="exact"/>
        </dgm:presLayoutVars>
      </dgm:prSet>
      <dgm:spPr/>
    </dgm:pt>
    <dgm:pt modelId="{359E0866-55AF-4430-BCC9-484313F786C4}" type="pres">
      <dgm:prSet presAssocID="{522802C4-F2E3-4348-86F8-9DDBCCE046CA}" presName="vertFlow" presStyleCnt="0"/>
      <dgm:spPr/>
    </dgm:pt>
    <dgm:pt modelId="{37DD710F-A2AE-4FEF-BEBC-826D023BD328}" type="pres">
      <dgm:prSet presAssocID="{522802C4-F2E3-4348-86F8-9DDBCCE046CA}" presName="header" presStyleLbl="node1" presStyleIdx="0" presStyleCnt="2"/>
      <dgm:spPr/>
    </dgm:pt>
    <dgm:pt modelId="{060C60CC-BCDA-400B-BEAC-D2B37D40CD9F}" type="pres">
      <dgm:prSet presAssocID="{4EF68504-E791-4547-A057-5010E7F59DAE}" presName="parTrans" presStyleLbl="sibTrans2D1" presStyleIdx="0" presStyleCnt="4"/>
      <dgm:spPr/>
    </dgm:pt>
    <dgm:pt modelId="{A6D8CE1C-CA8D-43A8-B4BC-AACEB4B240BE}" type="pres">
      <dgm:prSet presAssocID="{AB119D77-20D3-490E-8B25-35AA99788699}" presName="child" presStyleLbl="alignAccFollowNode1" presStyleIdx="0" presStyleCnt="4">
        <dgm:presLayoutVars>
          <dgm:chMax val="0"/>
          <dgm:bulletEnabled val="1"/>
        </dgm:presLayoutVars>
      </dgm:prSet>
      <dgm:spPr/>
    </dgm:pt>
    <dgm:pt modelId="{5B0B408A-ED72-45EF-BEED-DE35C86E94F0}" type="pres">
      <dgm:prSet presAssocID="{6A2BC030-43F6-4470-B7E5-4A5C01BBAB8B}" presName="sibTrans" presStyleLbl="sibTrans2D1" presStyleIdx="1" presStyleCnt="4"/>
      <dgm:spPr/>
    </dgm:pt>
    <dgm:pt modelId="{036A9A83-747E-4D62-8865-11889233814E}" type="pres">
      <dgm:prSet presAssocID="{3CDD2FE4-CFAE-44C8-A038-E1E14263EB27}" presName="child" presStyleLbl="alignAccFollowNode1" presStyleIdx="1" presStyleCnt="4">
        <dgm:presLayoutVars>
          <dgm:chMax val="0"/>
          <dgm:bulletEnabled val="1"/>
        </dgm:presLayoutVars>
      </dgm:prSet>
      <dgm:spPr/>
    </dgm:pt>
    <dgm:pt modelId="{0B68C2D4-732D-4278-A1E9-65F2E8C9B380}" type="pres">
      <dgm:prSet presAssocID="{522802C4-F2E3-4348-86F8-9DDBCCE046CA}" presName="hSp" presStyleCnt="0"/>
      <dgm:spPr/>
    </dgm:pt>
    <dgm:pt modelId="{CC2D353E-15DC-4071-A185-DA60DB433F4F}" type="pres">
      <dgm:prSet presAssocID="{63D05F93-8A4E-4C4C-A34B-D8741FB4DF35}" presName="vertFlow" presStyleCnt="0"/>
      <dgm:spPr/>
    </dgm:pt>
    <dgm:pt modelId="{908F42E7-AA64-429D-92EB-5C37F79DEF8E}" type="pres">
      <dgm:prSet presAssocID="{63D05F93-8A4E-4C4C-A34B-D8741FB4DF35}" presName="header" presStyleLbl="node1" presStyleIdx="1" presStyleCnt="2"/>
      <dgm:spPr/>
    </dgm:pt>
    <dgm:pt modelId="{1222EA43-E866-4445-98C4-8FD40C5471E6}" type="pres">
      <dgm:prSet presAssocID="{FC1D66F7-3081-4FC5-B4B0-60E77EC13CD0}" presName="parTrans" presStyleLbl="sibTrans2D1" presStyleIdx="2" presStyleCnt="4"/>
      <dgm:spPr/>
    </dgm:pt>
    <dgm:pt modelId="{523B720E-3F0E-4535-A450-8DF4995D43A4}" type="pres">
      <dgm:prSet presAssocID="{AE2AE952-C1FC-4590-BE1C-1F8ACC99E165}" presName="child" presStyleLbl="alignAccFollowNode1" presStyleIdx="2" presStyleCnt="4" custLinFactNeighborX="121" custLinFactNeighborY="5303">
        <dgm:presLayoutVars>
          <dgm:chMax val="0"/>
          <dgm:bulletEnabled val="1"/>
        </dgm:presLayoutVars>
      </dgm:prSet>
      <dgm:spPr/>
    </dgm:pt>
    <dgm:pt modelId="{AD6586C6-DDB8-4972-9575-E3D20D435BC2}" type="pres">
      <dgm:prSet presAssocID="{76D370C5-7534-4EC9-BC37-56FCB9E916E8}" presName="sibTrans" presStyleLbl="sibTrans2D1" presStyleIdx="3" presStyleCnt="4"/>
      <dgm:spPr/>
    </dgm:pt>
    <dgm:pt modelId="{A43CF7CE-AFAC-4598-AF1C-5F05584D3002}" type="pres">
      <dgm:prSet presAssocID="{55681312-0B55-4AD1-AB01-CE7EBD6FAD3E}" presName="child" presStyleLbl="alignAccFollowNode1" presStyleIdx="3" presStyleCnt="4">
        <dgm:presLayoutVars>
          <dgm:chMax val="0"/>
          <dgm:bulletEnabled val="1"/>
        </dgm:presLayoutVars>
      </dgm:prSet>
      <dgm:spPr/>
    </dgm:pt>
  </dgm:ptLst>
  <dgm:cxnLst>
    <dgm:cxn modelId="{9076EF21-3365-4229-B79C-3BEABAE228E7}" type="presOf" srcId="{AE2AE952-C1FC-4590-BE1C-1F8ACC99E165}" destId="{523B720E-3F0E-4535-A450-8DF4995D43A4}" srcOrd="0" destOrd="0" presId="urn:microsoft.com/office/officeart/2005/8/layout/lProcess1"/>
    <dgm:cxn modelId="{A9618123-D045-4CFB-8239-62C44CD78E73}" srcId="{522802C4-F2E3-4348-86F8-9DDBCCE046CA}" destId="{3CDD2FE4-CFAE-44C8-A038-E1E14263EB27}" srcOrd="1" destOrd="0" parTransId="{0FB2F950-82BE-4323-99CA-18363A314936}" sibTransId="{FAEBA56C-7B6E-488B-A79D-EFE49805F145}"/>
    <dgm:cxn modelId="{E91AA93B-ED22-4A7C-9EF1-82CF2D3527C8}" type="presOf" srcId="{AB119D77-20D3-490E-8B25-35AA99788699}" destId="{A6D8CE1C-CA8D-43A8-B4BC-AACEB4B240BE}" srcOrd="0" destOrd="0" presId="urn:microsoft.com/office/officeart/2005/8/layout/lProcess1"/>
    <dgm:cxn modelId="{D8660E3D-D442-4AEB-9E33-892A51668CA8}" type="presOf" srcId="{76D370C5-7534-4EC9-BC37-56FCB9E916E8}" destId="{AD6586C6-DDB8-4972-9575-E3D20D435BC2}" srcOrd="0" destOrd="0" presId="urn:microsoft.com/office/officeart/2005/8/layout/lProcess1"/>
    <dgm:cxn modelId="{C24DAE5C-11FE-4FC4-9140-9F7583831465}" type="presOf" srcId="{63D05F93-8A4E-4C4C-A34B-D8741FB4DF35}" destId="{908F42E7-AA64-429D-92EB-5C37F79DEF8E}" srcOrd="0" destOrd="0" presId="urn:microsoft.com/office/officeart/2005/8/layout/lProcess1"/>
    <dgm:cxn modelId="{9E92A162-0B71-483E-939B-6E6065D96E27}" type="presOf" srcId="{FC1D66F7-3081-4FC5-B4B0-60E77EC13CD0}" destId="{1222EA43-E866-4445-98C4-8FD40C5471E6}" srcOrd="0" destOrd="0" presId="urn:microsoft.com/office/officeart/2005/8/layout/lProcess1"/>
    <dgm:cxn modelId="{894EE748-D7A6-4678-9AED-4025E7ADEB28}" type="presOf" srcId="{55681312-0B55-4AD1-AB01-CE7EBD6FAD3E}" destId="{A43CF7CE-AFAC-4598-AF1C-5F05584D3002}" srcOrd="0" destOrd="0" presId="urn:microsoft.com/office/officeart/2005/8/layout/lProcess1"/>
    <dgm:cxn modelId="{312B8D6A-FFB1-4CE7-92C3-30135FCCDC42}" type="presOf" srcId="{6A2BC030-43F6-4470-B7E5-4A5C01BBAB8B}" destId="{5B0B408A-ED72-45EF-BEED-DE35C86E94F0}" srcOrd="0" destOrd="0" presId="urn:microsoft.com/office/officeart/2005/8/layout/lProcess1"/>
    <dgm:cxn modelId="{5522314D-E227-4A07-B51C-D4728EE435A6}" srcId="{63D05F93-8A4E-4C4C-A34B-D8741FB4DF35}" destId="{AE2AE952-C1FC-4590-BE1C-1F8ACC99E165}" srcOrd="0" destOrd="0" parTransId="{FC1D66F7-3081-4FC5-B4B0-60E77EC13CD0}" sibTransId="{76D370C5-7534-4EC9-BC37-56FCB9E916E8}"/>
    <dgm:cxn modelId="{E6F53D8B-64DB-4F99-8661-F5AB9C65CC54}" type="presOf" srcId="{3CDD2FE4-CFAE-44C8-A038-E1E14263EB27}" destId="{036A9A83-747E-4D62-8865-11889233814E}" srcOrd="0" destOrd="0" presId="urn:microsoft.com/office/officeart/2005/8/layout/lProcess1"/>
    <dgm:cxn modelId="{90ECD58C-780A-44D5-8EC2-61C985C5BB0B}" type="presOf" srcId="{4EF68504-E791-4547-A057-5010E7F59DAE}" destId="{060C60CC-BCDA-400B-BEAC-D2B37D40CD9F}" srcOrd="0" destOrd="0" presId="urn:microsoft.com/office/officeart/2005/8/layout/lProcess1"/>
    <dgm:cxn modelId="{4709E296-FD70-4FA3-9224-92C5BBD0D044}" type="presOf" srcId="{522802C4-F2E3-4348-86F8-9DDBCCE046CA}" destId="{37DD710F-A2AE-4FEF-BEBC-826D023BD328}" srcOrd="0" destOrd="0" presId="urn:microsoft.com/office/officeart/2005/8/layout/lProcess1"/>
    <dgm:cxn modelId="{45EED6A3-DA94-42B7-842C-BA4519498BF8}" type="presOf" srcId="{2F0A8C66-9275-4474-AB9D-E27696D15144}" destId="{B86296EF-D4AE-4216-874A-820A1F366742}" srcOrd="0" destOrd="0" presId="urn:microsoft.com/office/officeart/2005/8/layout/lProcess1"/>
    <dgm:cxn modelId="{FFE897B5-800A-49C2-8F76-6EC861384B34}" srcId="{2F0A8C66-9275-4474-AB9D-E27696D15144}" destId="{63D05F93-8A4E-4C4C-A34B-D8741FB4DF35}" srcOrd="1" destOrd="0" parTransId="{F1D2DFCA-82BD-4938-B980-09AD872DD826}" sibTransId="{1DF1BF48-1F49-4EBC-B5F3-8F1E62396800}"/>
    <dgm:cxn modelId="{0076FAE5-A5C5-4B27-9320-553A8DF38B20}" srcId="{2F0A8C66-9275-4474-AB9D-E27696D15144}" destId="{522802C4-F2E3-4348-86F8-9DDBCCE046CA}" srcOrd="0" destOrd="0" parTransId="{70450F1D-40FF-49A7-A9E6-C4D1570304EF}" sibTransId="{436EEDCB-6CE0-41AE-840F-EF008123C336}"/>
    <dgm:cxn modelId="{0A5FC5EC-DEDA-404E-8300-B958E52731DA}" srcId="{63D05F93-8A4E-4C4C-A34B-D8741FB4DF35}" destId="{55681312-0B55-4AD1-AB01-CE7EBD6FAD3E}" srcOrd="1" destOrd="0" parTransId="{F9C522E7-FE26-4617-B326-F6EFFD368D56}" sibTransId="{90E0D837-2F48-43F7-AA6B-B3B92E9DF079}"/>
    <dgm:cxn modelId="{72AC12FA-8CEC-4A01-864C-C284CE796191}" srcId="{522802C4-F2E3-4348-86F8-9DDBCCE046CA}" destId="{AB119D77-20D3-490E-8B25-35AA99788699}" srcOrd="0" destOrd="0" parTransId="{4EF68504-E791-4547-A057-5010E7F59DAE}" sibTransId="{6A2BC030-43F6-4470-B7E5-4A5C01BBAB8B}"/>
    <dgm:cxn modelId="{4E548502-D5CC-4C16-97E6-92350C7B64F3}" type="presParOf" srcId="{B86296EF-D4AE-4216-874A-820A1F366742}" destId="{359E0866-55AF-4430-BCC9-484313F786C4}" srcOrd="0" destOrd="0" presId="urn:microsoft.com/office/officeart/2005/8/layout/lProcess1"/>
    <dgm:cxn modelId="{F4C78B3D-5D68-4FF0-8D21-A88E2B8B4FA8}" type="presParOf" srcId="{359E0866-55AF-4430-BCC9-484313F786C4}" destId="{37DD710F-A2AE-4FEF-BEBC-826D023BD328}" srcOrd="0" destOrd="0" presId="urn:microsoft.com/office/officeart/2005/8/layout/lProcess1"/>
    <dgm:cxn modelId="{E8579721-057D-4EC8-B312-C7F70E8C55BB}" type="presParOf" srcId="{359E0866-55AF-4430-BCC9-484313F786C4}" destId="{060C60CC-BCDA-400B-BEAC-D2B37D40CD9F}" srcOrd="1" destOrd="0" presId="urn:microsoft.com/office/officeart/2005/8/layout/lProcess1"/>
    <dgm:cxn modelId="{3A064AB3-47A1-4434-97DA-686514B7D09C}" type="presParOf" srcId="{359E0866-55AF-4430-BCC9-484313F786C4}" destId="{A6D8CE1C-CA8D-43A8-B4BC-AACEB4B240BE}" srcOrd="2" destOrd="0" presId="urn:microsoft.com/office/officeart/2005/8/layout/lProcess1"/>
    <dgm:cxn modelId="{BF7BB9A7-332C-4972-8DD1-FBB6FD367792}" type="presParOf" srcId="{359E0866-55AF-4430-BCC9-484313F786C4}" destId="{5B0B408A-ED72-45EF-BEED-DE35C86E94F0}" srcOrd="3" destOrd="0" presId="urn:microsoft.com/office/officeart/2005/8/layout/lProcess1"/>
    <dgm:cxn modelId="{309FC2BE-EC88-4B2C-808A-EBB2ABAD6011}" type="presParOf" srcId="{359E0866-55AF-4430-BCC9-484313F786C4}" destId="{036A9A83-747E-4D62-8865-11889233814E}" srcOrd="4" destOrd="0" presId="urn:microsoft.com/office/officeart/2005/8/layout/lProcess1"/>
    <dgm:cxn modelId="{AFA7842F-8566-466A-8D1E-D07AC24E34F3}" type="presParOf" srcId="{B86296EF-D4AE-4216-874A-820A1F366742}" destId="{0B68C2D4-732D-4278-A1E9-65F2E8C9B380}" srcOrd="1" destOrd="0" presId="urn:microsoft.com/office/officeart/2005/8/layout/lProcess1"/>
    <dgm:cxn modelId="{7C9B90D6-FD5C-4504-93FC-64AB0E01FE7C}" type="presParOf" srcId="{B86296EF-D4AE-4216-874A-820A1F366742}" destId="{CC2D353E-15DC-4071-A185-DA60DB433F4F}" srcOrd="2" destOrd="0" presId="urn:microsoft.com/office/officeart/2005/8/layout/lProcess1"/>
    <dgm:cxn modelId="{0DC6D057-0B0A-4E70-BFB6-EEB200063162}" type="presParOf" srcId="{CC2D353E-15DC-4071-A185-DA60DB433F4F}" destId="{908F42E7-AA64-429D-92EB-5C37F79DEF8E}" srcOrd="0" destOrd="0" presId="urn:microsoft.com/office/officeart/2005/8/layout/lProcess1"/>
    <dgm:cxn modelId="{CD159D68-478A-4412-BB80-CCAEEEC5F6A4}" type="presParOf" srcId="{CC2D353E-15DC-4071-A185-DA60DB433F4F}" destId="{1222EA43-E866-4445-98C4-8FD40C5471E6}" srcOrd="1" destOrd="0" presId="urn:microsoft.com/office/officeart/2005/8/layout/lProcess1"/>
    <dgm:cxn modelId="{E19F0870-71AB-4E50-96E6-980057B3969C}" type="presParOf" srcId="{CC2D353E-15DC-4071-A185-DA60DB433F4F}" destId="{523B720E-3F0E-4535-A450-8DF4995D43A4}" srcOrd="2" destOrd="0" presId="urn:microsoft.com/office/officeart/2005/8/layout/lProcess1"/>
    <dgm:cxn modelId="{2EEA2AF5-DC0C-4FEB-A6AC-F7790C656267}" type="presParOf" srcId="{CC2D353E-15DC-4071-A185-DA60DB433F4F}" destId="{AD6586C6-DDB8-4972-9575-E3D20D435BC2}" srcOrd="3" destOrd="0" presId="urn:microsoft.com/office/officeart/2005/8/layout/lProcess1"/>
    <dgm:cxn modelId="{667F8DD1-9C4B-4000-81EA-33748A81578F}" type="presParOf" srcId="{CC2D353E-15DC-4071-A185-DA60DB433F4F}" destId="{A43CF7CE-AFAC-4598-AF1C-5F05584D3002}"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148276E-74B1-421A-9191-09C2152CAFA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4AEE11F9-95CF-465F-AD48-2152371514CD}">
      <dgm:prSet phldrT="[Text]" custT="1"/>
      <dgm:spPr>
        <a:solidFill>
          <a:schemeClr val="bg2"/>
        </a:solidFill>
      </dgm:spPr>
      <dgm:t>
        <a:bodyPr/>
        <a:lstStyle/>
        <a:p>
          <a:r>
            <a:rPr lang="en-US" sz="2000" dirty="0">
              <a:solidFill>
                <a:schemeClr val="tx1">
                  <a:lumMod val="75000"/>
                  <a:lumOff val="25000"/>
                </a:schemeClr>
              </a:solidFill>
            </a:rPr>
            <a:t>Park in the back of the parking lot</a:t>
          </a:r>
        </a:p>
      </dgm:t>
    </dgm:pt>
    <dgm:pt modelId="{BE6A4D72-70BF-4367-8651-4720327FED56}" type="parTrans" cxnId="{BC5C6CDB-C054-4941-BED4-C1D0E431461E}">
      <dgm:prSet/>
      <dgm:spPr/>
      <dgm:t>
        <a:bodyPr/>
        <a:lstStyle/>
        <a:p>
          <a:endParaRPr lang="en-US"/>
        </a:p>
      </dgm:t>
    </dgm:pt>
    <dgm:pt modelId="{4E9DF4AD-90EE-4053-A4E2-A5AA51AC1D48}" type="sibTrans" cxnId="{BC5C6CDB-C054-4941-BED4-C1D0E431461E}">
      <dgm:prSet/>
      <dgm:spPr/>
      <dgm:t>
        <a:bodyPr/>
        <a:lstStyle/>
        <a:p>
          <a:endParaRPr lang="en-US"/>
        </a:p>
      </dgm:t>
    </dgm:pt>
    <dgm:pt modelId="{7823EF43-9AF1-41DD-89F8-7CB321105F26}">
      <dgm:prSet phldrT="[Text]" custT="1"/>
      <dgm:spPr>
        <a:solidFill>
          <a:schemeClr val="bg2"/>
        </a:solidFill>
      </dgm:spPr>
      <dgm:t>
        <a:bodyPr/>
        <a:lstStyle/>
        <a:p>
          <a:r>
            <a:rPr lang="en-US" sz="2000" dirty="0">
              <a:solidFill>
                <a:schemeClr val="tx1">
                  <a:lumMod val="75000"/>
                  <a:lumOff val="25000"/>
                </a:schemeClr>
              </a:solidFill>
            </a:rPr>
            <a:t>Leave valuables in the car</a:t>
          </a:r>
        </a:p>
      </dgm:t>
    </dgm:pt>
    <dgm:pt modelId="{F5FEFEC9-086E-417A-84A9-7BA93FFD11AF}" type="parTrans" cxnId="{01B3A5CB-3C05-42B4-8272-717DF2022392}">
      <dgm:prSet/>
      <dgm:spPr/>
      <dgm:t>
        <a:bodyPr/>
        <a:lstStyle/>
        <a:p>
          <a:endParaRPr lang="en-US"/>
        </a:p>
      </dgm:t>
    </dgm:pt>
    <dgm:pt modelId="{6506AA4E-4DC4-4FE1-8176-B72D90A95125}" type="sibTrans" cxnId="{01B3A5CB-3C05-42B4-8272-717DF2022392}">
      <dgm:prSet/>
      <dgm:spPr/>
      <dgm:t>
        <a:bodyPr/>
        <a:lstStyle/>
        <a:p>
          <a:endParaRPr lang="en-US"/>
        </a:p>
      </dgm:t>
    </dgm:pt>
    <dgm:pt modelId="{8D2BFA90-1DD5-4AFA-BCAD-480E8F8DDCC6}">
      <dgm:prSet phldrT="[Text]" custT="1"/>
      <dgm:spPr>
        <a:solidFill>
          <a:schemeClr val="bg2"/>
        </a:solidFill>
      </dgm:spPr>
      <dgm:t>
        <a:bodyPr/>
        <a:lstStyle/>
        <a:p>
          <a:r>
            <a:rPr lang="en-US" sz="2000" dirty="0">
              <a:solidFill>
                <a:schemeClr val="tx1">
                  <a:lumMod val="75000"/>
                  <a:lumOff val="25000"/>
                </a:schemeClr>
              </a:solidFill>
            </a:rPr>
            <a:t>Door code: 8318#</a:t>
          </a:r>
        </a:p>
      </dgm:t>
    </dgm:pt>
    <dgm:pt modelId="{4194B674-8872-4CD9-9CB6-E1CD158FB412}" type="parTrans" cxnId="{093A5B92-4A79-43ED-A2EF-A1367D255F95}">
      <dgm:prSet/>
      <dgm:spPr/>
      <dgm:t>
        <a:bodyPr/>
        <a:lstStyle/>
        <a:p>
          <a:endParaRPr lang="en-US"/>
        </a:p>
      </dgm:t>
    </dgm:pt>
    <dgm:pt modelId="{EC59F201-449B-47E5-B253-E5D1690B6929}" type="sibTrans" cxnId="{093A5B92-4A79-43ED-A2EF-A1367D255F95}">
      <dgm:prSet/>
      <dgm:spPr/>
      <dgm:t>
        <a:bodyPr/>
        <a:lstStyle/>
        <a:p>
          <a:endParaRPr lang="en-US"/>
        </a:p>
      </dgm:t>
    </dgm:pt>
    <dgm:pt modelId="{4C0FE594-BC6D-42B5-A4A7-1A9F3D5BFBFB}">
      <dgm:prSet phldrT="[Text]" custT="1"/>
      <dgm:spPr>
        <a:solidFill>
          <a:schemeClr val="bg2"/>
        </a:solidFill>
      </dgm:spPr>
      <dgm:t>
        <a:bodyPr/>
        <a:lstStyle/>
        <a:p>
          <a:r>
            <a:rPr lang="en-US" sz="2000" dirty="0">
              <a:solidFill>
                <a:schemeClr val="tx1">
                  <a:lumMod val="75000"/>
                  <a:lumOff val="25000"/>
                </a:schemeClr>
              </a:solidFill>
            </a:rPr>
            <a:t>Sign in and out at the station           </a:t>
          </a:r>
        </a:p>
        <a:p>
          <a:r>
            <a:rPr lang="en-US" sz="1500" dirty="0">
              <a:solidFill>
                <a:schemeClr val="tx1">
                  <a:lumMod val="75000"/>
                  <a:lumOff val="25000"/>
                </a:schemeClr>
              </a:solidFill>
            </a:rPr>
            <a:t>(your main phone number </a:t>
          </a:r>
          <a:r>
            <a:rPr lang="en-US" sz="1500" b="1" dirty="0">
              <a:solidFill>
                <a:schemeClr val="tx1">
                  <a:lumMod val="75000"/>
                  <a:lumOff val="25000"/>
                </a:schemeClr>
              </a:solidFill>
            </a:rPr>
            <a:t>WITHOUT</a:t>
          </a:r>
          <a:r>
            <a:rPr lang="en-US" sz="1500" dirty="0">
              <a:solidFill>
                <a:schemeClr val="tx1">
                  <a:lumMod val="75000"/>
                  <a:lumOff val="25000"/>
                </a:schemeClr>
              </a:solidFill>
            </a:rPr>
            <a:t> the area code)</a:t>
          </a:r>
        </a:p>
      </dgm:t>
    </dgm:pt>
    <dgm:pt modelId="{F6C96B9E-D751-405C-B1B4-2DA0145E3B68}" type="parTrans" cxnId="{ECB28A92-A301-46DB-93BB-1658F1D090D0}">
      <dgm:prSet/>
      <dgm:spPr/>
      <dgm:t>
        <a:bodyPr/>
        <a:lstStyle/>
        <a:p>
          <a:endParaRPr lang="en-US"/>
        </a:p>
      </dgm:t>
    </dgm:pt>
    <dgm:pt modelId="{FB62E833-0AEC-44B4-A473-82C321E628E8}" type="sibTrans" cxnId="{ECB28A92-A301-46DB-93BB-1658F1D090D0}">
      <dgm:prSet/>
      <dgm:spPr/>
      <dgm:t>
        <a:bodyPr/>
        <a:lstStyle/>
        <a:p>
          <a:endParaRPr lang="en-US"/>
        </a:p>
      </dgm:t>
    </dgm:pt>
    <dgm:pt modelId="{C26945D8-2E7B-44E3-A999-D85D606974DA}">
      <dgm:prSet phldrT="[Text]" custT="1"/>
      <dgm:spPr>
        <a:solidFill>
          <a:schemeClr val="bg2"/>
        </a:solidFill>
      </dgm:spPr>
      <dgm:t>
        <a:bodyPr/>
        <a:lstStyle/>
        <a:p>
          <a:r>
            <a:rPr lang="en-US" sz="2000" dirty="0">
              <a:solidFill>
                <a:schemeClr val="tx1">
                  <a:lumMod val="75000"/>
                  <a:lumOff val="25000"/>
                </a:schemeClr>
              </a:solidFill>
            </a:rPr>
            <a:t>Wear a temporary name tag</a:t>
          </a:r>
        </a:p>
      </dgm:t>
    </dgm:pt>
    <dgm:pt modelId="{F2D253AE-F092-4488-87BA-EA1836EFDF57}" type="parTrans" cxnId="{A46EB538-936A-4D42-8177-68D3B011AA06}">
      <dgm:prSet/>
      <dgm:spPr/>
      <dgm:t>
        <a:bodyPr/>
        <a:lstStyle/>
        <a:p>
          <a:endParaRPr lang="en-US"/>
        </a:p>
      </dgm:t>
    </dgm:pt>
    <dgm:pt modelId="{295ED1E5-54C1-4875-B3AF-DBB5013173AA}" type="sibTrans" cxnId="{A46EB538-936A-4D42-8177-68D3B011AA06}">
      <dgm:prSet/>
      <dgm:spPr/>
      <dgm:t>
        <a:bodyPr/>
        <a:lstStyle/>
        <a:p>
          <a:endParaRPr lang="en-US"/>
        </a:p>
      </dgm:t>
    </dgm:pt>
    <dgm:pt modelId="{B7C89A62-2107-466F-8344-E7E7F2B4CD7D}" type="pres">
      <dgm:prSet presAssocID="{1148276E-74B1-421A-9191-09C2152CAFA6}" presName="Name0" presStyleCnt="0">
        <dgm:presLayoutVars>
          <dgm:chMax val="7"/>
          <dgm:chPref val="7"/>
          <dgm:dir/>
        </dgm:presLayoutVars>
      </dgm:prSet>
      <dgm:spPr/>
    </dgm:pt>
    <dgm:pt modelId="{9DE84889-6BDB-4BF8-93EF-CE94BC37C3D7}" type="pres">
      <dgm:prSet presAssocID="{1148276E-74B1-421A-9191-09C2152CAFA6}" presName="Name1" presStyleCnt="0"/>
      <dgm:spPr/>
    </dgm:pt>
    <dgm:pt modelId="{5350263F-F670-44DB-A2D9-3EADBD692568}" type="pres">
      <dgm:prSet presAssocID="{1148276E-74B1-421A-9191-09C2152CAFA6}" presName="cycle" presStyleCnt="0"/>
      <dgm:spPr/>
    </dgm:pt>
    <dgm:pt modelId="{581AA515-F024-401A-8B64-D09469947681}" type="pres">
      <dgm:prSet presAssocID="{1148276E-74B1-421A-9191-09C2152CAFA6}" presName="srcNode" presStyleLbl="node1" presStyleIdx="0" presStyleCnt="5"/>
      <dgm:spPr/>
    </dgm:pt>
    <dgm:pt modelId="{9754AD35-F2E7-49E7-A244-CBFDA5F5A8B7}" type="pres">
      <dgm:prSet presAssocID="{1148276E-74B1-421A-9191-09C2152CAFA6}" presName="conn" presStyleLbl="parChTrans1D2" presStyleIdx="0" presStyleCnt="1"/>
      <dgm:spPr/>
    </dgm:pt>
    <dgm:pt modelId="{D27E26FE-9B88-4EC6-8998-A439FC5B91D5}" type="pres">
      <dgm:prSet presAssocID="{1148276E-74B1-421A-9191-09C2152CAFA6}" presName="extraNode" presStyleLbl="node1" presStyleIdx="0" presStyleCnt="5"/>
      <dgm:spPr/>
    </dgm:pt>
    <dgm:pt modelId="{0BFAA6F0-DBD0-4417-AF9D-1D5B94A5894D}" type="pres">
      <dgm:prSet presAssocID="{1148276E-74B1-421A-9191-09C2152CAFA6}" presName="dstNode" presStyleLbl="node1" presStyleIdx="0" presStyleCnt="5"/>
      <dgm:spPr/>
    </dgm:pt>
    <dgm:pt modelId="{AE416ADC-9BD8-4F2C-BDAB-7DA0CE60A84F}" type="pres">
      <dgm:prSet presAssocID="{4AEE11F9-95CF-465F-AD48-2152371514CD}" presName="text_1" presStyleLbl="node1" presStyleIdx="0" presStyleCnt="5">
        <dgm:presLayoutVars>
          <dgm:bulletEnabled val="1"/>
        </dgm:presLayoutVars>
      </dgm:prSet>
      <dgm:spPr/>
    </dgm:pt>
    <dgm:pt modelId="{7B8FCDF2-FBC1-45D3-8673-B37D7E45FEE1}" type="pres">
      <dgm:prSet presAssocID="{4AEE11F9-95CF-465F-AD48-2152371514CD}" presName="accent_1" presStyleCnt="0"/>
      <dgm:spPr/>
    </dgm:pt>
    <dgm:pt modelId="{8B43F4BF-05AE-4012-9021-F05832703D83}" type="pres">
      <dgm:prSet presAssocID="{4AEE11F9-95CF-465F-AD48-2152371514CD}" presName="accentRepeatNode" presStyleLbl="solidFgAcc1" presStyleIdx="0" presStyleCnt="5"/>
      <dgm:spPr>
        <a:noFill/>
        <a:ln>
          <a:solidFill>
            <a:schemeClr val="accent2"/>
          </a:solidFill>
        </a:ln>
      </dgm:spPr>
    </dgm:pt>
    <dgm:pt modelId="{F669BF6D-EB71-49CC-9DEC-82532771F228}" type="pres">
      <dgm:prSet presAssocID="{7823EF43-9AF1-41DD-89F8-7CB321105F26}" presName="text_2" presStyleLbl="node1" presStyleIdx="1" presStyleCnt="5">
        <dgm:presLayoutVars>
          <dgm:bulletEnabled val="1"/>
        </dgm:presLayoutVars>
      </dgm:prSet>
      <dgm:spPr/>
    </dgm:pt>
    <dgm:pt modelId="{CA53C3A4-AC59-46B5-AF24-473C378F6C9A}" type="pres">
      <dgm:prSet presAssocID="{7823EF43-9AF1-41DD-89F8-7CB321105F26}" presName="accent_2" presStyleCnt="0"/>
      <dgm:spPr/>
    </dgm:pt>
    <dgm:pt modelId="{EAAE8880-27FF-4808-A9CE-EEE947C7CF59}" type="pres">
      <dgm:prSet presAssocID="{7823EF43-9AF1-41DD-89F8-7CB321105F26}" presName="accentRepeatNode" presStyleLbl="solidFgAcc1" presStyleIdx="1" presStyleCnt="5"/>
      <dgm:spPr>
        <a:noFill/>
        <a:ln>
          <a:solidFill>
            <a:schemeClr val="accent2"/>
          </a:solidFill>
        </a:ln>
      </dgm:spPr>
    </dgm:pt>
    <dgm:pt modelId="{095A23F1-FA84-4182-9756-03097A0383F1}" type="pres">
      <dgm:prSet presAssocID="{8D2BFA90-1DD5-4AFA-BCAD-480E8F8DDCC6}" presName="text_3" presStyleLbl="node1" presStyleIdx="2" presStyleCnt="5">
        <dgm:presLayoutVars>
          <dgm:bulletEnabled val="1"/>
        </dgm:presLayoutVars>
      </dgm:prSet>
      <dgm:spPr/>
    </dgm:pt>
    <dgm:pt modelId="{87658D9B-BD2E-49EE-B0C4-609D8392F602}" type="pres">
      <dgm:prSet presAssocID="{8D2BFA90-1DD5-4AFA-BCAD-480E8F8DDCC6}" presName="accent_3" presStyleCnt="0"/>
      <dgm:spPr/>
    </dgm:pt>
    <dgm:pt modelId="{C8FAE212-9C22-44EC-A048-AF818DF28402}" type="pres">
      <dgm:prSet presAssocID="{8D2BFA90-1DD5-4AFA-BCAD-480E8F8DDCC6}" presName="accentRepeatNode" presStyleLbl="solidFgAcc1" presStyleIdx="2" presStyleCnt="5"/>
      <dgm:spPr>
        <a:noFill/>
        <a:ln>
          <a:solidFill>
            <a:schemeClr val="accent2"/>
          </a:solidFill>
        </a:ln>
      </dgm:spPr>
    </dgm:pt>
    <dgm:pt modelId="{BC6D28A0-730F-4E60-8931-A16F0911CFE2}" type="pres">
      <dgm:prSet presAssocID="{4C0FE594-BC6D-42B5-A4A7-1A9F3D5BFBFB}" presName="text_4" presStyleLbl="node1" presStyleIdx="3" presStyleCnt="5">
        <dgm:presLayoutVars>
          <dgm:bulletEnabled val="1"/>
        </dgm:presLayoutVars>
      </dgm:prSet>
      <dgm:spPr/>
    </dgm:pt>
    <dgm:pt modelId="{7EBE0E51-32FA-41CB-918C-DA04B48A948F}" type="pres">
      <dgm:prSet presAssocID="{4C0FE594-BC6D-42B5-A4A7-1A9F3D5BFBFB}" presName="accent_4" presStyleCnt="0"/>
      <dgm:spPr/>
    </dgm:pt>
    <dgm:pt modelId="{D67C3D61-1804-4B9D-90CA-D68D5F4A45BE}" type="pres">
      <dgm:prSet presAssocID="{4C0FE594-BC6D-42B5-A4A7-1A9F3D5BFBFB}" presName="accentRepeatNode" presStyleLbl="solidFgAcc1" presStyleIdx="3" presStyleCnt="5"/>
      <dgm:spPr>
        <a:noFill/>
        <a:ln>
          <a:solidFill>
            <a:schemeClr val="accent2"/>
          </a:solidFill>
        </a:ln>
      </dgm:spPr>
    </dgm:pt>
    <dgm:pt modelId="{CA0CB09F-CEBC-4AD4-A1C1-4C7E6BD895D0}" type="pres">
      <dgm:prSet presAssocID="{C26945D8-2E7B-44E3-A999-D85D606974DA}" presName="text_5" presStyleLbl="node1" presStyleIdx="4" presStyleCnt="5">
        <dgm:presLayoutVars>
          <dgm:bulletEnabled val="1"/>
        </dgm:presLayoutVars>
      </dgm:prSet>
      <dgm:spPr/>
    </dgm:pt>
    <dgm:pt modelId="{BBA72702-811E-4806-912A-0CDCEAC2E4EB}" type="pres">
      <dgm:prSet presAssocID="{C26945D8-2E7B-44E3-A999-D85D606974DA}" presName="accent_5" presStyleCnt="0"/>
      <dgm:spPr/>
    </dgm:pt>
    <dgm:pt modelId="{E7EB4D12-9CE9-4AC4-B755-A01272F0C7C8}" type="pres">
      <dgm:prSet presAssocID="{C26945D8-2E7B-44E3-A999-D85D606974DA}" presName="accentRepeatNode" presStyleLbl="solidFgAcc1" presStyleIdx="4" presStyleCnt="5"/>
      <dgm:spPr>
        <a:noFill/>
        <a:ln>
          <a:solidFill>
            <a:schemeClr val="accent2"/>
          </a:solidFill>
        </a:ln>
      </dgm:spPr>
    </dgm:pt>
  </dgm:ptLst>
  <dgm:cxnLst>
    <dgm:cxn modelId="{7771511D-FC9C-458C-9C55-175268B7D8AE}" type="presOf" srcId="{8D2BFA90-1DD5-4AFA-BCAD-480E8F8DDCC6}" destId="{095A23F1-FA84-4182-9756-03097A0383F1}" srcOrd="0" destOrd="0" presId="urn:microsoft.com/office/officeart/2008/layout/VerticalCurvedList"/>
    <dgm:cxn modelId="{A46EB538-936A-4D42-8177-68D3B011AA06}" srcId="{1148276E-74B1-421A-9191-09C2152CAFA6}" destId="{C26945D8-2E7B-44E3-A999-D85D606974DA}" srcOrd="4" destOrd="0" parTransId="{F2D253AE-F092-4488-87BA-EA1836EFDF57}" sibTransId="{295ED1E5-54C1-4875-B3AF-DBB5013173AA}"/>
    <dgm:cxn modelId="{F19FCC38-9813-4585-A88F-C7E7E536ABDE}" type="presOf" srcId="{1148276E-74B1-421A-9191-09C2152CAFA6}" destId="{B7C89A62-2107-466F-8344-E7E7F2B4CD7D}" srcOrd="0" destOrd="0" presId="urn:microsoft.com/office/officeart/2008/layout/VerticalCurvedList"/>
    <dgm:cxn modelId="{AAE4E161-0CB0-4A2B-95F1-65F235D7C890}" type="presOf" srcId="{C26945D8-2E7B-44E3-A999-D85D606974DA}" destId="{CA0CB09F-CEBC-4AD4-A1C1-4C7E6BD895D0}" srcOrd="0" destOrd="0" presId="urn:microsoft.com/office/officeart/2008/layout/VerticalCurvedList"/>
    <dgm:cxn modelId="{E2202A54-28C3-4A00-ABDF-2F9F6B459809}" type="presOf" srcId="{7823EF43-9AF1-41DD-89F8-7CB321105F26}" destId="{F669BF6D-EB71-49CC-9DEC-82532771F228}" srcOrd="0" destOrd="0" presId="urn:microsoft.com/office/officeart/2008/layout/VerticalCurvedList"/>
    <dgm:cxn modelId="{093A5B92-4A79-43ED-A2EF-A1367D255F95}" srcId="{1148276E-74B1-421A-9191-09C2152CAFA6}" destId="{8D2BFA90-1DD5-4AFA-BCAD-480E8F8DDCC6}" srcOrd="2" destOrd="0" parTransId="{4194B674-8872-4CD9-9CB6-E1CD158FB412}" sibTransId="{EC59F201-449B-47E5-B253-E5D1690B6929}"/>
    <dgm:cxn modelId="{ECB28A92-A301-46DB-93BB-1658F1D090D0}" srcId="{1148276E-74B1-421A-9191-09C2152CAFA6}" destId="{4C0FE594-BC6D-42B5-A4A7-1A9F3D5BFBFB}" srcOrd="3" destOrd="0" parTransId="{F6C96B9E-D751-405C-B1B4-2DA0145E3B68}" sibTransId="{FB62E833-0AEC-44B4-A473-82C321E628E8}"/>
    <dgm:cxn modelId="{01B3A5CB-3C05-42B4-8272-717DF2022392}" srcId="{1148276E-74B1-421A-9191-09C2152CAFA6}" destId="{7823EF43-9AF1-41DD-89F8-7CB321105F26}" srcOrd="1" destOrd="0" parTransId="{F5FEFEC9-086E-417A-84A9-7BA93FFD11AF}" sibTransId="{6506AA4E-4DC4-4FE1-8176-B72D90A95125}"/>
    <dgm:cxn modelId="{12B4A8D3-2118-4867-9652-444CB96C56AF}" type="presOf" srcId="{4AEE11F9-95CF-465F-AD48-2152371514CD}" destId="{AE416ADC-9BD8-4F2C-BDAB-7DA0CE60A84F}" srcOrd="0" destOrd="0" presId="urn:microsoft.com/office/officeart/2008/layout/VerticalCurvedList"/>
    <dgm:cxn modelId="{BC5C6CDB-C054-4941-BED4-C1D0E431461E}" srcId="{1148276E-74B1-421A-9191-09C2152CAFA6}" destId="{4AEE11F9-95CF-465F-AD48-2152371514CD}" srcOrd="0" destOrd="0" parTransId="{BE6A4D72-70BF-4367-8651-4720327FED56}" sibTransId="{4E9DF4AD-90EE-4053-A4E2-A5AA51AC1D48}"/>
    <dgm:cxn modelId="{549925E3-0E87-449B-BE12-73A9F497DB21}" type="presOf" srcId="{4C0FE594-BC6D-42B5-A4A7-1A9F3D5BFBFB}" destId="{BC6D28A0-730F-4E60-8931-A16F0911CFE2}" srcOrd="0" destOrd="0" presId="urn:microsoft.com/office/officeart/2008/layout/VerticalCurvedList"/>
    <dgm:cxn modelId="{4F1040FB-A81C-40C6-BB6D-B65EF63B2390}" type="presOf" srcId="{4E9DF4AD-90EE-4053-A4E2-A5AA51AC1D48}" destId="{9754AD35-F2E7-49E7-A244-CBFDA5F5A8B7}" srcOrd="0" destOrd="0" presId="urn:microsoft.com/office/officeart/2008/layout/VerticalCurvedList"/>
    <dgm:cxn modelId="{FCC96E89-3B67-4D8C-92BC-DBC8F9790131}" type="presParOf" srcId="{B7C89A62-2107-466F-8344-E7E7F2B4CD7D}" destId="{9DE84889-6BDB-4BF8-93EF-CE94BC37C3D7}" srcOrd="0" destOrd="0" presId="urn:microsoft.com/office/officeart/2008/layout/VerticalCurvedList"/>
    <dgm:cxn modelId="{D844EEC4-F9D0-4EFF-9911-47314555B939}" type="presParOf" srcId="{9DE84889-6BDB-4BF8-93EF-CE94BC37C3D7}" destId="{5350263F-F670-44DB-A2D9-3EADBD692568}" srcOrd="0" destOrd="0" presId="urn:microsoft.com/office/officeart/2008/layout/VerticalCurvedList"/>
    <dgm:cxn modelId="{5CF8FBDD-BBEF-41BF-BB6A-AA350C64F3AC}" type="presParOf" srcId="{5350263F-F670-44DB-A2D9-3EADBD692568}" destId="{581AA515-F024-401A-8B64-D09469947681}" srcOrd="0" destOrd="0" presId="urn:microsoft.com/office/officeart/2008/layout/VerticalCurvedList"/>
    <dgm:cxn modelId="{1FF7F344-A7F3-40D1-A2AC-011D44575045}" type="presParOf" srcId="{5350263F-F670-44DB-A2D9-3EADBD692568}" destId="{9754AD35-F2E7-49E7-A244-CBFDA5F5A8B7}" srcOrd="1" destOrd="0" presId="urn:microsoft.com/office/officeart/2008/layout/VerticalCurvedList"/>
    <dgm:cxn modelId="{7B9C48E4-B7B4-4B95-B8FC-EF8CDD0980EB}" type="presParOf" srcId="{5350263F-F670-44DB-A2D9-3EADBD692568}" destId="{D27E26FE-9B88-4EC6-8998-A439FC5B91D5}" srcOrd="2" destOrd="0" presId="urn:microsoft.com/office/officeart/2008/layout/VerticalCurvedList"/>
    <dgm:cxn modelId="{565A7BE3-EA8A-41B0-856F-61AD691F22EA}" type="presParOf" srcId="{5350263F-F670-44DB-A2D9-3EADBD692568}" destId="{0BFAA6F0-DBD0-4417-AF9D-1D5B94A5894D}" srcOrd="3" destOrd="0" presId="urn:microsoft.com/office/officeart/2008/layout/VerticalCurvedList"/>
    <dgm:cxn modelId="{A433CB2A-7562-41A4-9885-DC02270DB101}" type="presParOf" srcId="{9DE84889-6BDB-4BF8-93EF-CE94BC37C3D7}" destId="{AE416ADC-9BD8-4F2C-BDAB-7DA0CE60A84F}" srcOrd="1" destOrd="0" presId="urn:microsoft.com/office/officeart/2008/layout/VerticalCurvedList"/>
    <dgm:cxn modelId="{371E8B2C-2236-4153-8632-05A38E01AAC4}" type="presParOf" srcId="{9DE84889-6BDB-4BF8-93EF-CE94BC37C3D7}" destId="{7B8FCDF2-FBC1-45D3-8673-B37D7E45FEE1}" srcOrd="2" destOrd="0" presId="urn:microsoft.com/office/officeart/2008/layout/VerticalCurvedList"/>
    <dgm:cxn modelId="{DC789633-F4D2-4B66-B9FC-841D23C77688}" type="presParOf" srcId="{7B8FCDF2-FBC1-45D3-8673-B37D7E45FEE1}" destId="{8B43F4BF-05AE-4012-9021-F05832703D83}" srcOrd="0" destOrd="0" presId="urn:microsoft.com/office/officeart/2008/layout/VerticalCurvedList"/>
    <dgm:cxn modelId="{EF1258F4-638F-400B-BEE1-416861A52C0B}" type="presParOf" srcId="{9DE84889-6BDB-4BF8-93EF-CE94BC37C3D7}" destId="{F669BF6D-EB71-49CC-9DEC-82532771F228}" srcOrd="3" destOrd="0" presId="urn:microsoft.com/office/officeart/2008/layout/VerticalCurvedList"/>
    <dgm:cxn modelId="{0E7DF3E4-421B-4B38-9244-A75735FF7F2F}" type="presParOf" srcId="{9DE84889-6BDB-4BF8-93EF-CE94BC37C3D7}" destId="{CA53C3A4-AC59-46B5-AF24-473C378F6C9A}" srcOrd="4" destOrd="0" presId="urn:microsoft.com/office/officeart/2008/layout/VerticalCurvedList"/>
    <dgm:cxn modelId="{8A2268EA-6521-46F5-991A-047D297A392C}" type="presParOf" srcId="{CA53C3A4-AC59-46B5-AF24-473C378F6C9A}" destId="{EAAE8880-27FF-4808-A9CE-EEE947C7CF59}" srcOrd="0" destOrd="0" presId="urn:microsoft.com/office/officeart/2008/layout/VerticalCurvedList"/>
    <dgm:cxn modelId="{248A0B92-B2BF-47B7-BB73-65B5BE43C5E6}" type="presParOf" srcId="{9DE84889-6BDB-4BF8-93EF-CE94BC37C3D7}" destId="{095A23F1-FA84-4182-9756-03097A0383F1}" srcOrd="5" destOrd="0" presId="urn:microsoft.com/office/officeart/2008/layout/VerticalCurvedList"/>
    <dgm:cxn modelId="{6856B3A1-C421-4AC4-BD75-2BBE17A2F0F7}" type="presParOf" srcId="{9DE84889-6BDB-4BF8-93EF-CE94BC37C3D7}" destId="{87658D9B-BD2E-49EE-B0C4-609D8392F602}" srcOrd="6" destOrd="0" presId="urn:microsoft.com/office/officeart/2008/layout/VerticalCurvedList"/>
    <dgm:cxn modelId="{4502264D-C5FA-40EB-9C97-3ACF67DF6C01}" type="presParOf" srcId="{87658D9B-BD2E-49EE-B0C4-609D8392F602}" destId="{C8FAE212-9C22-44EC-A048-AF818DF28402}" srcOrd="0" destOrd="0" presId="urn:microsoft.com/office/officeart/2008/layout/VerticalCurvedList"/>
    <dgm:cxn modelId="{2258E63A-2926-4B04-AA43-7E79D96B7651}" type="presParOf" srcId="{9DE84889-6BDB-4BF8-93EF-CE94BC37C3D7}" destId="{BC6D28A0-730F-4E60-8931-A16F0911CFE2}" srcOrd="7" destOrd="0" presId="urn:microsoft.com/office/officeart/2008/layout/VerticalCurvedList"/>
    <dgm:cxn modelId="{E7947438-1D22-4D86-922A-D0AD71B56BB5}" type="presParOf" srcId="{9DE84889-6BDB-4BF8-93EF-CE94BC37C3D7}" destId="{7EBE0E51-32FA-41CB-918C-DA04B48A948F}" srcOrd="8" destOrd="0" presId="urn:microsoft.com/office/officeart/2008/layout/VerticalCurvedList"/>
    <dgm:cxn modelId="{AA6C6072-7B43-4A7D-A87D-E8A69E04505A}" type="presParOf" srcId="{7EBE0E51-32FA-41CB-918C-DA04B48A948F}" destId="{D67C3D61-1804-4B9D-90CA-D68D5F4A45BE}" srcOrd="0" destOrd="0" presId="urn:microsoft.com/office/officeart/2008/layout/VerticalCurvedList"/>
    <dgm:cxn modelId="{338CC38B-F4A9-4D10-B99B-EB0C95B7028C}" type="presParOf" srcId="{9DE84889-6BDB-4BF8-93EF-CE94BC37C3D7}" destId="{CA0CB09F-CEBC-4AD4-A1C1-4C7E6BD895D0}" srcOrd="9" destOrd="0" presId="urn:microsoft.com/office/officeart/2008/layout/VerticalCurvedList"/>
    <dgm:cxn modelId="{D8D1DEC8-87E6-4223-B011-2902BAEF20F0}" type="presParOf" srcId="{9DE84889-6BDB-4BF8-93EF-CE94BC37C3D7}" destId="{BBA72702-811E-4806-912A-0CDCEAC2E4EB}" srcOrd="10" destOrd="0" presId="urn:microsoft.com/office/officeart/2008/layout/VerticalCurvedList"/>
    <dgm:cxn modelId="{479E45B5-0C1E-4D8B-BD78-927972A69DCC}" type="presParOf" srcId="{BBA72702-811E-4806-912A-0CDCEAC2E4EB}" destId="{E7EB4D12-9CE9-4AC4-B755-A01272F0C7C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297741CB-DD34-43C4-9282-D1696F2BCDE8}"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B73277AD-B653-488E-9C96-341FE417E295}">
      <dgm:prSet phldrT="[Text]" custT="1"/>
      <dgm:spPr/>
      <dgm:t>
        <a:bodyPr/>
        <a:lstStyle/>
        <a:p>
          <a:r>
            <a:rPr lang="en-US" sz="3000" dirty="0"/>
            <a:t>90 days with no activity on your volunteer account</a:t>
          </a:r>
        </a:p>
      </dgm:t>
    </dgm:pt>
    <dgm:pt modelId="{C9A24707-B29B-4248-9937-0E53A0D7917D}" type="parTrans" cxnId="{1E9408D6-39AC-4863-8507-F168F8602B38}">
      <dgm:prSet/>
      <dgm:spPr/>
      <dgm:t>
        <a:bodyPr/>
        <a:lstStyle/>
        <a:p>
          <a:endParaRPr lang="en-US"/>
        </a:p>
      </dgm:t>
    </dgm:pt>
    <dgm:pt modelId="{33BCD7E0-2314-497E-9FFB-F4707E2BEEA6}" type="sibTrans" cxnId="{1E9408D6-39AC-4863-8507-F168F8602B38}">
      <dgm:prSet/>
      <dgm:spPr/>
      <dgm:t>
        <a:bodyPr/>
        <a:lstStyle/>
        <a:p>
          <a:endParaRPr lang="en-US"/>
        </a:p>
      </dgm:t>
    </dgm:pt>
    <dgm:pt modelId="{4DD6EE92-B5F6-4BE9-BE47-8DE4CE89205D}">
      <dgm:prSet phldrT="[Text]" custT="1"/>
      <dgm:spPr/>
      <dgm:t>
        <a:bodyPr/>
        <a:lstStyle/>
        <a:p>
          <a:r>
            <a:rPr lang="en-US" sz="3000" dirty="0"/>
            <a:t>We will email you, you will have 3 weeks to log hours</a:t>
          </a:r>
        </a:p>
      </dgm:t>
    </dgm:pt>
    <dgm:pt modelId="{7CD3D429-8874-432F-8348-A4937CF58A54}" type="parTrans" cxnId="{796FEC45-2299-4B81-BB76-F177848D0924}">
      <dgm:prSet/>
      <dgm:spPr/>
      <dgm:t>
        <a:bodyPr/>
        <a:lstStyle/>
        <a:p>
          <a:endParaRPr lang="en-US"/>
        </a:p>
      </dgm:t>
    </dgm:pt>
    <dgm:pt modelId="{1AB1E127-DCA7-45D0-A7ED-62122936399E}" type="sibTrans" cxnId="{796FEC45-2299-4B81-BB76-F177848D0924}">
      <dgm:prSet/>
      <dgm:spPr/>
      <dgm:t>
        <a:bodyPr/>
        <a:lstStyle/>
        <a:p>
          <a:endParaRPr lang="en-US"/>
        </a:p>
      </dgm:t>
    </dgm:pt>
    <dgm:pt modelId="{3159596C-317A-4420-B3C9-EFE0F9FDB0CD}">
      <dgm:prSet phldrT="[Text]" custT="1"/>
      <dgm:spPr/>
      <dgm:t>
        <a:bodyPr/>
        <a:lstStyle/>
        <a:p>
          <a:r>
            <a:rPr lang="en-US" sz="3000" dirty="0"/>
            <a:t>Your account becomes inactive if you don’t come in</a:t>
          </a:r>
        </a:p>
      </dgm:t>
    </dgm:pt>
    <dgm:pt modelId="{FC7E14B0-3785-4945-87B3-05741C1DCE2D}" type="parTrans" cxnId="{A2931C65-16AF-4543-AEB9-BB7380C2A467}">
      <dgm:prSet/>
      <dgm:spPr/>
      <dgm:t>
        <a:bodyPr/>
        <a:lstStyle/>
        <a:p>
          <a:endParaRPr lang="en-US"/>
        </a:p>
      </dgm:t>
    </dgm:pt>
    <dgm:pt modelId="{0E071C77-08F1-44AB-B399-C3ED7DEB06AE}" type="sibTrans" cxnId="{A2931C65-16AF-4543-AEB9-BB7380C2A467}">
      <dgm:prSet/>
      <dgm:spPr/>
      <dgm:t>
        <a:bodyPr/>
        <a:lstStyle/>
        <a:p>
          <a:endParaRPr lang="en-US"/>
        </a:p>
      </dgm:t>
    </dgm:pt>
    <dgm:pt modelId="{C76B85D5-7A96-47FF-80D7-D4600C0550AA}">
      <dgm:prSet phldrT="[Text]" custT="1"/>
      <dgm:spPr/>
      <dgm:t>
        <a:bodyPr/>
        <a:lstStyle/>
        <a:p>
          <a:r>
            <a:rPr lang="en-US" sz="3000" dirty="0"/>
            <a:t>Contact us if you will be gone for an extended period!</a:t>
          </a:r>
        </a:p>
      </dgm:t>
    </dgm:pt>
    <dgm:pt modelId="{157AC8B2-0410-4327-9A0D-626A75C799D1}" type="parTrans" cxnId="{C02F8F6E-A824-4B39-9C3E-BB01B6AC7EF1}">
      <dgm:prSet/>
      <dgm:spPr/>
      <dgm:t>
        <a:bodyPr/>
        <a:lstStyle/>
        <a:p>
          <a:endParaRPr lang="en-US"/>
        </a:p>
      </dgm:t>
    </dgm:pt>
    <dgm:pt modelId="{7DDBAFD7-CFE4-4D52-A73D-F19F0A39C31B}" type="sibTrans" cxnId="{C02F8F6E-A824-4B39-9C3E-BB01B6AC7EF1}">
      <dgm:prSet/>
      <dgm:spPr/>
      <dgm:t>
        <a:bodyPr/>
        <a:lstStyle/>
        <a:p>
          <a:endParaRPr lang="en-US"/>
        </a:p>
      </dgm:t>
    </dgm:pt>
    <dgm:pt modelId="{F5BE0FBF-99DC-473D-8646-86784488907C}" type="pres">
      <dgm:prSet presAssocID="{297741CB-DD34-43C4-9282-D1696F2BCDE8}" presName="outerComposite" presStyleCnt="0">
        <dgm:presLayoutVars>
          <dgm:chMax val="5"/>
          <dgm:dir/>
          <dgm:resizeHandles val="exact"/>
        </dgm:presLayoutVars>
      </dgm:prSet>
      <dgm:spPr/>
    </dgm:pt>
    <dgm:pt modelId="{C116CE56-CFBF-44F7-A7FE-6BD87918514D}" type="pres">
      <dgm:prSet presAssocID="{297741CB-DD34-43C4-9282-D1696F2BCDE8}" presName="dummyMaxCanvas" presStyleCnt="0">
        <dgm:presLayoutVars/>
      </dgm:prSet>
      <dgm:spPr/>
    </dgm:pt>
    <dgm:pt modelId="{78985395-922F-45A1-BD35-2DBE4513E8C6}" type="pres">
      <dgm:prSet presAssocID="{297741CB-DD34-43C4-9282-D1696F2BCDE8}" presName="FourNodes_1" presStyleLbl="node1" presStyleIdx="0" presStyleCnt="4">
        <dgm:presLayoutVars>
          <dgm:bulletEnabled val="1"/>
        </dgm:presLayoutVars>
      </dgm:prSet>
      <dgm:spPr/>
    </dgm:pt>
    <dgm:pt modelId="{21BC16A9-F02B-4695-B9BD-E277CDBB4156}" type="pres">
      <dgm:prSet presAssocID="{297741CB-DD34-43C4-9282-D1696F2BCDE8}" presName="FourNodes_2" presStyleLbl="node1" presStyleIdx="1" presStyleCnt="4">
        <dgm:presLayoutVars>
          <dgm:bulletEnabled val="1"/>
        </dgm:presLayoutVars>
      </dgm:prSet>
      <dgm:spPr/>
    </dgm:pt>
    <dgm:pt modelId="{2A8B369A-C26A-48A4-96AB-7643B02658B4}" type="pres">
      <dgm:prSet presAssocID="{297741CB-DD34-43C4-9282-D1696F2BCDE8}" presName="FourNodes_3" presStyleLbl="node1" presStyleIdx="2" presStyleCnt="4">
        <dgm:presLayoutVars>
          <dgm:bulletEnabled val="1"/>
        </dgm:presLayoutVars>
      </dgm:prSet>
      <dgm:spPr/>
    </dgm:pt>
    <dgm:pt modelId="{6DFD23DA-AACA-4315-8966-816A570A3929}" type="pres">
      <dgm:prSet presAssocID="{297741CB-DD34-43C4-9282-D1696F2BCDE8}" presName="FourNodes_4" presStyleLbl="node1" presStyleIdx="3" presStyleCnt="4">
        <dgm:presLayoutVars>
          <dgm:bulletEnabled val="1"/>
        </dgm:presLayoutVars>
      </dgm:prSet>
      <dgm:spPr/>
    </dgm:pt>
    <dgm:pt modelId="{A5994AC6-59B5-477D-AF2C-977AC8ECD187}" type="pres">
      <dgm:prSet presAssocID="{297741CB-DD34-43C4-9282-D1696F2BCDE8}" presName="FourConn_1-2" presStyleLbl="fgAccFollowNode1" presStyleIdx="0" presStyleCnt="3">
        <dgm:presLayoutVars>
          <dgm:bulletEnabled val="1"/>
        </dgm:presLayoutVars>
      </dgm:prSet>
      <dgm:spPr/>
    </dgm:pt>
    <dgm:pt modelId="{96A865CC-49CD-4037-ABA4-B5E77A28F470}" type="pres">
      <dgm:prSet presAssocID="{297741CB-DD34-43C4-9282-D1696F2BCDE8}" presName="FourConn_2-3" presStyleLbl="fgAccFollowNode1" presStyleIdx="1" presStyleCnt="3">
        <dgm:presLayoutVars>
          <dgm:bulletEnabled val="1"/>
        </dgm:presLayoutVars>
      </dgm:prSet>
      <dgm:spPr/>
    </dgm:pt>
    <dgm:pt modelId="{59BD1A9E-2394-4E83-813C-F212F89AD8A5}" type="pres">
      <dgm:prSet presAssocID="{297741CB-DD34-43C4-9282-D1696F2BCDE8}" presName="FourConn_3-4" presStyleLbl="fgAccFollowNode1" presStyleIdx="2" presStyleCnt="3">
        <dgm:presLayoutVars>
          <dgm:bulletEnabled val="1"/>
        </dgm:presLayoutVars>
      </dgm:prSet>
      <dgm:spPr/>
    </dgm:pt>
    <dgm:pt modelId="{258AE469-1B5B-44D1-A0DB-FE130A1CD2C4}" type="pres">
      <dgm:prSet presAssocID="{297741CB-DD34-43C4-9282-D1696F2BCDE8}" presName="FourNodes_1_text" presStyleLbl="node1" presStyleIdx="3" presStyleCnt="4">
        <dgm:presLayoutVars>
          <dgm:bulletEnabled val="1"/>
        </dgm:presLayoutVars>
      </dgm:prSet>
      <dgm:spPr/>
    </dgm:pt>
    <dgm:pt modelId="{3D38F566-DD03-4BCB-BF64-B49D215603A6}" type="pres">
      <dgm:prSet presAssocID="{297741CB-DD34-43C4-9282-D1696F2BCDE8}" presName="FourNodes_2_text" presStyleLbl="node1" presStyleIdx="3" presStyleCnt="4">
        <dgm:presLayoutVars>
          <dgm:bulletEnabled val="1"/>
        </dgm:presLayoutVars>
      </dgm:prSet>
      <dgm:spPr/>
    </dgm:pt>
    <dgm:pt modelId="{D4F5C4B6-FD48-4E0E-8795-E4A2A4BC8563}" type="pres">
      <dgm:prSet presAssocID="{297741CB-DD34-43C4-9282-D1696F2BCDE8}" presName="FourNodes_3_text" presStyleLbl="node1" presStyleIdx="3" presStyleCnt="4">
        <dgm:presLayoutVars>
          <dgm:bulletEnabled val="1"/>
        </dgm:presLayoutVars>
      </dgm:prSet>
      <dgm:spPr/>
    </dgm:pt>
    <dgm:pt modelId="{8C851741-12D3-4F34-935E-19A5EACA4841}" type="pres">
      <dgm:prSet presAssocID="{297741CB-DD34-43C4-9282-D1696F2BCDE8}" presName="FourNodes_4_text" presStyleLbl="node1" presStyleIdx="3" presStyleCnt="4">
        <dgm:presLayoutVars>
          <dgm:bulletEnabled val="1"/>
        </dgm:presLayoutVars>
      </dgm:prSet>
      <dgm:spPr/>
    </dgm:pt>
  </dgm:ptLst>
  <dgm:cxnLst>
    <dgm:cxn modelId="{102E2C09-75A7-4DA3-8B36-920A700E1FC8}" type="presOf" srcId="{3159596C-317A-4420-B3C9-EFE0F9FDB0CD}" destId="{2A8B369A-C26A-48A4-96AB-7643B02658B4}" srcOrd="0" destOrd="0" presId="urn:microsoft.com/office/officeart/2005/8/layout/vProcess5"/>
    <dgm:cxn modelId="{12DD990F-710B-490E-9CD6-0CA94E23F61A}" type="presOf" srcId="{33BCD7E0-2314-497E-9FFB-F4707E2BEEA6}" destId="{A5994AC6-59B5-477D-AF2C-977AC8ECD187}" srcOrd="0" destOrd="0" presId="urn:microsoft.com/office/officeart/2005/8/layout/vProcess5"/>
    <dgm:cxn modelId="{CEC26E1A-FDA0-417E-9556-90FD2A2300EA}" type="presOf" srcId="{C76B85D5-7A96-47FF-80D7-D4600C0550AA}" destId="{8C851741-12D3-4F34-935E-19A5EACA4841}" srcOrd="1" destOrd="0" presId="urn:microsoft.com/office/officeart/2005/8/layout/vProcess5"/>
    <dgm:cxn modelId="{A2931C65-16AF-4543-AEB9-BB7380C2A467}" srcId="{297741CB-DD34-43C4-9282-D1696F2BCDE8}" destId="{3159596C-317A-4420-B3C9-EFE0F9FDB0CD}" srcOrd="2" destOrd="0" parTransId="{FC7E14B0-3785-4945-87B3-05741C1DCE2D}" sibTransId="{0E071C77-08F1-44AB-B399-C3ED7DEB06AE}"/>
    <dgm:cxn modelId="{796FEC45-2299-4B81-BB76-F177848D0924}" srcId="{297741CB-DD34-43C4-9282-D1696F2BCDE8}" destId="{4DD6EE92-B5F6-4BE9-BE47-8DE4CE89205D}" srcOrd="1" destOrd="0" parTransId="{7CD3D429-8874-432F-8348-A4937CF58A54}" sibTransId="{1AB1E127-DCA7-45D0-A7ED-62122936399E}"/>
    <dgm:cxn modelId="{C02F8F6E-A824-4B39-9C3E-BB01B6AC7EF1}" srcId="{297741CB-DD34-43C4-9282-D1696F2BCDE8}" destId="{C76B85D5-7A96-47FF-80D7-D4600C0550AA}" srcOrd="3" destOrd="0" parTransId="{157AC8B2-0410-4327-9A0D-626A75C799D1}" sibTransId="{7DDBAFD7-CFE4-4D52-A73D-F19F0A39C31B}"/>
    <dgm:cxn modelId="{CD64B36F-25A2-4900-8E02-DEEF51B048DB}" type="presOf" srcId="{B73277AD-B653-488E-9C96-341FE417E295}" destId="{258AE469-1B5B-44D1-A0DB-FE130A1CD2C4}" srcOrd="1" destOrd="0" presId="urn:microsoft.com/office/officeart/2005/8/layout/vProcess5"/>
    <dgm:cxn modelId="{EE9CB777-6B3C-45BA-80F8-CA466C3438D4}" type="presOf" srcId="{1AB1E127-DCA7-45D0-A7ED-62122936399E}" destId="{96A865CC-49CD-4037-ABA4-B5E77A28F470}" srcOrd="0" destOrd="0" presId="urn:microsoft.com/office/officeart/2005/8/layout/vProcess5"/>
    <dgm:cxn modelId="{918E888D-8436-47FC-B62D-3871CB4C37F8}" type="presOf" srcId="{0E071C77-08F1-44AB-B399-C3ED7DEB06AE}" destId="{59BD1A9E-2394-4E83-813C-F212F89AD8A5}" srcOrd="0" destOrd="0" presId="urn:microsoft.com/office/officeart/2005/8/layout/vProcess5"/>
    <dgm:cxn modelId="{B895CDAD-74C1-4A82-B2BA-C6068551D03A}" type="presOf" srcId="{4DD6EE92-B5F6-4BE9-BE47-8DE4CE89205D}" destId="{21BC16A9-F02B-4695-B9BD-E277CDBB4156}" srcOrd="0" destOrd="0" presId="urn:microsoft.com/office/officeart/2005/8/layout/vProcess5"/>
    <dgm:cxn modelId="{F77E51CE-E5ED-487F-9ADB-C98854E4A911}" type="presOf" srcId="{3159596C-317A-4420-B3C9-EFE0F9FDB0CD}" destId="{D4F5C4B6-FD48-4E0E-8795-E4A2A4BC8563}" srcOrd="1" destOrd="0" presId="urn:microsoft.com/office/officeart/2005/8/layout/vProcess5"/>
    <dgm:cxn modelId="{1E9408D6-39AC-4863-8507-F168F8602B38}" srcId="{297741CB-DD34-43C4-9282-D1696F2BCDE8}" destId="{B73277AD-B653-488E-9C96-341FE417E295}" srcOrd="0" destOrd="0" parTransId="{C9A24707-B29B-4248-9937-0E53A0D7917D}" sibTransId="{33BCD7E0-2314-497E-9FFB-F4707E2BEEA6}"/>
    <dgm:cxn modelId="{52D31DD6-6F68-41F9-A5A9-D332EA563DD1}" type="presOf" srcId="{4DD6EE92-B5F6-4BE9-BE47-8DE4CE89205D}" destId="{3D38F566-DD03-4BCB-BF64-B49D215603A6}" srcOrd="1" destOrd="0" presId="urn:microsoft.com/office/officeart/2005/8/layout/vProcess5"/>
    <dgm:cxn modelId="{F03415F1-B324-4E0B-8571-8D2241927066}" type="presOf" srcId="{C76B85D5-7A96-47FF-80D7-D4600C0550AA}" destId="{6DFD23DA-AACA-4315-8966-816A570A3929}" srcOrd="0" destOrd="0" presId="urn:microsoft.com/office/officeart/2005/8/layout/vProcess5"/>
    <dgm:cxn modelId="{2E5493F5-8A79-4290-A49D-5CEF34E07B2E}" type="presOf" srcId="{B73277AD-B653-488E-9C96-341FE417E295}" destId="{78985395-922F-45A1-BD35-2DBE4513E8C6}" srcOrd="0" destOrd="0" presId="urn:microsoft.com/office/officeart/2005/8/layout/vProcess5"/>
    <dgm:cxn modelId="{C1E4DAF7-8143-42DE-8B4A-C1CD54E255EF}" type="presOf" srcId="{297741CB-DD34-43C4-9282-D1696F2BCDE8}" destId="{F5BE0FBF-99DC-473D-8646-86784488907C}" srcOrd="0" destOrd="0" presId="urn:microsoft.com/office/officeart/2005/8/layout/vProcess5"/>
    <dgm:cxn modelId="{100C89C6-6751-4ACB-B4BB-3F7C88033AC0}" type="presParOf" srcId="{F5BE0FBF-99DC-473D-8646-86784488907C}" destId="{C116CE56-CFBF-44F7-A7FE-6BD87918514D}" srcOrd="0" destOrd="0" presId="urn:microsoft.com/office/officeart/2005/8/layout/vProcess5"/>
    <dgm:cxn modelId="{EFFDBCB6-F95F-46FA-B57A-FE1FE8B7A5C6}" type="presParOf" srcId="{F5BE0FBF-99DC-473D-8646-86784488907C}" destId="{78985395-922F-45A1-BD35-2DBE4513E8C6}" srcOrd="1" destOrd="0" presId="urn:microsoft.com/office/officeart/2005/8/layout/vProcess5"/>
    <dgm:cxn modelId="{EAC5413D-BBD9-4FF9-BCEF-C8FE2914D889}" type="presParOf" srcId="{F5BE0FBF-99DC-473D-8646-86784488907C}" destId="{21BC16A9-F02B-4695-B9BD-E277CDBB4156}" srcOrd="2" destOrd="0" presId="urn:microsoft.com/office/officeart/2005/8/layout/vProcess5"/>
    <dgm:cxn modelId="{39C88E2B-F87D-417E-BBC6-0E081DDBCA40}" type="presParOf" srcId="{F5BE0FBF-99DC-473D-8646-86784488907C}" destId="{2A8B369A-C26A-48A4-96AB-7643B02658B4}" srcOrd="3" destOrd="0" presId="urn:microsoft.com/office/officeart/2005/8/layout/vProcess5"/>
    <dgm:cxn modelId="{8387D25D-8866-43FA-A085-D2C7604CD93C}" type="presParOf" srcId="{F5BE0FBF-99DC-473D-8646-86784488907C}" destId="{6DFD23DA-AACA-4315-8966-816A570A3929}" srcOrd="4" destOrd="0" presId="urn:microsoft.com/office/officeart/2005/8/layout/vProcess5"/>
    <dgm:cxn modelId="{8DA98E67-64A6-4AB5-A554-6455BA603648}" type="presParOf" srcId="{F5BE0FBF-99DC-473D-8646-86784488907C}" destId="{A5994AC6-59B5-477D-AF2C-977AC8ECD187}" srcOrd="5" destOrd="0" presId="urn:microsoft.com/office/officeart/2005/8/layout/vProcess5"/>
    <dgm:cxn modelId="{64FFE28E-A346-4C1E-AFD6-60E2245EB3D2}" type="presParOf" srcId="{F5BE0FBF-99DC-473D-8646-86784488907C}" destId="{96A865CC-49CD-4037-ABA4-B5E77A28F470}" srcOrd="6" destOrd="0" presId="urn:microsoft.com/office/officeart/2005/8/layout/vProcess5"/>
    <dgm:cxn modelId="{6BA4FCAC-CE10-450D-8620-8CCA12598D65}" type="presParOf" srcId="{F5BE0FBF-99DC-473D-8646-86784488907C}" destId="{59BD1A9E-2394-4E83-813C-F212F89AD8A5}" srcOrd="7" destOrd="0" presId="urn:microsoft.com/office/officeart/2005/8/layout/vProcess5"/>
    <dgm:cxn modelId="{C89A320C-D770-4034-868A-4C2112D95226}" type="presParOf" srcId="{F5BE0FBF-99DC-473D-8646-86784488907C}" destId="{258AE469-1B5B-44D1-A0DB-FE130A1CD2C4}" srcOrd="8" destOrd="0" presId="urn:microsoft.com/office/officeart/2005/8/layout/vProcess5"/>
    <dgm:cxn modelId="{AD8E9F50-719E-4BF3-A318-EB1F364EF261}" type="presParOf" srcId="{F5BE0FBF-99DC-473D-8646-86784488907C}" destId="{3D38F566-DD03-4BCB-BF64-B49D215603A6}" srcOrd="9" destOrd="0" presId="urn:microsoft.com/office/officeart/2005/8/layout/vProcess5"/>
    <dgm:cxn modelId="{BA9F4DE2-0517-4056-8DEC-16B9C1E8C68F}" type="presParOf" srcId="{F5BE0FBF-99DC-473D-8646-86784488907C}" destId="{D4F5C4B6-FD48-4E0E-8795-E4A2A4BC8563}" srcOrd="10" destOrd="0" presId="urn:microsoft.com/office/officeart/2005/8/layout/vProcess5"/>
    <dgm:cxn modelId="{1883B400-D37E-4594-B693-874D6F65DFBE}" type="presParOf" srcId="{F5BE0FBF-99DC-473D-8646-86784488907C}" destId="{8C851741-12D3-4F34-935E-19A5EACA484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EB4050-54E8-4B60-BB46-955F92363F33}" type="doc">
      <dgm:prSet loTypeId="urn:microsoft.com/office/officeart/2005/8/layout/hList3" loCatId="list" qsTypeId="urn:microsoft.com/office/officeart/2005/8/quickstyle/simple1" qsCatId="simple" csTypeId="urn:microsoft.com/office/officeart/2005/8/colors/colorful1" csCatId="colorful" phldr="1"/>
      <dgm:spPr/>
      <dgm:t>
        <a:bodyPr/>
        <a:lstStyle/>
        <a:p>
          <a:endParaRPr lang="en-US"/>
        </a:p>
      </dgm:t>
    </dgm:pt>
    <dgm:pt modelId="{2E51B209-D91F-4001-81B6-A2563BA1C2FF}">
      <dgm:prSet phldrT="[Text]" custT="1"/>
      <dgm:spPr>
        <a:solidFill>
          <a:schemeClr val="bg2"/>
        </a:solidFill>
      </dgm:spPr>
      <dgm:t>
        <a:bodyPr/>
        <a:lstStyle/>
        <a:p>
          <a:r>
            <a:rPr lang="en-US" sz="4000" dirty="0">
              <a:solidFill>
                <a:schemeClr val="tx1"/>
              </a:solidFill>
            </a:rPr>
            <a:t>What Does This Mean?</a:t>
          </a:r>
        </a:p>
      </dgm:t>
    </dgm:pt>
    <dgm:pt modelId="{E52C6B2F-6C7D-45EB-93F3-46AB4F009860}" type="parTrans" cxnId="{6A0A7308-D81A-4E52-99DF-4AF2677D26A3}">
      <dgm:prSet/>
      <dgm:spPr/>
      <dgm:t>
        <a:bodyPr/>
        <a:lstStyle/>
        <a:p>
          <a:endParaRPr lang="en-US"/>
        </a:p>
      </dgm:t>
    </dgm:pt>
    <dgm:pt modelId="{973B3CF1-31EA-4DC7-B14C-FB67A29B2FC3}" type="sibTrans" cxnId="{6A0A7308-D81A-4E52-99DF-4AF2677D26A3}">
      <dgm:prSet/>
      <dgm:spPr/>
      <dgm:t>
        <a:bodyPr/>
        <a:lstStyle/>
        <a:p>
          <a:endParaRPr lang="en-US"/>
        </a:p>
      </dgm:t>
    </dgm:pt>
    <dgm:pt modelId="{79C78754-8032-4764-89A2-71133A2F80BE}">
      <dgm:prSet phldrT="[Text]" custT="1"/>
      <dgm:spPr/>
      <dgm:t>
        <a:bodyPr/>
        <a:lstStyle/>
        <a:p>
          <a:pPr algn="ctr"/>
          <a:r>
            <a:rPr lang="en-US" sz="3000" dirty="0"/>
            <a:t>We accept animals even when shelter is full.</a:t>
          </a:r>
        </a:p>
        <a:p>
          <a:pPr algn="ctr"/>
          <a:r>
            <a:rPr lang="en-US" sz="3000" dirty="0"/>
            <a:t>We accept animals who are sick or injured.</a:t>
          </a:r>
        </a:p>
      </dgm:t>
    </dgm:pt>
    <dgm:pt modelId="{E979EA3C-E3C3-499C-BF6F-4B73E9E9ADE4}" type="parTrans" cxnId="{72792395-9DF0-4614-8D06-5C9D05B38211}">
      <dgm:prSet/>
      <dgm:spPr/>
      <dgm:t>
        <a:bodyPr/>
        <a:lstStyle/>
        <a:p>
          <a:endParaRPr lang="en-US"/>
        </a:p>
      </dgm:t>
    </dgm:pt>
    <dgm:pt modelId="{E89CFF46-5BF0-40B3-869E-42B1B3F41EA5}" type="sibTrans" cxnId="{72792395-9DF0-4614-8D06-5C9D05B38211}">
      <dgm:prSet/>
      <dgm:spPr/>
      <dgm:t>
        <a:bodyPr/>
        <a:lstStyle/>
        <a:p>
          <a:endParaRPr lang="en-US"/>
        </a:p>
      </dgm:t>
    </dgm:pt>
    <dgm:pt modelId="{169DFF0B-0D8A-467C-97FC-4AC4632E6860}">
      <dgm:prSet phldrT="[Text]" custT="1"/>
      <dgm:spPr/>
      <dgm:t>
        <a:bodyPr/>
        <a:lstStyle/>
        <a:p>
          <a:r>
            <a:rPr lang="en-US" sz="3000" dirty="0"/>
            <a:t>We fit the definition of “no kill” set by Maddie’s Fund.</a:t>
          </a:r>
        </a:p>
        <a:p>
          <a:r>
            <a:rPr lang="en-US" sz="3000" dirty="0"/>
            <a:t>We rarely use this term due to confusion.</a:t>
          </a:r>
        </a:p>
      </dgm:t>
    </dgm:pt>
    <dgm:pt modelId="{4F990BC7-634C-437A-8B11-EF5C38CF4EA8}" type="parTrans" cxnId="{23803A1D-264F-4829-A238-726052150233}">
      <dgm:prSet/>
      <dgm:spPr/>
      <dgm:t>
        <a:bodyPr/>
        <a:lstStyle/>
        <a:p>
          <a:endParaRPr lang="en-US"/>
        </a:p>
      </dgm:t>
    </dgm:pt>
    <dgm:pt modelId="{31560092-72EE-4748-B478-A3A0F5DC7B0D}" type="sibTrans" cxnId="{23803A1D-264F-4829-A238-726052150233}">
      <dgm:prSet/>
      <dgm:spPr/>
      <dgm:t>
        <a:bodyPr/>
        <a:lstStyle/>
        <a:p>
          <a:endParaRPr lang="en-US"/>
        </a:p>
      </dgm:t>
    </dgm:pt>
    <dgm:pt modelId="{8FBD43AF-621C-466B-A346-CCC21D829B0E}">
      <dgm:prSet phldrT="[Text]" custT="1"/>
      <dgm:spPr/>
      <dgm:t>
        <a:bodyPr/>
        <a:lstStyle/>
        <a:p>
          <a:r>
            <a:rPr lang="en-US" sz="3000" dirty="0"/>
            <a:t>Euthanasia does happen as a humane course of action.</a:t>
          </a:r>
        </a:p>
        <a:p>
          <a:r>
            <a:rPr lang="en-US" sz="3000" dirty="0"/>
            <a:t>No “time limit” for adoptions.</a:t>
          </a:r>
        </a:p>
      </dgm:t>
    </dgm:pt>
    <dgm:pt modelId="{E232CDFB-698C-44D3-A377-0AC3E5C58A05}" type="parTrans" cxnId="{5E05D1E3-97DD-43FC-8C35-340673BB1DF9}">
      <dgm:prSet/>
      <dgm:spPr/>
      <dgm:t>
        <a:bodyPr/>
        <a:lstStyle/>
        <a:p>
          <a:endParaRPr lang="en-US"/>
        </a:p>
      </dgm:t>
    </dgm:pt>
    <dgm:pt modelId="{55175391-0FE0-48D3-AAD3-640DACE0EB4C}" type="sibTrans" cxnId="{5E05D1E3-97DD-43FC-8C35-340673BB1DF9}">
      <dgm:prSet/>
      <dgm:spPr/>
      <dgm:t>
        <a:bodyPr/>
        <a:lstStyle/>
        <a:p>
          <a:endParaRPr lang="en-US"/>
        </a:p>
      </dgm:t>
    </dgm:pt>
    <dgm:pt modelId="{81AFC3D9-5D84-4A93-9DB0-7A576E48B902}" type="pres">
      <dgm:prSet presAssocID="{8EEB4050-54E8-4B60-BB46-955F92363F33}" presName="composite" presStyleCnt="0">
        <dgm:presLayoutVars>
          <dgm:chMax val="1"/>
          <dgm:dir/>
          <dgm:resizeHandles val="exact"/>
        </dgm:presLayoutVars>
      </dgm:prSet>
      <dgm:spPr/>
    </dgm:pt>
    <dgm:pt modelId="{4EF975FF-8665-4D7C-B938-AC4608871353}" type="pres">
      <dgm:prSet presAssocID="{2E51B209-D91F-4001-81B6-A2563BA1C2FF}" presName="roof" presStyleLbl="dkBgShp" presStyleIdx="0" presStyleCnt="2" custScaleY="50538" custLinFactNeighborY="-12365"/>
      <dgm:spPr/>
    </dgm:pt>
    <dgm:pt modelId="{0C2A6400-6436-408F-B3CD-320516AA27D1}" type="pres">
      <dgm:prSet presAssocID="{2E51B209-D91F-4001-81B6-A2563BA1C2FF}" presName="pillars" presStyleCnt="0"/>
      <dgm:spPr/>
    </dgm:pt>
    <dgm:pt modelId="{C34D9049-6D4C-42C3-86F8-0D54C4F99D12}" type="pres">
      <dgm:prSet presAssocID="{2E51B209-D91F-4001-81B6-A2563BA1C2FF}" presName="pillar1" presStyleLbl="node1" presStyleIdx="0" presStyleCnt="3" custScaleY="122017" custLinFactNeighborX="-147" custLinFactNeighborY="-5121">
        <dgm:presLayoutVars>
          <dgm:bulletEnabled val="1"/>
        </dgm:presLayoutVars>
      </dgm:prSet>
      <dgm:spPr/>
    </dgm:pt>
    <dgm:pt modelId="{3B73B9F2-1CD8-45A0-A64B-5CB714A558E1}" type="pres">
      <dgm:prSet presAssocID="{169DFF0B-0D8A-467C-97FC-4AC4632E6860}" presName="pillarX" presStyleLbl="node1" presStyleIdx="1" presStyleCnt="3" custScaleY="122017" custLinFactNeighborX="0" custLinFactNeighborY="-5121">
        <dgm:presLayoutVars>
          <dgm:bulletEnabled val="1"/>
        </dgm:presLayoutVars>
      </dgm:prSet>
      <dgm:spPr/>
    </dgm:pt>
    <dgm:pt modelId="{C0F68EC6-703F-45E1-BB9E-70E39223FE4E}" type="pres">
      <dgm:prSet presAssocID="{8FBD43AF-621C-466B-A346-CCC21D829B0E}" presName="pillarX" presStyleLbl="node1" presStyleIdx="2" presStyleCnt="3" custScaleY="122017" custLinFactNeighborX="897" custLinFactNeighborY="-5121">
        <dgm:presLayoutVars>
          <dgm:bulletEnabled val="1"/>
        </dgm:presLayoutVars>
      </dgm:prSet>
      <dgm:spPr/>
    </dgm:pt>
    <dgm:pt modelId="{DCB0AFDD-A53C-41DA-9341-CC4360F4D3BB}" type="pres">
      <dgm:prSet presAssocID="{2E51B209-D91F-4001-81B6-A2563BA1C2FF}" presName="base" presStyleLbl="dkBgShp" presStyleIdx="1" presStyleCnt="2" custLinFactNeighborY="60829"/>
      <dgm:spPr>
        <a:solidFill>
          <a:schemeClr val="bg2"/>
        </a:solidFill>
      </dgm:spPr>
    </dgm:pt>
  </dgm:ptLst>
  <dgm:cxnLst>
    <dgm:cxn modelId="{6A0A7308-D81A-4E52-99DF-4AF2677D26A3}" srcId="{8EEB4050-54E8-4B60-BB46-955F92363F33}" destId="{2E51B209-D91F-4001-81B6-A2563BA1C2FF}" srcOrd="0" destOrd="0" parTransId="{E52C6B2F-6C7D-45EB-93F3-46AB4F009860}" sibTransId="{973B3CF1-31EA-4DC7-B14C-FB67A29B2FC3}"/>
    <dgm:cxn modelId="{13F5B817-5524-4551-9B56-30E7BE51B57D}" type="presOf" srcId="{8EEB4050-54E8-4B60-BB46-955F92363F33}" destId="{81AFC3D9-5D84-4A93-9DB0-7A576E48B902}" srcOrd="0" destOrd="0" presId="urn:microsoft.com/office/officeart/2005/8/layout/hList3"/>
    <dgm:cxn modelId="{23803A1D-264F-4829-A238-726052150233}" srcId="{2E51B209-D91F-4001-81B6-A2563BA1C2FF}" destId="{169DFF0B-0D8A-467C-97FC-4AC4632E6860}" srcOrd="1" destOrd="0" parTransId="{4F990BC7-634C-437A-8B11-EF5C38CF4EA8}" sibTransId="{31560092-72EE-4748-B478-A3A0F5DC7B0D}"/>
    <dgm:cxn modelId="{B1D35B65-44B2-49C5-A1EE-32BF6EB37518}" type="presOf" srcId="{8FBD43AF-621C-466B-A346-CCC21D829B0E}" destId="{C0F68EC6-703F-45E1-BB9E-70E39223FE4E}" srcOrd="0" destOrd="0" presId="urn:microsoft.com/office/officeart/2005/8/layout/hList3"/>
    <dgm:cxn modelId="{1402A058-2118-4B42-9BF1-D7B058B0B6F0}" type="presOf" srcId="{169DFF0B-0D8A-467C-97FC-4AC4632E6860}" destId="{3B73B9F2-1CD8-45A0-A64B-5CB714A558E1}" srcOrd="0" destOrd="0" presId="urn:microsoft.com/office/officeart/2005/8/layout/hList3"/>
    <dgm:cxn modelId="{72792395-9DF0-4614-8D06-5C9D05B38211}" srcId="{2E51B209-D91F-4001-81B6-A2563BA1C2FF}" destId="{79C78754-8032-4764-89A2-71133A2F80BE}" srcOrd="0" destOrd="0" parTransId="{E979EA3C-E3C3-499C-BF6F-4B73E9E9ADE4}" sibTransId="{E89CFF46-5BF0-40B3-869E-42B1B3F41EA5}"/>
    <dgm:cxn modelId="{A22829B8-0325-45BF-8F2E-29A84AF2655D}" type="presOf" srcId="{79C78754-8032-4764-89A2-71133A2F80BE}" destId="{C34D9049-6D4C-42C3-86F8-0D54C4F99D12}" srcOrd="0" destOrd="0" presId="urn:microsoft.com/office/officeart/2005/8/layout/hList3"/>
    <dgm:cxn modelId="{5E05D1E3-97DD-43FC-8C35-340673BB1DF9}" srcId="{2E51B209-D91F-4001-81B6-A2563BA1C2FF}" destId="{8FBD43AF-621C-466B-A346-CCC21D829B0E}" srcOrd="2" destOrd="0" parTransId="{E232CDFB-698C-44D3-A377-0AC3E5C58A05}" sibTransId="{55175391-0FE0-48D3-AAD3-640DACE0EB4C}"/>
    <dgm:cxn modelId="{7B7FCEE6-143B-49CF-8565-9563D0625FA9}" type="presOf" srcId="{2E51B209-D91F-4001-81B6-A2563BA1C2FF}" destId="{4EF975FF-8665-4D7C-B938-AC4608871353}" srcOrd="0" destOrd="0" presId="urn:microsoft.com/office/officeart/2005/8/layout/hList3"/>
    <dgm:cxn modelId="{AFE7C773-B351-4A06-83DD-9E25045670FC}" type="presParOf" srcId="{81AFC3D9-5D84-4A93-9DB0-7A576E48B902}" destId="{4EF975FF-8665-4D7C-B938-AC4608871353}" srcOrd="0" destOrd="0" presId="urn:microsoft.com/office/officeart/2005/8/layout/hList3"/>
    <dgm:cxn modelId="{C4F97E9E-16B7-4C5B-8C70-DC7EB4069425}" type="presParOf" srcId="{81AFC3D9-5D84-4A93-9DB0-7A576E48B902}" destId="{0C2A6400-6436-408F-B3CD-320516AA27D1}" srcOrd="1" destOrd="0" presId="urn:microsoft.com/office/officeart/2005/8/layout/hList3"/>
    <dgm:cxn modelId="{071B306E-2D71-4FF7-ABBD-D192CDBFC608}" type="presParOf" srcId="{0C2A6400-6436-408F-B3CD-320516AA27D1}" destId="{C34D9049-6D4C-42C3-86F8-0D54C4F99D12}" srcOrd="0" destOrd="0" presId="urn:microsoft.com/office/officeart/2005/8/layout/hList3"/>
    <dgm:cxn modelId="{577C9DDF-6B97-4A6B-B789-A64F36F64414}" type="presParOf" srcId="{0C2A6400-6436-408F-B3CD-320516AA27D1}" destId="{3B73B9F2-1CD8-45A0-A64B-5CB714A558E1}" srcOrd="1" destOrd="0" presId="urn:microsoft.com/office/officeart/2005/8/layout/hList3"/>
    <dgm:cxn modelId="{CF898F29-9B5F-420B-A181-D6F5EB21DD25}" type="presParOf" srcId="{0C2A6400-6436-408F-B3CD-320516AA27D1}" destId="{C0F68EC6-703F-45E1-BB9E-70E39223FE4E}" srcOrd="2" destOrd="0" presId="urn:microsoft.com/office/officeart/2005/8/layout/hList3"/>
    <dgm:cxn modelId="{39A308D3-BFED-4516-942F-3F4D95CFF835}" type="presParOf" srcId="{81AFC3D9-5D84-4A93-9DB0-7A576E48B902}" destId="{DCB0AFDD-A53C-41DA-9341-CC4360F4D3B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5B0F57-CA6E-404B-B2FA-370A168FC63F}" type="doc">
      <dgm:prSet loTypeId="urn:microsoft.com/office/officeart/2008/layout/BendingPictureSemiTransparentText" loCatId="picture" qsTypeId="urn:microsoft.com/office/officeart/2005/8/quickstyle/simple1" qsCatId="simple" csTypeId="urn:microsoft.com/office/officeart/2005/8/colors/colorful4" csCatId="colorful" phldr="1"/>
      <dgm:spPr/>
      <dgm:t>
        <a:bodyPr/>
        <a:lstStyle/>
        <a:p>
          <a:endParaRPr lang="en-US"/>
        </a:p>
      </dgm:t>
    </dgm:pt>
    <dgm:pt modelId="{74E36B37-FA7D-4E99-ABF6-3717F5FABE28}">
      <dgm:prSet phldrT="[Text]"/>
      <dgm:spPr/>
      <dgm:t>
        <a:bodyPr/>
        <a:lstStyle/>
        <a:p>
          <a:r>
            <a:rPr lang="en-US" dirty="0"/>
            <a:t>Surrendered</a:t>
          </a:r>
        </a:p>
      </dgm:t>
    </dgm:pt>
    <dgm:pt modelId="{202A4C1D-4484-4EE7-9BFD-F98F881FA27A}" type="parTrans" cxnId="{AE5CA7D4-BC8B-463B-97CF-0B032C342306}">
      <dgm:prSet/>
      <dgm:spPr/>
      <dgm:t>
        <a:bodyPr/>
        <a:lstStyle/>
        <a:p>
          <a:endParaRPr lang="en-US"/>
        </a:p>
      </dgm:t>
    </dgm:pt>
    <dgm:pt modelId="{C3693741-029A-4105-A485-CFAC4DEF214F}" type="sibTrans" cxnId="{AE5CA7D4-BC8B-463B-97CF-0B032C342306}">
      <dgm:prSet/>
      <dgm:spPr/>
      <dgm:t>
        <a:bodyPr/>
        <a:lstStyle/>
        <a:p>
          <a:endParaRPr lang="en-US"/>
        </a:p>
      </dgm:t>
    </dgm:pt>
    <dgm:pt modelId="{E861EC01-C8A1-419A-ACB9-BB33618CDC0A}">
      <dgm:prSet phldrT="[Text]"/>
      <dgm:spPr/>
      <dgm:t>
        <a:bodyPr/>
        <a:lstStyle/>
        <a:p>
          <a:r>
            <a:rPr lang="en-US" dirty="0"/>
            <a:t>Stray</a:t>
          </a:r>
        </a:p>
      </dgm:t>
    </dgm:pt>
    <dgm:pt modelId="{A4488FCD-7DA1-429E-8D50-22E88C1F9DA2}" type="parTrans" cxnId="{B0D49EF0-446C-4E84-BF94-3E84902594D7}">
      <dgm:prSet/>
      <dgm:spPr/>
      <dgm:t>
        <a:bodyPr/>
        <a:lstStyle/>
        <a:p>
          <a:endParaRPr lang="en-US"/>
        </a:p>
      </dgm:t>
    </dgm:pt>
    <dgm:pt modelId="{54ABA439-FB42-49DB-A5A0-136DAE3414D6}" type="sibTrans" cxnId="{B0D49EF0-446C-4E84-BF94-3E84902594D7}">
      <dgm:prSet/>
      <dgm:spPr/>
      <dgm:t>
        <a:bodyPr/>
        <a:lstStyle/>
        <a:p>
          <a:endParaRPr lang="en-US"/>
        </a:p>
      </dgm:t>
    </dgm:pt>
    <dgm:pt modelId="{EE309E1E-7A07-4D12-82E4-43C5173D7F48}">
      <dgm:prSet phldrT="[Text]"/>
      <dgm:spPr/>
      <dgm:t>
        <a:bodyPr/>
        <a:lstStyle/>
        <a:p>
          <a:r>
            <a:rPr lang="en-US" dirty="0"/>
            <a:t>Seized</a:t>
          </a:r>
        </a:p>
      </dgm:t>
    </dgm:pt>
    <dgm:pt modelId="{608DACD9-6B72-4EBB-BC9D-C177173C0CFF}" type="parTrans" cxnId="{2E2C797B-9A5D-4FEB-93AF-D80053B2E0DE}">
      <dgm:prSet/>
      <dgm:spPr/>
      <dgm:t>
        <a:bodyPr/>
        <a:lstStyle/>
        <a:p>
          <a:endParaRPr lang="en-US"/>
        </a:p>
      </dgm:t>
    </dgm:pt>
    <dgm:pt modelId="{2301F7D8-41CF-4658-8D68-ABB91E08389A}" type="sibTrans" cxnId="{2E2C797B-9A5D-4FEB-93AF-D80053B2E0DE}">
      <dgm:prSet/>
      <dgm:spPr/>
      <dgm:t>
        <a:bodyPr/>
        <a:lstStyle/>
        <a:p>
          <a:endParaRPr lang="en-US"/>
        </a:p>
      </dgm:t>
    </dgm:pt>
    <dgm:pt modelId="{70A82B6D-CA03-4518-BC1D-AD9389AE297B}">
      <dgm:prSet phldrT="[Text]"/>
      <dgm:spPr/>
      <dgm:t>
        <a:bodyPr/>
        <a:lstStyle/>
        <a:p>
          <a:r>
            <a:rPr lang="en-US" dirty="0"/>
            <a:t>Transferred</a:t>
          </a:r>
        </a:p>
      </dgm:t>
    </dgm:pt>
    <dgm:pt modelId="{001E11D3-A34B-4B75-9026-7FD9478CA6D1}" type="parTrans" cxnId="{7493BDD7-1FFA-47F8-8897-9BA26464471A}">
      <dgm:prSet/>
      <dgm:spPr/>
      <dgm:t>
        <a:bodyPr/>
        <a:lstStyle/>
        <a:p>
          <a:endParaRPr lang="en-US"/>
        </a:p>
      </dgm:t>
    </dgm:pt>
    <dgm:pt modelId="{39315442-A1CF-48B4-A364-3AB946F6DEE2}" type="sibTrans" cxnId="{7493BDD7-1FFA-47F8-8897-9BA26464471A}">
      <dgm:prSet/>
      <dgm:spPr/>
      <dgm:t>
        <a:bodyPr/>
        <a:lstStyle/>
        <a:p>
          <a:endParaRPr lang="en-US"/>
        </a:p>
      </dgm:t>
    </dgm:pt>
    <dgm:pt modelId="{AA6C646E-007E-47C5-A3D8-DC5E1077CF48}" type="pres">
      <dgm:prSet presAssocID="{585B0F57-CA6E-404B-B2FA-370A168FC63F}" presName="Name0" presStyleCnt="0">
        <dgm:presLayoutVars>
          <dgm:dir/>
          <dgm:resizeHandles val="exact"/>
        </dgm:presLayoutVars>
      </dgm:prSet>
      <dgm:spPr/>
    </dgm:pt>
    <dgm:pt modelId="{C38C12A2-E0C7-4F1B-91C2-E301335CC101}" type="pres">
      <dgm:prSet presAssocID="{74E36B37-FA7D-4E99-ABF6-3717F5FABE28}" presName="composite" presStyleCnt="0"/>
      <dgm:spPr/>
    </dgm:pt>
    <dgm:pt modelId="{E6DBD503-1E8C-4E12-90F2-C992C8C5F9D7}" type="pres">
      <dgm:prSet presAssocID="{74E36B37-FA7D-4E99-ABF6-3717F5FABE28}" presName="rect1"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38000" b="-38000"/>
          </a:stretch>
        </a:blipFill>
      </dgm:spPr>
    </dgm:pt>
    <dgm:pt modelId="{0DA91DBF-048C-43A9-8BCE-E5326B3D62BC}" type="pres">
      <dgm:prSet presAssocID="{74E36B37-FA7D-4E99-ABF6-3717F5FABE28}" presName="rect2" presStyleLbl="trBgShp" presStyleIdx="0" presStyleCnt="4" custLinFactNeighborY="6828">
        <dgm:presLayoutVars>
          <dgm:bulletEnabled val="1"/>
        </dgm:presLayoutVars>
      </dgm:prSet>
      <dgm:spPr/>
    </dgm:pt>
    <dgm:pt modelId="{19EAB00B-471F-4C39-B31E-C5897C2CDE95}" type="pres">
      <dgm:prSet presAssocID="{C3693741-029A-4105-A485-CFAC4DEF214F}" presName="sibTrans" presStyleCnt="0"/>
      <dgm:spPr/>
    </dgm:pt>
    <dgm:pt modelId="{936F5E16-494C-42DF-ABC5-9B3949D45090}" type="pres">
      <dgm:prSet presAssocID="{E861EC01-C8A1-419A-ACB9-BB33618CDC0A}" presName="composite" presStyleCnt="0"/>
      <dgm:spPr/>
    </dgm:pt>
    <dgm:pt modelId="{648781EB-D602-4A5D-B190-E047E14B8759}" type="pres">
      <dgm:prSet presAssocID="{E861EC01-C8A1-419A-ACB9-BB33618CDC0A}" presName="rect1" presStyleLbl="bgShp"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dgm:spPr>
    </dgm:pt>
    <dgm:pt modelId="{5009F7A2-AF13-4154-B4B4-36E1AD3DAE92}" type="pres">
      <dgm:prSet presAssocID="{E861EC01-C8A1-419A-ACB9-BB33618CDC0A}" presName="rect2" presStyleLbl="trBgShp" presStyleIdx="1" presStyleCnt="4" custLinFactNeighborY="6828">
        <dgm:presLayoutVars>
          <dgm:bulletEnabled val="1"/>
        </dgm:presLayoutVars>
      </dgm:prSet>
      <dgm:spPr/>
    </dgm:pt>
    <dgm:pt modelId="{CFB5CBD5-97FE-450D-96C8-EE09BC3029DC}" type="pres">
      <dgm:prSet presAssocID="{54ABA439-FB42-49DB-A5A0-136DAE3414D6}" presName="sibTrans" presStyleCnt="0"/>
      <dgm:spPr/>
    </dgm:pt>
    <dgm:pt modelId="{90E393B6-D7E1-42E1-BFDE-CA97248089CD}" type="pres">
      <dgm:prSet presAssocID="{EE309E1E-7A07-4D12-82E4-43C5173D7F48}" presName="composite" presStyleCnt="0"/>
      <dgm:spPr/>
    </dgm:pt>
    <dgm:pt modelId="{D2A897F2-2934-446D-8E33-F33E370C6073}" type="pres">
      <dgm:prSet presAssocID="{EE309E1E-7A07-4D12-82E4-43C5173D7F48}" presName="rect1" presStyleLbl="bgShp" presStyleIdx="2" presStyleCnt="4"/>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4515" t="-5396" r="-4515" b="-5396"/>
          </a:stretch>
        </a:blipFill>
      </dgm:spPr>
    </dgm:pt>
    <dgm:pt modelId="{DB0F42E7-F974-47E8-98AA-52DF96F25DB7}" type="pres">
      <dgm:prSet presAssocID="{EE309E1E-7A07-4D12-82E4-43C5173D7F48}" presName="rect2" presStyleLbl="trBgShp" presStyleIdx="2" presStyleCnt="4" custLinFactNeighborY="11728">
        <dgm:presLayoutVars>
          <dgm:bulletEnabled val="1"/>
        </dgm:presLayoutVars>
      </dgm:prSet>
      <dgm:spPr/>
    </dgm:pt>
    <dgm:pt modelId="{2EF00DEB-C27F-4147-8615-77D92FE411E1}" type="pres">
      <dgm:prSet presAssocID="{2301F7D8-41CF-4658-8D68-ABB91E08389A}" presName="sibTrans" presStyleCnt="0"/>
      <dgm:spPr/>
    </dgm:pt>
    <dgm:pt modelId="{5E1D4F9E-07DE-47D3-B576-15E1E5BEF4FF}" type="pres">
      <dgm:prSet presAssocID="{70A82B6D-CA03-4518-BC1D-AD9389AE297B}" presName="composite" presStyleCnt="0"/>
      <dgm:spPr/>
    </dgm:pt>
    <dgm:pt modelId="{6AAB48D5-0510-4BD3-9CD8-67662552DCC4}" type="pres">
      <dgm:prSet presAssocID="{70A82B6D-CA03-4518-BC1D-AD9389AE297B}" presName="rect1" presStyleLbl="bgShp"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49" r="-21551"/>
          </a:stretch>
        </a:blipFill>
      </dgm:spPr>
    </dgm:pt>
    <dgm:pt modelId="{1E003F96-CD54-42CD-86B7-1E4BE49ADEAB}" type="pres">
      <dgm:prSet presAssocID="{70A82B6D-CA03-4518-BC1D-AD9389AE297B}" presName="rect2" presStyleLbl="trBgShp" presStyleIdx="3" presStyleCnt="4" custLinFactNeighborY="11728">
        <dgm:presLayoutVars>
          <dgm:bulletEnabled val="1"/>
        </dgm:presLayoutVars>
      </dgm:prSet>
      <dgm:spPr/>
    </dgm:pt>
  </dgm:ptLst>
  <dgm:cxnLst>
    <dgm:cxn modelId="{11E0CD01-6EC3-45B8-9004-00B0DFB9758D}" type="presOf" srcId="{EE309E1E-7A07-4D12-82E4-43C5173D7F48}" destId="{DB0F42E7-F974-47E8-98AA-52DF96F25DB7}" srcOrd="0" destOrd="0" presId="urn:microsoft.com/office/officeart/2008/layout/BendingPictureSemiTransparentText"/>
    <dgm:cxn modelId="{430F6831-185C-4A64-A004-24CA4A483D7C}" type="presOf" srcId="{E861EC01-C8A1-419A-ACB9-BB33618CDC0A}" destId="{5009F7A2-AF13-4154-B4B4-36E1AD3DAE92}" srcOrd="0" destOrd="0" presId="urn:microsoft.com/office/officeart/2008/layout/BendingPictureSemiTransparentText"/>
    <dgm:cxn modelId="{48610C42-67B5-4337-B438-0069467D37E6}" type="presOf" srcId="{70A82B6D-CA03-4518-BC1D-AD9389AE297B}" destId="{1E003F96-CD54-42CD-86B7-1E4BE49ADEAB}" srcOrd="0" destOrd="0" presId="urn:microsoft.com/office/officeart/2008/layout/BendingPictureSemiTransparentText"/>
    <dgm:cxn modelId="{2E2C797B-9A5D-4FEB-93AF-D80053B2E0DE}" srcId="{585B0F57-CA6E-404B-B2FA-370A168FC63F}" destId="{EE309E1E-7A07-4D12-82E4-43C5173D7F48}" srcOrd="2" destOrd="0" parTransId="{608DACD9-6B72-4EBB-BC9D-C177173C0CFF}" sibTransId="{2301F7D8-41CF-4658-8D68-ABB91E08389A}"/>
    <dgm:cxn modelId="{A1BF289F-127B-4BAC-8506-8A283400452C}" type="presOf" srcId="{74E36B37-FA7D-4E99-ABF6-3717F5FABE28}" destId="{0DA91DBF-048C-43A9-8BCE-E5326B3D62BC}" srcOrd="0" destOrd="0" presId="urn:microsoft.com/office/officeart/2008/layout/BendingPictureSemiTransparentText"/>
    <dgm:cxn modelId="{AE5CA7D4-BC8B-463B-97CF-0B032C342306}" srcId="{585B0F57-CA6E-404B-B2FA-370A168FC63F}" destId="{74E36B37-FA7D-4E99-ABF6-3717F5FABE28}" srcOrd="0" destOrd="0" parTransId="{202A4C1D-4484-4EE7-9BFD-F98F881FA27A}" sibTransId="{C3693741-029A-4105-A485-CFAC4DEF214F}"/>
    <dgm:cxn modelId="{7493BDD7-1FFA-47F8-8897-9BA26464471A}" srcId="{585B0F57-CA6E-404B-B2FA-370A168FC63F}" destId="{70A82B6D-CA03-4518-BC1D-AD9389AE297B}" srcOrd="3" destOrd="0" parTransId="{001E11D3-A34B-4B75-9026-7FD9478CA6D1}" sibTransId="{39315442-A1CF-48B4-A364-3AB946F6DEE2}"/>
    <dgm:cxn modelId="{5B3022EC-2C84-4DE8-80D5-41754049A622}" type="presOf" srcId="{585B0F57-CA6E-404B-B2FA-370A168FC63F}" destId="{AA6C646E-007E-47C5-A3D8-DC5E1077CF48}" srcOrd="0" destOrd="0" presId="urn:microsoft.com/office/officeart/2008/layout/BendingPictureSemiTransparentText"/>
    <dgm:cxn modelId="{B0D49EF0-446C-4E84-BF94-3E84902594D7}" srcId="{585B0F57-CA6E-404B-B2FA-370A168FC63F}" destId="{E861EC01-C8A1-419A-ACB9-BB33618CDC0A}" srcOrd="1" destOrd="0" parTransId="{A4488FCD-7DA1-429E-8D50-22E88C1F9DA2}" sibTransId="{54ABA439-FB42-49DB-A5A0-136DAE3414D6}"/>
    <dgm:cxn modelId="{BE771353-14A7-4CAE-8E9F-4DF3397BF1B6}" type="presParOf" srcId="{AA6C646E-007E-47C5-A3D8-DC5E1077CF48}" destId="{C38C12A2-E0C7-4F1B-91C2-E301335CC101}" srcOrd="0" destOrd="0" presId="urn:microsoft.com/office/officeart/2008/layout/BendingPictureSemiTransparentText"/>
    <dgm:cxn modelId="{9AEBB8D5-933B-43B3-B164-127CE6D029AB}" type="presParOf" srcId="{C38C12A2-E0C7-4F1B-91C2-E301335CC101}" destId="{E6DBD503-1E8C-4E12-90F2-C992C8C5F9D7}" srcOrd="0" destOrd="0" presId="urn:microsoft.com/office/officeart/2008/layout/BendingPictureSemiTransparentText"/>
    <dgm:cxn modelId="{FB17185E-0E4C-4850-B7FC-72567D8FF866}" type="presParOf" srcId="{C38C12A2-E0C7-4F1B-91C2-E301335CC101}" destId="{0DA91DBF-048C-43A9-8BCE-E5326B3D62BC}" srcOrd="1" destOrd="0" presId="urn:microsoft.com/office/officeart/2008/layout/BendingPictureSemiTransparentText"/>
    <dgm:cxn modelId="{33BB9B56-A323-4CD6-96A3-F8EAFCCAEAF3}" type="presParOf" srcId="{AA6C646E-007E-47C5-A3D8-DC5E1077CF48}" destId="{19EAB00B-471F-4C39-B31E-C5897C2CDE95}" srcOrd="1" destOrd="0" presId="urn:microsoft.com/office/officeart/2008/layout/BendingPictureSemiTransparentText"/>
    <dgm:cxn modelId="{FE5EED7A-5B30-49BE-A56B-209ED9649FBE}" type="presParOf" srcId="{AA6C646E-007E-47C5-A3D8-DC5E1077CF48}" destId="{936F5E16-494C-42DF-ABC5-9B3949D45090}" srcOrd="2" destOrd="0" presId="urn:microsoft.com/office/officeart/2008/layout/BendingPictureSemiTransparentText"/>
    <dgm:cxn modelId="{83C16E72-DE6E-4FAA-A1EC-51491DD57825}" type="presParOf" srcId="{936F5E16-494C-42DF-ABC5-9B3949D45090}" destId="{648781EB-D602-4A5D-B190-E047E14B8759}" srcOrd="0" destOrd="0" presId="urn:microsoft.com/office/officeart/2008/layout/BendingPictureSemiTransparentText"/>
    <dgm:cxn modelId="{232DFC24-1EC1-4396-A91F-C3F0CC5E32E7}" type="presParOf" srcId="{936F5E16-494C-42DF-ABC5-9B3949D45090}" destId="{5009F7A2-AF13-4154-B4B4-36E1AD3DAE92}" srcOrd="1" destOrd="0" presId="urn:microsoft.com/office/officeart/2008/layout/BendingPictureSemiTransparentText"/>
    <dgm:cxn modelId="{5178CBF4-33EE-4E2D-BA47-29C88E8FCB91}" type="presParOf" srcId="{AA6C646E-007E-47C5-A3D8-DC5E1077CF48}" destId="{CFB5CBD5-97FE-450D-96C8-EE09BC3029DC}" srcOrd="3" destOrd="0" presId="urn:microsoft.com/office/officeart/2008/layout/BendingPictureSemiTransparentText"/>
    <dgm:cxn modelId="{575524C9-9956-481E-842F-4EB64CBA7A70}" type="presParOf" srcId="{AA6C646E-007E-47C5-A3D8-DC5E1077CF48}" destId="{90E393B6-D7E1-42E1-BFDE-CA97248089CD}" srcOrd="4" destOrd="0" presId="urn:microsoft.com/office/officeart/2008/layout/BendingPictureSemiTransparentText"/>
    <dgm:cxn modelId="{720CB0F4-8A54-431C-985A-3920D5A0D1BD}" type="presParOf" srcId="{90E393B6-D7E1-42E1-BFDE-CA97248089CD}" destId="{D2A897F2-2934-446D-8E33-F33E370C6073}" srcOrd="0" destOrd="0" presId="urn:microsoft.com/office/officeart/2008/layout/BendingPictureSemiTransparentText"/>
    <dgm:cxn modelId="{6CB95F81-E237-4F5B-94C6-5DFEF919D368}" type="presParOf" srcId="{90E393B6-D7E1-42E1-BFDE-CA97248089CD}" destId="{DB0F42E7-F974-47E8-98AA-52DF96F25DB7}" srcOrd="1" destOrd="0" presId="urn:microsoft.com/office/officeart/2008/layout/BendingPictureSemiTransparentText"/>
    <dgm:cxn modelId="{F463BA2A-595D-40E6-94BE-05B47C85212F}" type="presParOf" srcId="{AA6C646E-007E-47C5-A3D8-DC5E1077CF48}" destId="{2EF00DEB-C27F-4147-8615-77D92FE411E1}" srcOrd="5" destOrd="0" presId="urn:microsoft.com/office/officeart/2008/layout/BendingPictureSemiTransparentText"/>
    <dgm:cxn modelId="{D7B78081-2A02-4206-96B9-FA758AA471E8}" type="presParOf" srcId="{AA6C646E-007E-47C5-A3D8-DC5E1077CF48}" destId="{5E1D4F9E-07DE-47D3-B576-15E1E5BEF4FF}" srcOrd="6" destOrd="0" presId="urn:microsoft.com/office/officeart/2008/layout/BendingPictureSemiTransparentText"/>
    <dgm:cxn modelId="{8A0DE744-F448-454E-9A37-332D42B6A040}" type="presParOf" srcId="{5E1D4F9E-07DE-47D3-B576-15E1E5BEF4FF}" destId="{6AAB48D5-0510-4BD3-9CD8-67662552DCC4}" srcOrd="0" destOrd="0" presId="urn:microsoft.com/office/officeart/2008/layout/BendingPictureSemiTransparentText"/>
    <dgm:cxn modelId="{9F8DC7D9-07D9-4DF9-B020-68B48A61515F}" type="presParOf" srcId="{5E1D4F9E-07DE-47D3-B576-15E1E5BEF4FF}" destId="{1E003F96-CD54-42CD-86B7-1E4BE49ADEAB}"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A85188-2E59-4F13-AEED-94199FB0F353}"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279E0E33-E08C-476E-B710-8AA6381BF101}">
      <dgm:prSet phldrT="[Text]" custT="1"/>
      <dgm:spPr/>
      <dgm:t>
        <a:bodyPr/>
        <a:lstStyle/>
        <a:p>
          <a:r>
            <a:rPr lang="en-US" sz="2800" dirty="0"/>
            <a:t>Adults (ages 18+)</a:t>
          </a:r>
        </a:p>
      </dgm:t>
    </dgm:pt>
    <dgm:pt modelId="{53CEFF08-10B0-432D-8538-7B9E5B5A4186}" type="parTrans" cxnId="{7D295028-9CDC-4879-AED2-10BC12C38A40}">
      <dgm:prSet/>
      <dgm:spPr/>
      <dgm:t>
        <a:bodyPr/>
        <a:lstStyle/>
        <a:p>
          <a:endParaRPr lang="en-US"/>
        </a:p>
      </dgm:t>
    </dgm:pt>
    <dgm:pt modelId="{23ED59B7-E474-4802-92C6-35D010164EE5}" type="sibTrans" cxnId="{7D295028-9CDC-4879-AED2-10BC12C38A40}">
      <dgm:prSet/>
      <dgm:spPr/>
      <dgm:t>
        <a:bodyPr/>
        <a:lstStyle/>
        <a:p>
          <a:endParaRPr lang="en-US"/>
        </a:p>
      </dgm:t>
    </dgm:pt>
    <dgm:pt modelId="{4C76CF83-C16F-419E-BE41-DFB27F19B4B5}">
      <dgm:prSet phldrT="[Text]" custT="1"/>
      <dgm:spPr/>
      <dgm:t>
        <a:bodyPr/>
        <a:lstStyle/>
        <a:p>
          <a:pPr algn="ctr"/>
          <a:r>
            <a:rPr lang="en-US" sz="2800" dirty="0"/>
            <a:t>Junior Volunteers (ages 12-17)</a:t>
          </a:r>
        </a:p>
      </dgm:t>
    </dgm:pt>
    <dgm:pt modelId="{A6663611-D65D-4EAC-8160-D33793CED34C}" type="parTrans" cxnId="{0628C041-840E-4A28-A30A-1B7AE629615C}">
      <dgm:prSet/>
      <dgm:spPr/>
      <dgm:t>
        <a:bodyPr/>
        <a:lstStyle/>
        <a:p>
          <a:endParaRPr lang="en-US"/>
        </a:p>
      </dgm:t>
    </dgm:pt>
    <dgm:pt modelId="{4286C378-1EE6-4B56-BAB6-4A89C7DAF290}" type="sibTrans" cxnId="{0628C041-840E-4A28-A30A-1B7AE629615C}">
      <dgm:prSet/>
      <dgm:spPr/>
      <dgm:t>
        <a:bodyPr/>
        <a:lstStyle/>
        <a:p>
          <a:endParaRPr lang="en-US"/>
        </a:p>
      </dgm:t>
    </dgm:pt>
    <dgm:pt modelId="{6273D0C2-5A35-41EB-BB67-3E7842AFEB5A}">
      <dgm:prSet phldrT="[Text]" custT="1"/>
      <dgm:spPr/>
      <dgm:t>
        <a:bodyPr/>
        <a:lstStyle/>
        <a:p>
          <a:pPr algn="ctr"/>
          <a:r>
            <a:rPr lang="en-US" sz="2800" dirty="0"/>
            <a:t>Community Service Volunteers (18+)</a:t>
          </a:r>
        </a:p>
      </dgm:t>
    </dgm:pt>
    <dgm:pt modelId="{13B17AE2-17FB-4A2F-BAC5-3964A703923E}" type="parTrans" cxnId="{8943D443-BBBB-49F8-ABCD-4DA85931067F}">
      <dgm:prSet/>
      <dgm:spPr/>
      <dgm:t>
        <a:bodyPr/>
        <a:lstStyle/>
        <a:p>
          <a:endParaRPr lang="en-US"/>
        </a:p>
      </dgm:t>
    </dgm:pt>
    <dgm:pt modelId="{000D9D5D-3C67-46D4-B253-E769897858C0}" type="sibTrans" cxnId="{8943D443-BBBB-49F8-ABCD-4DA85931067F}">
      <dgm:prSet/>
      <dgm:spPr/>
      <dgm:t>
        <a:bodyPr/>
        <a:lstStyle/>
        <a:p>
          <a:endParaRPr lang="en-US"/>
        </a:p>
      </dgm:t>
    </dgm:pt>
    <dgm:pt modelId="{81A0422B-FC5E-4EBF-A51A-4142640E408A}">
      <dgm:prSet custT="1"/>
      <dgm:spPr/>
      <dgm:t>
        <a:bodyPr/>
        <a:lstStyle/>
        <a:p>
          <a:pPr algn="ctr"/>
          <a:r>
            <a:rPr lang="en-US" sz="2800" dirty="0"/>
            <a:t>Fosters</a:t>
          </a:r>
        </a:p>
      </dgm:t>
    </dgm:pt>
    <dgm:pt modelId="{7E6F8A81-4C23-4444-B380-FF10E56BAE9D}" type="parTrans" cxnId="{9DBDABF2-8E42-49E9-AEA4-328375288B8A}">
      <dgm:prSet/>
      <dgm:spPr/>
      <dgm:t>
        <a:bodyPr/>
        <a:lstStyle/>
        <a:p>
          <a:endParaRPr lang="en-US"/>
        </a:p>
      </dgm:t>
    </dgm:pt>
    <dgm:pt modelId="{4E14E122-E0FB-48F0-B7D0-2EC2FECA06D5}" type="sibTrans" cxnId="{9DBDABF2-8E42-49E9-AEA4-328375288B8A}">
      <dgm:prSet/>
      <dgm:spPr/>
      <dgm:t>
        <a:bodyPr/>
        <a:lstStyle/>
        <a:p>
          <a:endParaRPr lang="en-US"/>
        </a:p>
      </dgm:t>
    </dgm:pt>
    <dgm:pt modelId="{5E422096-42CB-4E63-87B8-51C49436253D}">
      <dgm:prSet custT="1"/>
      <dgm:spPr/>
      <dgm:t>
        <a:bodyPr/>
        <a:lstStyle/>
        <a:p>
          <a:pPr algn="ctr"/>
          <a:r>
            <a:rPr lang="en-US" sz="2800" b="0" dirty="0"/>
            <a:t>Day of Service</a:t>
          </a:r>
        </a:p>
      </dgm:t>
    </dgm:pt>
    <dgm:pt modelId="{28353E98-4993-4602-9FA4-4C6C28C2E440}" type="parTrans" cxnId="{16B868B7-99AB-4FD2-8024-62E51F44E449}">
      <dgm:prSet/>
      <dgm:spPr/>
      <dgm:t>
        <a:bodyPr/>
        <a:lstStyle/>
        <a:p>
          <a:endParaRPr lang="en-US"/>
        </a:p>
      </dgm:t>
    </dgm:pt>
    <dgm:pt modelId="{7979C256-C84B-4BBA-9299-EAFB791C60D5}" type="sibTrans" cxnId="{16B868B7-99AB-4FD2-8024-62E51F44E449}">
      <dgm:prSet/>
      <dgm:spPr/>
      <dgm:t>
        <a:bodyPr/>
        <a:lstStyle/>
        <a:p>
          <a:endParaRPr lang="en-US"/>
        </a:p>
      </dgm:t>
    </dgm:pt>
    <dgm:pt modelId="{26FC6891-69A6-4EF7-ADA6-67F2E20E4AAD}">
      <dgm:prSet custT="1"/>
      <dgm:spPr/>
      <dgm:t>
        <a:bodyPr/>
        <a:lstStyle/>
        <a:p>
          <a:pPr algn="ctr"/>
          <a:r>
            <a:rPr lang="en-US" sz="2800" dirty="0"/>
            <a:t>Tiny Lions</a:t>
          </a:r>
        </a:p>
      </dgm:t>
    </dgm:pt>
    <dgm:pt modelId="{8E1D5C5F-C391-4D2A-BB35-D0255DEA3ECF}" type="parTrans" cxnId="{72B6F86B-37F7-4E14-A72C-94297A43562B}">
      <dgm:prSet/>
      <dgm:spPr/>
      <dgm:t>
        <a:bodyPr/>
        <a:lstStyle/>
        <a:p>
          <a:endParaRPr lang="en-US"/>
        </a:p>
      </dgm:t>
    </dgm:pt>
    <dgm:pt modelId="{F8C6D02C-EFCE-4498-9333-FEF914A1DBF3}" type="sibTrans" cxnId="{72B6F86B-37F7-4E14-A72C-94297A43562B}">
      <dgm:prSet/>
      <dgm:spPr/>
      <dgm:t>
        <a:bodyPr/>
        <a:lstStyle/>
        <a:p>
          <a:endParaRPr lang="en-US"/>
        </a:p>
      </dgm:t>
    </dgm:pt>
    <dgm:pt modelId="{97DD5882-F81B-4DB2-9D53-14737084BA5C}" type="pres">
      <dgm:prSet presAssocID="{0DA85188-2E59-4F13-AEED-94199FB0F353}" presName="Name0" presStyleCnt="0">
        <dgm:presLayoutVars>
          <dgm:dir/>
          <dgm:resizeHandles val="exact"/>
        </dgm:presLayoutVars>
      </dgm:prSet>
      <dgm:spPr/>
    </dgm:pt>
    <dgm:pt modelId="{E0130787-00FA-401C-8B91-8E0A65D30A02}" type="pres">
      <dgm:prSet presAssocID="{279E0E33-E08C-476E-B710-8AA6381BF101}" presName="composite" presStyleCnt="0"/>
      <dgm:spPr/>
    </dgm:pt>
    <dgm:pt modelId="{D69B791C-9400-4404-91E0-0E4E1F706152}" type="pres">
      <dgm:prSet presAssocID="{279E0E33-E08C-476E-B710-8AA6381BF101}" presName="rect1" presStyleLbl="trAlignAcc1" presStyleIdx="0" presStyleCnt="6">
        <dgm:presLayoutVars>
          <dgm:bulletEnabled val="1"/>
        </dgm:presLayoutVars>
      </dgm:prSet>
      <dgm:spPr/>
    </dgm:pt>
    <dgm:pt modelId="{95C510A2-2F1D-4F52-AF6C-5A300B627CBB}" type="pres">
      <dgm:prSet presAssocID="{279E0E33-E08C-476E-B710-8AA6381BF101}" presName="rect2" presStyleLbl="fgImgPlace1" presStyleIdx="0" presStyleCnt="6"/>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C8CF4D3-D216-44F9-BFBF-7C7CE605045B}" type="pres">
      <dgm:prSet presAssocID="{23ED59B7-E474-4802-92C6-35D010164EE5}" presName="sibTrans" presStyleCnt="0"/>
      <dgm:spPr/>
    </dgm:pt>
    <dgm:pt modelId="{0A5E61AA-2C6B-44FE-A6BD-01DD30231629}" type="pres">
      <dgm:prSet presAssocID="{4C76CF83-C16F-419E-BE41-DFB27F19B4B5}" presName="composite" presStyleCnt="0"/>
      <dgm:spPr/>
    </dgm:pt>
    <dgm:pt modelId="{7D1FADA7-FBC2-4D26-B9B9-12D3A708A7C3}" type="pres">
      <dgm:prSet presAssocID="{4C76CF83-C16F-419E-BE41-DFB27F19B4B5}" presName="rect1" presStyleLbl="trAlignAcc1" presStyleIdx="1" presStyleCnt="6">
        <dgm:presLayoutVars>
          <dgm:bulletEnabled val="1"/>
        </dgm:presLayoutVars>
      </dgm:prSet>
      <dgm:spPr/>
    </dgm:pt>
    <dgm:pt modelId="{EC728E10-72BB-4A88-B910-BBC8DDEBF6A2}" type="pres">
      <dgm:prSet presAssocID="{4C76CF83-C16F-419E-BE41-DFB27F19B4B5}" presName="rect2"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 modelId="{81D93D6F-1D32-448F-89D3-93D714BE9D0D}" type="pres">
      <dgm:prSet presAssocID="{4286C378-1EE6-4B56-BAB6-4A89C7DAF290}" presName="sibTrans" presStyleCnt="0"/>
      <dgm:spPr/>
    </dgm:pt>
    <dgm:pt modelId="{17F5BAE9-E17F-41D1-8268-EB80DB7A8049}" type="pres">
      <dgm:prSet presAssocID="{6273D0C2-5A35-41EB-BB67-3E7842AFEB5A}" presName="composite" presStyleCnt="0"/>
      <dgm:spPr/>
    </dgm:pt>
    <dgm:pt modelId="{7AE6FDD2-488F-47AE-9AF6-61371FF87E7F}" type="pres">
      <dgm:prSet presAssocID="{6273D0C2-5A35-41EB-BB67-3E7842AFEB5A}" presName="rect1" presStyleLbl="trAlignAcc1" presStyleIdx="2" presStyleCnt="6">
        <dgm:presLayoutVars>
          <dgm:bulletEnabled val="1"/>
        </dgm:presLayoutVars>
      </dgm:prSet>
      <dgm:spPr/>
    </dgm:pt>
    <dgm:pt modelId="{25547BFA-7338-4760-99CC-8ABBCF8F734B}" type="pres">
      <dgm:prSet presAssocID="{6273D0C2-5A35-41EB-BB67-3E7842AFEB5A}" presName="rect2"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01AEFCBA-8E64-4E0F-8032-D1F9E2C52404}" type="pres">
      <dgm:prSet presAssocID="{000D9D5D-3C67-46D4-B253-E769897858C0}" presName="sibTrans" presStyleCnt="0"/>
      <dgm:spPr/>
    </dgm:pt>
    <dgm:pt modelId="{9A832822-F1AE-42EF-890A-E02A2C9A9578}" type="pres">
      <dgm:prSet presAssocID="{81A0422B-FC5E-4EBF-A51A-4142640E408A}" presName="composite" presStyleCnt="0"/>
      <dgm:spPr/>
    </dgm:pt>
    <dgm:pt modelId="{EFE449C7-D646-4EBF-BCAA-4418A97DF7C3}" type="pres">
      <dgm:prSet presAssocID="{81A0422B-FC5E-4EBF-A51A-4142640E408A}" presName="rect1" presStyleLbl="trAlignAcc1" presStyleIdx="3" presStyleCnt="6">
        <dgm:presLayoutVars>
          <dgm:bulletEnabled val="1"/>
        </dgm:presLayoutVars>
      </dgm:prSet>
      <dgm:spPr/>
    </dgm:pt>
    <dgm:pt modelId="{70249F05-8A56-4DE5-8D1C-0E902A2167A3}" type="pres">
      <dgm:prSet presAssocID="{81A0422B-FC5E-4EBF-A51A-4142640E408A}" presName="rect2"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dgm:spPr>
    </dgm:pt>
    <dgm:pt modelId="{635C0A19-82AD-4E29-B675-2621722C062D}" type="pres">
      <dgm:prSet presAssocID="{4E14E122-E0FB-48F0-B7D0-2EC2FECA06D5}" presName="sibTrans" presStyleCnt="0"/>
      <dgm:spPr/>
    </dgm:pt>
    <dgm:pt modelId="{B26996AB-D5AA-499F-9ED2-AB1CCDB55B0F}" type="pres">
      <dgm:prSet presAssocID="{5E422096-42CB-4E63-87B8-51C49436253D}" presName="composite" presStyleCnt="0"/>
      <dgm:spPr/>
    </dgm:pt>
    <dgm:pt modelId="{1BA4E9B1-DEFB-4EE0-81D2-420BC849AD06}" type="pres">
      <dgm:prSet presAssocID="{5E422096-42CB-4E63-87B8-51C49436253D}" presName="rect1" presStyleLbl="trAlignAcc1" presStyleIdx="4" presStyleCnt="6">
        <dgm:presLayoutVars>
          <dgm:bulletEnabled val="1"/>
        </dgm:presLayoutVars>
      </dgm:prSet>
      <dgm:spPr/>
    </dgm:pt>
    <dgm:pt modelId="{329B0CA6-9702-4795-95CA-2CC7EF3804B8}" type="pres">
      <dgm:prSet presAssocID="{5E422096-42CB-4E63-87B8-51C49436253D}" presName="rect2"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0000" r="-50000"/>
          </a:stretch>
        </a:blipFill>
      </dgm:spPr>
    </dgm:pt>
    <dgm:pt modelId="{4C77E2FF-252B-4A7A-BDA0-53C7340D1DB9}" type="pres">
      <dgm:prSet presAssocID="{7979C256-C84B-4BBA-9299-EAFB791C60D5}" presName="sibTrans" presStyleCnt="0"/>
      <dgm:spPr/>
    </dgm:pt>
    <dgm:pt modelId="{3574A59C-EBAE-424E-8EC3-9758B8B36F27}" type="pres">
      <dgm:prSet presAssocID="{26FC6891-69A6-4EF7-ADA6-67F2E20E4AAD}" presName="composite" presStyleCnt="0"/>
      <dgm:spPr/>
    </dgm:pt>
    <dgm:pt modelId="{8D5D61C4-89FC-4BAC-838B-F16571803144}" type="pres">
      <dgm:prSet presAssocID="{26FC6891-69A6-4EF7-ADA6-67F2E20E4AAD}" presName="rect1" presStyleLbl="trAlignAcc1" presStyleIdx="5" presStyleCnt="6" custLinFactNeighborX="-35" custLinFactNeighborY="-792">
        <dgm:presLayoutVars>
          <dgm:bulletEnabled val="1"/>
        </dgm:presLayoutVars>
      </dgm:prSet>
      <dgm:spPr/>
    </dgm:pt>
    <dgm:pt modelId="{2B5B9BB0-BDEF-4A6B-BC45-0D3729632814}" type="pres">
      <dgm:prSet presAssocID="{26FC6891-69A6-4EF7-ADA6-67F2E20E4AAD}" presName="rect2"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50000" r="-50000"/>
          </a:stretch>
        </a:blipFill>
      </dgm:spPr>
    </dgm:pt>
  </dgm:ptLst>
  <dgm:cxnLst>
    <dgm:cxn modelId="{F5E6C924-5C79-4A34-A5FC-87CD2906404F}" type="presOf" srcId="{26FC6891-69A6-4EF7-ADA6-67F2E20E4AAD}" destId="{8D5D61C4-89FC-4BAC-838B-F16571803144}" srcOrd="0" destOrd="0" presId="urn:microsoft.com/office/officeart/2008/layout/PictureStrips"/>
    <dgm:cxn modelId="{7D295028-9CDC-4879-AED2-10BC12C38A40}" srcId="{0DA85188-2E59-4F13-AEED-94199FB0F353}" destId="{279E0E33-E08C-476E-B710-8AA6381BF101}" srcOrd="0" destOrd="0" parTransId="{53CEFF08-10B0-432D-8538-7B9E5B5A4186}" sibTransId="{23ED59B7-E474-4802-92C6-35D010164EE5}"/>
    <dgm:cxn modelId="{0628C041-840E-4A28-A30A-1B7AE629615C}" srcId="{0DA85188-2E59-4F13-AEED-94199FB0F353}" destId="{4C76CF83-C16F-419E-BE41-DFB27F19B4B5}" srcOrd="1" destOrd="0" parTransId="{A6663611-D65D-4EAC-8160-D33793CED34C}" sibTransId="{4286C378-1EE6-4B56-BAB6-4A89C7DAF290}"/>
    <dgm:cxn modelId="{8943D443-BBBB-49F8-ABCD-4DA85931067F}" srcId="{0DA85188-2E59-4F13-AEED-94199FB0F353}" destId="{6273D0C2-5A35-41EB-BB67-3E7842AFEB5A}" srcOrd="2" destOrd="0" parTransId="{13B17AE2-17FB-4A2F-BAC5-3964A703923E}" sibTransId="{000D9D5D-3C67-46D4-B253-E769897858C0}"/>
    <dgm:cxn modelId="{E6A16B4A-F02C-46E6-919A-ED1254DB1996}" type="presOf" srcId="{4C76CF83-C16F-419E-BE41-DFB27F19B4B5}" destId="{7D1FADA7-FBC2-4D26-B9B9-12D3A708A7C3}" srcOrd="0" destOrd="0" presId="urn:microsoft.com/office/officeart/2008/layout/PictureStrips"/>
    <dgm:cxn modelId="{72B6F86B-37F7-4E14-A72C-94297A43562B}" srcId="{0DA85188-2E59-4F13-AEED-94199FB0F353}" destId="{26FC6891-69A6-4EF7-ADA6-67F2E20E4AAD}" srcOrd="5" destOrd="0" parTransId="{8E1D5C5F-C391-4D2A-BB35-D0255DEA3ECF}" sibTransId="{F8C6D02C-EFCE-4498-9333-FEF914A1DBF3}"/>
    <dgm:cxn modelId="{DBD56E52-1812-42C9-A3F5-7D8A1F8B6C3D}" type="presOf" srcId="{5E422096-42CB-4E63-87B8-51C49436253D}" destId="{1BA4E9B1-DEFB-4EE0-81D2-420BC849AD06}" srcOrd="0" destOrd="0" presId="urn:microsoft.com/office/officeart/2008/layout/PictureStrips"/>
    <dgm:cxn modelId="{E577CF72-7612-408C-AF55-618CE3101AA6}" type="presOf" srcId="{279E0E33-E08C-476E-B710-8AA6381BF101}" destId="{D69B791C-9400-4404-91E0-0E4E1F706152}" srcOrd="0" destOrd="0" presId="urn:microsoft.com/office/officeart/2008/layout/PictureStrips"/>
    <dgm:cxn modelId="{DFC45188-A380-4F8C-B3BE-AA4F0AECF3C4}" type="presOf" srcId="{81A0422B-FC5E-4EBF-A51A-4142640E408A}" destId="{EFE449C7-D646-4EBF-BCAA-4418A97DF7C3}" srcOrd="0" destOrd="0" presId="urn:microsoft.com/office/officeart/2008/layout/PictureStrips"/>
    <dgm:cxn modelId="{16B868B7-99AB-4FD2-8024-62E51F44E449}" srcId="{0DA85188-2E59-4F13-AEED-94199FB0F353}" destId="{5E422096-42CB-4E63-87B8-51C49436253D}" srcOrd="4" destOrd="0" parTransId="{28353E98-4993-4602-9FA4-4C6C28C2E440}" sibTransId="{7979C256-C84B-4BBA-9299-EAFB791C60D5}"/>
    <dgm:cxn modelId="{9DBDABF2-8E42-49E9-AEA4-328375288B8A}" srcId="{0DA85188-2E59-4F13-AEED-94199FB0F353}" destId="{81A0422B-FC5E-4EBF-A51A-4142640E408A}" srcOrd="3" destOrd="0" parTransId="{7E6F8A81-4C23-4444-B380-FF10E56BAE9D}" sibTransId="{4E14E122-E0FB-48F0-B7D0-2EC2FECA06D5}"/>
    <dgm:cxn modelId="{A9D929F3-3700-422F-B405-1FBFBFC3265D}" type="presOf" srcId="{0DA85188-2E59-4F13-AEED-94199FB0F353}" destId="{97DD5882-F81B-4DB2-9D53-14737084BA5C}" srcOrd="0" destOrd="0" presId="urn:microsoft.com/office/officeart/2008/layout/PictureStrips"/>
    <dgm:cxn modelId="{25DCBBF7-F7CC-4C5F-974C-174DD2FE11E0}" type="presOf" srcId="{6273D0C2-5A35-41EB-BB67-3E7842AFEB5A}" destId="{7AE6FDD2-488F-47AE-9AF6-61371FF87E7F}" srcOrd="0" destOrd="0" presId="urn:microsoft.com/office/officeart/2008/layout/PictureStrips"/>
    <dgm:cxn modelId="{3164B0DC-02C7-4A44-BC58-6CE3607C294E}" type="presParOf" srcId="{97DD5882-F81B-4DB2-9D53-14737084BA5C}" destId="{E0130787-00FA-401C-8B91-8E0A65D30A02}" srcOrd="0" destOrd="0" presId="urn:microsoft.com/office/officeart/2008/layout/PictureStrips"/>
    <dgm:cxn modelId="{391EF353-C732-4D78-950D-05FB23A891D8}" type="presParOf" srcId="{E0130787-00FA-401C-8B91-8E0A65D30A02}" destId="{D69B791C-9400-4404-91E0-0E4E1F706152}" srcOrd="0" destOrd="0" presId="urn:microsoft.com/office/officeart/2008/layout/PictureStrips"/>
    <dgm:cxn modelId="{D21C2945-6238-4F4A-838F-E74C6647C6E5}" type="presParOf" srcId="{E0130787-00FA-401C-8B91-8E0A65D30A02}" destId="{95C510A2-2F1D-4F52-AF6C-5A300B627CBB}" srcOrd="1" destOrd="0" presId="urn:microsoft.com/office/officeart/2008/layout/PictureStrips"/>
    <dgm:cxn modelId="{41217E76-AC08-4575-A4E3-865892B054F0}" type="presParOf" srcId="{97DD5882-F81B-4DB2-9D53-14737084BA5C}" destId="{2C8CF4D3-D216-44F9-BFBF-7C7CE605045B}" srcOrd="1" destOrd="0" presId="urn:microsoft.com/office/officeart/2008/layout/PictureStrips"/>
    <dgm:cxn modelId="{E52A1DE1-F180-476F-A307-A465D5D2CC25}" type="presParOf" srcId="{97DD5882-F81B-4DB2-9D53-14737084BA5C}" destId="{0A5E61AA-2C6B-44FE-A6BD-01DD30231629}" srcOrd="2" destOrd="0" presId="urn:microsoft.com/office/officeart/2008/layout/PictureStrips"/>
    <dgm:cxn modelId="{199D0DC6-B8A7-486C-963C-16D3D8E0B485}" type="presParOf" srcId="{0A5E61AA-2C6B-44FE-A6BD-01DD30231629}" destId="{7D1FADA7-FBC2-4D26-B9B9-12D3A708A7C3}" srcOrd="0" destOrd="0" presId="urn:microsoft.com/office/officeart/2008/layout/PictureStrips"/>
    <dgm:cxn modelId="{38EDB11E-12B1-4817-A708-DFBC66CE4E0B}" type="presParOf" srcId="{0A5E61AA-2C6B-44FE-A6BD-01DD30231629}" destId="{EC728E10-72BB-4A88-B910-BBC8DDEBF6A2}" srcOrd="1" destOrd="0" presId="urn:microsoft.com/office/officeart/2008/layout/PictureStrips"/>
    <dgm:cxn modelId="{4BFD75B0-79F4-4027-A3B4-C1B0ADC8DD4E}" type="presParOf" srcId="{97DD5882-F81B-4DB2-9D53-14737084BA5C}" destId="{81D93D6F-1D32-448F-89D3-93D714BE9D0D}" srcOrd="3" destOrd="0" presId="urn:microsoft.com/office/officeart/2008/layout/PictureStrips"/>
    <dgm:cxn modelId="{BA8A2674-548D-4672-B7DE-5FE15519CB76}" type="presParOf" srcId="{97DD5882-F81B-4DB2-9D53-14737084BA5C}" destId="{17F5BAE9-E17F-41D1-8268-EB80DB7A8049}" srcOrd="4" destOrd="0" presId="urn:microsoft.com/office/officeart/2008/layout/PictureStrips"/>
    <dgm:cxn modelId="{A509A07B-B8BB-43B2-A800-C1ED5AC52AAF}" type="presParOf" srcId="{17F5BAE9-E17F-41D1-8268-EB80DB7A8049}" destId="{7AE6FDD2-488F-47AE-9AF6-61371FF87E7F}" srcOrd="0" destOrd="0" presId="urn:microsoft.com/office/officeart/2008/layout/PictureStrips"/>
    <dgm:cxn modelId="{0DAEE450-19DD-4567-A50F-D09B8D55CA84}" type="presParOf" srcId="{17F5BAE9-E17F-41D1-8268-EB80DB7A8049}" destId="{25547BFA-7338-4760-99CC-8ABBCF8F734B}" srcOrd="1" destOrd="0" presId="urn:microsoft.com/office/officeart/2008/layout/PictureStrips"/>
    <dgm:cxn modelId="{27883C00-972E-41A1-9AF3-45E56E9193C3}" type="presParOf" srcId="{97DD5882-F81B-4DB2-9D53-14737084BA5C}" destId="{01AEFCBA-8E64-4E0F-8032-D1F9E2C52404}" srcOrd="5" destOrd="0" presId="urn:microsoft.com/office/officeart/2008/layout/PictureStrips"/>
    <dgm:cxn modelId="{FAA6FCD2-41BD-40E2-8B6B-42B954F87AC9}" type="presParOf" srcId="{97DD5882-F81B-4DB2-9D53-14737084BA5C}" destId="{9A832822-F1AE-42EF-890A-E02A2C9A9578}" srcOrd="6" destOrd="0" presId="urn:microsoft.com/office/officeart/2008/layout/PictureStrips"/>
    <dgm:cxn modelId="{BB44D2DD-29CD-4DEE-BFCA-19B4D7A68D2E}" type="presParOf" srcId="{9A832822-F1AE-42EF-890A-E02A2C9A9578}" destId="{EFE449C7-D646-4EBF-BCAA-4418A97DF7C3}" srcOrd="0" destOrd="0" presId="urn:microsoft.com/office/officeart/2008/layout/PictureStrips"/>
    <dgm:cxn modelId="{5A0D0282-6164-4D02-85F7-76600375238F}" type="presParOf" srcId="{9A832822-F1AE-42EF-890A-E02A2C9A9578}" destId="{70249F05-8A56-4DE5-8D1C-0E902A2167A3}" srcOrd="1" destOrd="0" presId="urn:microsoft.com/office/officeart/2008/layout/PictureStrips"/>
    <dgm:cxn modelId="{1066D164-6240-4BDA-AD8A-D94A17D4AB95}" type="presParOf" srcId="{97DD5882-F81B-4DB2-9D53-14737084BA5C}" destId="{635C0A19-82AD-4E29-B675-2621722C062D}" srcOrd="7" destOrd="0" presId="urn:microsoft.com/office/officeart/2008/layout/PictureStrips"/>
    <dgm:cxn modelId="{DD8992F8-BCCB-46D1-A477-FFE6F54EC51D}" type="presParOf" srcId="{97DD5882-F81B-4DB2-9D53-14737084BA5C}" destId="{B26996AB-D5AA-499F-9ED2-AB1CCDB55B0F}" srcOrd="8" destOrd="0" presId="urn:microsoft.com/office/officeart/2008/layout/PictureStrips"/>
    <dgm:cxn modelId="{08B225CD-449C-47D2-8995-18D474FF76EF}" type="presParOf" srcId="{B26996AB-D5AA-499F-9ED2-AB1CCDB55B0F}" destId="{1BA4E9B1-DEFB-4EE0-81D2-420BC849AD06}" srcOrd="0" destOrd="0" presId="urn:microsoft.com/office/officeart/2008/layout/PictureStrips"/>
    <dgm:cxn modelId="{96BC06B8-7A5C-43F3-A9F1-95A7C89271AB}" type="presParOf" srcId="{B26996AB-D5AA-499F-9ED2-AB1CCDB55B0F}" destId="{329B0CA6-9702-4795-95CA-2CC7EF3804B8}" srcOrd="1" destOrd="0" presId="urn:microsoft.com/office/officeart/2008/layout/PictureStrips"/>
    <dgm:cxn modelId="{D315383C-2643-4940-B7F0-B488EA004834}" type="presParOf" srcId="{97DD5882-F81B-4DB2-9D53-14737084BA5C}" destId="{4C77E2FF-252B-4A7A-BDA0-53C7340D1DB9}" srcOrd="9" destOrd="0" presId="urn:microsoft.com/office/officeart/2008/layout/PictureStrips"/>
    <dgm:cxn modelId="{C7EA8D0E-938B-4908-9967-6F669DCE5035}" type="presParOf" srcId="{97DD5882-F81B-4DB2-9D53-14737084BA5C}" destId="{3574A59C-EBAE-424E-8EC3-9758B8B36F27}" srcOrd="10" destOrd="0" presId="urn:microsoft.com/office/officeart/2008/layout/PictureStrips"/>
    <dgm:cxn modelId="{7A739F9C-344E-4453-863F-E1CA1F1A4748}" type="presParOf" srcId="{3574A59C-EBAE-424E-8EC3-9758B8B36F27}" destId="{8D5D61C4-89FC-4BAC-838B-F16571803144}" srcOrd="0" destOrd="0" presId="urn:microsoft.com/office/officeart/2008/layout/PictureStrips"/>
    <dgm:cxn modelId="{EC0D9D9B-CAE9-4B1D-ABD5-AE81BB7B88BE}" type="presParOf" srcId="{3574A59C-EBAE-424E-8EC3-9758B8B36F27}" destId="{2B5B9BB0-BDEF-4A6B-BC45-0D372963281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C2AA7E-E92D-437D-8713-1A5B52B1CFFC}"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3EF3552-B63D-4173-AE26-5A9515A838EB}">
      <dgm:prSet phldrT="[Text]" custT="1"/>
      <dgm:spPr>
        <a:solidFill>
          <a:schemeClr val="bg2"/>
        </a:solidFill>
      </dgm:spPr>
      <dgm:t>
        <a:bodyPr/>
        <a:lstStyle/>
        <a:p>
          <a:r>
            <a:rPr lang="en-US" sz="2600" dirty="0">
              <a:solidFill>
                <a:schemeClr val="tx1">
                  <a:lumMod val="75000"/>
                  <a:lumOff val="25000"/>
                </a:schemeClr>
              </a:solidFill>
            </a:rPr>
            <a:t>Volunteer at least 10 hours</a:t>
          </a:r>
        </a:p>
        <a:p>
          <a:r>
            <a:rPr lang="en-US" sz="1400" dirty="0">
              <a:solidFill>
                <a:schemeClr val="tx1">
                  <a:lumMod val="75000"/>
                  <a:lumOff val="25000"/>
                </a:schemeClr>
              </a:solidFill>
            </a:rPr>
            <a:t>(community service volunteers move to Paw II upon completion of hours)</a:t>
          </a:r>
        </a:p>
      </dgm:t>
    </dgm:pt>
    <dgm:pt modelId="{864ADD30-7F71-475E-AD23-85310D08B9B0}" type="parTrans" cxnId="{BE359147-6691-424F-93C7-C39CAFA830FA}">
      <dgm:prSet/>
      <dgm:spPr/>
      <dgm:t>
        <a:bodyPr/>
        <a:lstStyle/>
        <a:p>
          <a:endParaRPr lang="en-US"/>
        </a:p>
      </dgm:t>
    </dgm:pt>
    <dgm:pt modelId="{63C68B76-1BDA-44F9-91A4-A8E7B797A2AB}" type="sibTrans" cxnId="{BE359147-6691-424F-93C7-C39CAFA830FA}">
      <dgm:prSet/>
      <dgm:spPr>
        <a:solidFill>
          <a:schemeClr val="bg2">
            <a:lumMod val="40000"/>
            <a:lumOff val="60000"/>
          </a:schemeClr>
        </a:solidFill>
      </dgm:spPr>
      <dgm:t>
        <a:bodyPr/>
        <a:lstStyle/>
        <a:p>
          <a:endParaRPr lang="en-US"/>
        </a:p>
      </dgm:t>
    </dgm:pt>
    <dgm:pt modelId="{ED8FC3F5-BEBD-4A8F-A2CC-430271006B70}">
      <dgm:prSet phldrT="[Text]" custT="1"/>
      <dgm:spPr>
        <a:solidFill>
          <a:schemeClr val="bg2"/>
        </a:solidFill>
      </dgm:spPr>
      <dgm:t>
        <a:bodyPr/>
        <a:lstStyle/>
        <a:p>
          <a:r>
            <a:rPr lang="en-US" sz="2600" dirty="0">
              <a:solidFill>
                <a:schemeClr val="tx1">
                  <a:lumMod val="75000"/>
                  <a:lumOff val="25000"/>
                </a:schemeClr>
              </a:solidFill>
            </a:rPr>
            <a:t>Receive email notification</a:t>
          </a:r>
        </a:p>
      </dgm:t>
    </dgm:pt>
    <dgm:pt modelId="{6E878AC0-5057-4D3F-B2F8-50BC02A15C05}" type="parTrans" cxnId="{3554618F-4F34-4B3F-B002-EB010BCDC142}">
      <dgm:prSet/>
      <dgm:spPr/>
      <dgm:t>
        <a:bodyPr/>
        <a:lstStyle/>
        <a:p>
          <a:endParaRPr lang="en-US"/>
        </a:p>
      </dgm:t>
    </dgm:pt>
    <dgm:pt modelId="{833532BE-A833-4DFD-A5CA-12AE4ABFE629}" type="sibTrans" cxnId="{3554618F-4F34-4B3F-B002-EB010BCDC142}">
      <dgm:prSet/>
      <dgm:spPr>
        <a:solidFill>
          <a:schemeClr val="bg2">
            <a:lumMod val="40000"/>
            <a:lumOff val="60000"/>
          </a:schemeClr>
        </a:solidFill>
      </dgm:spPr>
      <dgm:t>
        <a:bodyPr/>
        <a:lstStyle/>
        <a:p>
          <a:endParaRPr lang="en-US"/>
        </a:p>
      </dgm:t>
    </dgm:pt>
    <dgm:pt modelId="{2E2E5987-698F-4448-9A57-B3190F4880C8}">
      <dgm:prSet custT="1"/>
      <dgm:spPr>
        <a:solidFill>
          <a:schemeClr val="bg2"/>
        </a:solidFill>
      </dgm:spPr>
      <dgm:t>
        <a:bodyPr/>
        <a:lstStyle/>
        <a:p>
          <a:r>
            <a:rPr lang="en-US" sz="2600" dirty="0">
              <a:solidFill>
                <a:schemeClr val="tx1">
                  <a:lumMod val="75000"/>
                  <a:lumOff val="25000"/>
                </a:schemeClr>
              </a:solidFill>
            </a:rPr>
            <a:t>Sign up for dog walking, cat comforting, or small mammal training</a:t>
          </a:r>
        </a:p>
      </dgm:t>
    </dgm:pt>
    <dgm:pt modelId="{5074107F-74DB-4638-91FE-0B200D0F70AB}" type="parTrans" cxnId="{EB1C4DE4-F094-4C09-965B-0C9C65A1AEB6}">
      <dgm:prSet/>
      <dgm:spPr/>
      <dgm:t>
        <a:bodyPr/>
        <a:lstStyle/>
        <a:p>
          <a:endParaRPr lang="en-US"/>
        </a:p>
      </dgm:t>
    </dgm:pt>
    <dgm:pt modelId="{DB93EC69-B81D-4BFE-BFDD-21B746830685}" type="sibTrans" cxnId="{EB1C4DE4-F094-4C09-965B-0C9C65A1AEB6}">
      <dgm:prSet/>
      <dgm:spPr>
        <a:solidFill>
          <a:schemeClr val="bg2">
            <a:lumMod val="40000"/>
            <a:lumOff val="60000"/>
          </a:schemeClr>
        </a:solidFill>
      </dgm:spPr>
      <dgm:t>
        <a:bodyPr/>
        <a:lstStyle/>
        <a:p>
          <a:endParaRPr lang="en-US"/>
        </a:p>
      </dgm:t>
    </dgm:pt>
    <dgm:pt modelId="{2776601B-EFC4-423F-870E-9C10DBB824CB}" type="pres">
      <dgm:prSet presAssocID="{99C2AA7E-E92D-437D-8713-1A5B52B1CFFC}" presName="linearFlow" presStyleCnt="0">
        <dgm:presLayoutVars>
          <dgm:resizeHandles val="exact"/>
        </dgm:presLayoutVars>
      </dgm:prSet>
      <dgm:spPr/>
    </dgm:pt>
    <dgm:pt modelId="{D61A04F7-220D-49BB-ABBE-B3D2CEC17C7E}" type="pres">
      <dgm:prSet presAssocID="{B3EF3552-B63D-4173-AE26-5A9515A838EB}" presName="node" presStyleLbl="node1" presStyleIdx="0" presStyleCnt="3" custScaleX="128881">
        <dgm:presLayoutVars>
          <dgm:bulletEnabled val="1"/>
        </dgm:presLayoutVars>
      </dgm:prSet>
      <dgm:spPr/>
    </dgm:pt>
    <dgm:pt modelId="{3309BB9B-2B20-4488-8716-DBD76137F1E3}" type="pres">
      <dgm:prSet presAssocID="{63C68B76-1BDA-44F9-91A4-A8E7B797A2AB}" presName="sibTrans" presStyleLbl="sibTrans2D1" presStyleIdx="0" presStyleCnt="2"/>
      <dgm:spPr/>
    </dgm:pt>
    <dgm:pt modelId="{1AD4810E-2706-4327-99FB-42158D205C1C}" type="pres">
      <dgm:prSet presAssocID="{63C68B76-1BDA-44F9-91A4-A8E7B797A2AB}" presName="connectorText" presStyleLbl="sibTrans2D1" presStyleIdx="0" presStyleCnt="2"/>
      <dgm:spPr/>
    </dgm:pt>
    <dgm:pt modelId="{2BC46294-A6EF-4AD9-A68D-A5EBB696A7FD}" type="pres">
      <dgm:prSet presAssocID="{ED8FC3F5-BEBD-4A8F-A2CC-430271006B70}" presName="node" presStyleLbl="node1" presStyleIdx="1" presStyleCnt="3" custScaleX="128881">
        <dgm:presLayoutVars>
          <dgm:bulletEnabled val="1"/>
        </dgm:presLayoutVars>
      </dgm:prSet>
      <dgm:spPr/>
    </dgm:pt>
    <dgm:pt modelId="{27389A8F-C968-4AD3-AF54-691A2E602E77}" type="pres">
      <dgm:prSet presAssocID="{833532BE-A833-4DFD-A5CA-12AE4ABFE629}" presName="sibTrans" presStyleLbl="sibTrans2D1" presStyleIdx="1" presStyleCnt="2"/>
      <dgm:spPr/>
    </dgm:pt>
    <dgm:pt modelId="{E810B98F-9FBE-48AF-921D-CE41FD9B038F}" type="pres">
      <dgm:prSet presAssocID="{833532BE-A833-4DFD-A5CA-12AE4ABFE629}" presName="connectorText" presStyleLbl="sibTrans2D1" presStyleIdx="1" presStyleCnt="2"/>
      <dgm:spPr/>
    </dgm:pt>
    <dgm:pt modelId="{9B00603B-8B68-48E4-B526-5C9529EF83B2}" type="pres">
      <dgm:prSet presAssocID="{2E2E5987-698F-4448-9A57-B3190F4880C8}" presName="node" presStyleLbl="node1" presStyleIdx="2" presStyleCnt="3" custScaleX="128881">
        <dgm:presLayoutVars>
          <dgm:bulletEnabled val="1"/>
        </dgm:presLayoutVars>
      </dgm:prSet>
      <dgm:spPr/>
    </dgm:pt>
  </dgm:ptLst>
  <dgm:cxnLst>
    <dgm:cxn modelId="{D144A70C-0581-4967-804A-C64556862A60}" type="presOf" srcId="{B3EF3552-B63D-4173-AE26-5A9515A838EB}" destId="{D61A04F7-220D-49BB-ABBE-B3D2CEC17C7E}" srcOrd="0" destOrd="0" presId="urn:microsoft.com/office/officeart/2005/8/layout/process2"/>
    <dgm:cxn modelId="{2144AC32-7A13-41F0-B391-C64A2F9E86F5}" type="presOf" srcId="{ED8FC3F5-BEBD-4A8F-A2CC-430271006B70}" destId="{2BC46294-A6EF-4AD9-A68D-A5EBB696A7FD}" srcOrd="0" destOrd="0" presId="urn:microsoft.com/office/officeart/2005/8/layout/process2"/>
    <dgm:cxn modelId="{BE359147-6691-424F-93C7-C39CAFA830FA}" srcId="{99C2AA7E-E92D-437D-8713-1A5B52B1CFFC}" destId="{B3EF3552-B63D-4173-AE26-5A9515A838EB}" srcOrd="0" destOrd="0" parTransId="{864ADD30-7F71-475E-AD23-85310D08B9B0}" sibTransId="{63C68B76-1BDA-44F9-91A4-A8E7B797A2AB}"/>
    <dgm:cxn modelId="{725A2A7C-8082-441C-A2B4-A1827A3D231E}" type="presOf" srcId="{63C68B76-1BDA-44F9-91A4-A8E7B797A2AB}" destId="{3309BB9B-2B20-4488-8716-DBD76137F1E3}" srcOrd="0" destOrd="0" presId="urn:microsoft.com/office/officeart/2005/8/layout/process2"/>
    <dgm:cxn modelId="{B475818E-389F-4684-A6C3-EFED50CC6BD6}" type="presOf" srcId="{99C2AA7E-E92D-437D-8713-1A5B52B1CFFC}" destId="{2776601B-EFC4-423F-870E-9C10DBB824CB}" srcOrd="0" destOrd="0" presId="urn:microsoft.com/office/officeart/2005/8/layout/process2"/>
    <dgm:cxn modelId="{3554618F-4F34-4B3F-B002-EB010BCDC142}" srcId="{99C2AA7E-E92D-437D-8713-1A5B52B1CFFC}" destId="{ED8FC3F5-BEBD-4A8F-A2CC-430271006B70}" srcOrd="1" destOrd="0" parTransId="{6E878AC0-5057-4D3F-B2F8-50BC02A15C05}" sibTransId="{833532BE-A833-4DFD-A5CA-12AE4ABFE629}"/>
    <dgm:cxn modelId="{C8FF71C4-B970-44F6-9F07-F03EDA97344D}" type="presOf" srcId="{63C68B76-1BDA-44F9-91A4-A8E7B797A2AB}" destId="{1AD4810E-2706-4327-99FB-42158D205C1C}" srcOrd="1" destOrd="0" presId="urn:microsoft.com/office/officeart/2005/8/layout/process2"/>
    <dgm:cxn modelId="{9346B7E3-5E47-41A5-9D31-6D58740F980C}" type="presOf" srcId="{2E2E5987-698F-4448-9A57-B3190F4880C8}" destId="{9B00603B-8B68-48E4-B526-5C9529EF83B2}" srcOrd="0" destOrd="0" presId="urn:microsoft.com/office/officeart/2005/8/layout/process2"/>
    <dgm:cxn modelId="{EB1C4DE4-F094-4C09-965B-0C9C65A1AEB6}" srcId="{99C2AA7E-E92D-437D-8713-1A5B52B1CFFC}" destId="{2E2E5987-698F-4448-9A57-B3190F4880C8}" srcOrd="2" destOrd="0" parTransId="{5074107F-74DB-4638-91FE-0B200D0F70AB}" sibTransId="{DB93EC69-B81D-4BFE-BFDD-21B746830685}"/>
    <dgm:cxn modelId="{7C1BB9E4-3E3E-4810-B77E-F5734A9ABF07}" type="presOf" srcId="{833532BE-A833-4DFD-A5CA-12AE4ABFE629}" destId="{E810B98F-9FBE-48AF-921D-CE41FD9B038F}" srcOrd="1" destOrd="0" presId="urn:microsoft.com/office/officeart/2005/8/layout/process2"/>
    <dgm:cxn modelId="{164F0BF8-47C7-4DB3-AF43-DF5311E53E27}" type="presOf" srcId="{833532BE-A833-4DFD-A5CA-12AE4ABFE629}" destId="{27389A8F-C968-4AD3-AF54-691A2E602E77}" srcOrd="0" destOrd="0" presId="urn:microsoft.com/office/officeart/2005/8/layout/process2"/>
    <dgm:cxn modelId="{14E07F30-CF19-4845-A7A2-A3FBC0726616}" type="presParOf" srcId="{2776601B-EFC4-423F-870E-9C10DBB824CB}" destId="{D61A04F7-220D-49BB-ABBE-B3D2CEC17C7E}" srcOrd="0" destOrd="0" presId="urn:microsoft.com/office/officeart/2005/8/layout/process2"/>
    <dgm:cxn modelId="{75089587-5436-4694-813C-3A994E1FED8C}" type="presParOf" srcId="{2776601B-EFC4-423F-870E-9C10DBB824CB}" destId="{3309BB9B-2B20-4488-8716-DBD76137F1E3}" srcOrd="1" destOrd="0" presId="urn:microsoft.com/office/officeart/2005/8/layout/process2"/>
    <dgm:cxn modelId="{04EB4864-B62A-4CAC-A8FA-5AD61B40806A}" type="presParOf" srcId="{3309BB9B-2B20-4488-8716-DBD76137F1E3}" destId="{1AD4810E-2706-4327-99FB-42158D205C1C}" srcOrd="0" destOrd="0" presId="urn:microsoft.com/office/officeart/2005/8/layout/process2"/>
    <dgm:cxn modelId="{2F7A43DB-86ED-4B97-99CA-B6C4DCB5F7BD}" type="presParOf" srcId="{2776601B-EFC4-423F-870E-9C10DBB824CB}" destId="{2BC46294-A6EF-4AD9-A68D-A5EBB696A7FD}" srcOrd="2" destOrd="0" presId="urn:microsoft.com/office/officeart/2005/8/layout/process2"/>
    <dgm:cxn modelId="{B5909E55-1BA5-4F78-9ABF-2E5570B79766}" type="presParOf" srcId="{2776601B-EFC4-423F-870E-9C10DBB824CB}" destId="{27389A8F-C968-4AD3-AF54-691A2E602E77}" srcOrd="3" destOrd="0" presId="urn:microsoft.com/office/officeart/2005/8/layout/process2"/>
    <dgm:cxn modelId="{45A37E44-724A-499D-A9CD-DEF2723053E5}" type="presParOf" srcId="{27389A8F-C968-4AD3-AF54-691A2E602E77}" destId="{E810B98F-9FBE-48AF-921D-CE41FD9B038F}" srcOrd="0" destOrd="0" presId="urn:microsoft.com/office/officeart/2005/8/layout/process2"/>
    <dgm:cxn modelId="{B8F628DB-1EE3-42E3-B478-FACE9B86498F}" type="presParOf" srcId="{2776601B-EFC4-423F-870E-9C10DBB824CB}" destId="{9B00603B-8B68-48E4-B526-5C9529EF83B2}" srcOrd="4"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6F9059-3DE9-448F-8692-9F8EC18E0B5D}"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F2616ED3-DF87-44D2-A827-41C309130D2D}">
      <dgm:prSet phldrT="[Text]" custT="1"/>
      <dgm:spPr/>
      <dgm:t>
        <a:bodyPr/>
        <a:lstStyle/>
        <a:p>
          <a:r>
            <a:rPr lang="en-US" sz="2800" dirty="0"/>
            <a:t>100 Hours of Volunteering</a:t>
          </a:r>
        </a:p>
      </dgm:t>
    </dgm:pt>
    <dgm:pt modelId="{D6CC499B-C17E-465C-BDD9-CAC5DF631E19}" type="parTrans" cxnId="{FB43A1C7-DC1A-4A0E-B57E-DB22C002DECC}">
      <dgm:prSet/>
      <dgm:spPr/>
      <dgm:t>
        <a:bodyPr/>
        <a:lstStyle/>
        <a:p>
          <a:endParaRPr lang="en-US"/>
        </a:p>
      </dgm:t>
    </dgm:pt>
    <dgm:pt modelId="{280ADBF5-A15D-4EAF-BC66-5A27647BB6B2}" type="sibTrans" cxnId="{FB43A1C7-DC1A-4A0E-B57E-DB22C002DECC}">
      <dgm:prSet/>
      <dgm:spPr/>
      <dgm:t>
        <a:bodyPr/>
        <a:lstStyle/>
        <a:p>
          <a:endParaRPr lang="en-US"/>
        </a:p>
      </dgm:t>
    </dgm:pt>
    <dgm:pt modelId="{416F934D-55C2-48E0-A319-9D8FEC48AE5D}">
      <dgm:prSet phldrT="[Text]"/>
      <dgm:spPr/>
      <dgm:t>
        <a:bodyPr/>
        <a:lstStyle/>
        <a:p>
          <a:r>
            <a:rPr lang="en-US" dirty="0">
              <a:solidFill>
                <a:schemeClr val="tx1">
                  <a:lumMod val="75000"/>
                  <a:lumOff val="25000"/>
                </a:schemeClr>
              </a:solidFill>
            </a:rPr>
            <a:t>Recognition sticker for name tag; “Thank You”  vinyl sticker!</a:t>
          </a:r>
        </a:p>
      </dgm:t>
    </dgm:pt>
    <dgm:pt modelId="{D6F808E2-56E9-4B4D-B9C5-51E22C4E9436}" type="parTrans" cxnId="{D9BBD6A4-0C69-47F5-8103-15236C48B348}">
      <dgm:prSet/>
      <dgm:spPr/>
      <dgm:t>
        <a:bodyPr/>
        <a:lstStyle/>
        <a:p>
          <a:endParaRPr lang="en-US"/>
        </a:p>
      </dgm:t>
    </dgm:pt>
    <dgm:pt modelId="{C1A391BB-3FE1-4138-ACCD-5858B2FAAE36}" type="sibTrans" cxnId="{D9BBD6A4-0C69-47F5-8103-15236C48B348}">
      <dgm:prSet/>
      <dgm:spPr/>
      <dgm:t>
        <a:bodyPr/>
        <a:lstStyle/>
        <a:p>
          <a:endParaRPr lang="en-US"/>
        </a:p>
      </dgm:t>
    </dgm:pt>
    <dgm:pt modelId="{92877A99-2469-4067-99AD-FA96CBB3CCDB}">
      <dgm:prSet phldrT="[Text]" custT="1"/>
      <dgm:spPr/>
      <dgm:t>
        <a:bodyPr/>
        <a:lstStyle/>
        <a:p>
          <a:r>
            <a:rPr lang="en-US" sz="2800" dirty="0"/>
            <a:t>250 Hours of Volunteering</a:t>
          </a:r>
        </a:p>
      </dgm:t>
    </dgm:pt>
    <dgm:pt modelId="{3D8E1FA1-7B8E-498F-B3A0-93482E76E02C}" type="parTrans" cxnId="{C2AC9741-4017-4E1E-9417-32003A21D59F}">
      <dgm:prSet/>
      <dgm:spPr/>
      <dgm:t>
        <a:bodyPr/>
        <a:lstStyle/>
        <a:p>
          <a:endParaRPr lang="en-US"/>
        </a:p>
      </dgm:t>
    </dgm:pt>
    <dgm:pt modelId="{892FF887-4B26-4E5C-82F4-C8F14F17D559}" type="sibTrans" cxnId="{C2AC9741-4017-4E1E-9417-32003A21D59F}">
      <dgm:prSet/>
      <dgm:spPr/>
      <dgm:t>
        <a:bodyPr/>
        <a:lstStyle/>
        <a:p>
          <a:endParaRPr lang="en-US"/>
        </a:p>
      </dgm:t>
    </dgm:pt>
    <dgm:pt modelId="{26587D95-6C69-47C4-B9A2-6582C168C1E1}">
      <dgm:prSet phldrT="[Text]"/>
      <dgm:spPr/>
      <dgm:t>
        <a:bodyPr/>
        <a:lstStyle/>
        <a:p>
          <a:r>
            <a:rPr lang="en-US" b="0" dirty="0">
              <a:solidFill>
                <a:schemeClr val="tx1">
                  <a:lumMod val="75000"/>
                  <a:lumOff val="25000"/>
                </a:schemeClr>
              </a:solidFill>
            </a:rPr>
            <a:t>Paw III </a:t>
          </a:r>
          <a:r>
            <a:rPr lang="en-US" dirty="0">
              <a:solidFill>
                <a:schemeClr val="tx1">
                  <a:lumMod val="75000"/>
                  <a:lumOff val="25000"/>
                </a:schemeClr>
              </a:solidFill>
            </a:rPr>
            <a:t>- New name tag</a:t>
          </a:r>
        </a:p>
      </dgm:t>
    </dgm:pt>
    <dgm:pt modelId="{F9CAFADB-0294-4DDA-ADA9-41FB35DCD874}" type="parTrans" cxnId="{6E929522-0E93-466B-AF8B-536C26187188}">
      <dgm:prSet/>
      <dgm:spPr/>
      <dgm:t>
        <a:bodyPr/>
        <a:lstStyle/>
        <a:p>
          <a:endParaRPr lang="en-US"/>
        </a:p>
      </dgm:t>
    </dgm:pt>
    <dgm:pt modelId="{7B3B04A7-DFC4-4B6F-B023-519D04EC49A3}" type="sibTrans" cxnId="{6E929522-0E93-466B-AF8B-536C26187188}">
      <dgm:prSet/>
      <dgm:spPr/>
      <dgm:t>
        <a:bodyPr/>
        <a:lstStyle/>
        <a:p>
          <a:endParaRPr lang="en-US"/>
        </a:p>
      </dgm:t>
    </dgm:pt>
    <dgm:pt modelId="{A548BD76-6238-43E6-802F-1DD6949C9FFB}">
      <dgm:prSet phldrT="[Text]" custT="1"/>
      <dgm:spPr/>
      <dgm:t>
        <a:bodyPr/>
        <a:lstStyle/>
        <a:p>
          <a:r>
            <a:rPr lang="en-US" sz="2800" dirty="0"/>
            <a:t>500 Hours of Volunteering</a:t>
          </a:r>
        </a:p>
      </dgm:t>
    </dgm:pt>
    <dgm:pt modelId="{5EB51989-89FF-4ABA-9482-3E887D915CE4}" type="parTrans" cxnId="{21C84277-1F6A-4EC8-87D2-CA1EE2FAA47D}">
      <dgm:prSet/>
      <dgm:spPr/>
      <dgm:t>
        <a:bodyPr/>
        <a:lstStyle/>
        <a:p>
          <a:endParaRPr lang="en-US"/>
        </a:p>
      </dgm:t>
    </dgm:pt>
    <dgm:pt modelId="{47F7FAB4-DE97-47EF-8A02-4906C11E8D5B}" type="sibTrans" cxnId="{21C84277-1F6A-4EC8-87D2-CA1EE2FAA47D}">
      <dgm:prSet/>
      <dgm:spPr/>
      <dgm:t>
        <a:bodyPr/>
        <a:lstStyle/>
        <a:p>
          <a:endParaRPr lang="en-US"/>
        </a:p>
      </dgm:t>
    </dgm:pt>
    <dgm:pt modelId="{A9675C85-1B71-45A6-BE4D-E24FAAD5B62F}">
      <dgm:prSet phldrT="[Text]"/>
      <dgm:spPr/>
      <dgm:t>
        <a:bodyPr/>
        <a:lstStyle/>
        <a:p>
          <a:r>
            <a:rPr lang="en-US" dirty="0">
              <a:solidFill>
                <a:schemeClr val="tx1">
                  <a:lumMod val="75000"/>
                  <a:lumOff val="25000"/>
                </a:schemeClr>
              </a:solidFill>
            </a:rPr>
            <a:t>Paw IV- New name tag &amp; certificate</a:t>
          </a:r>
        </a:p>
      </dgm:t>
    </dgm:pt>
    <dgm:pt modelId="{C8445ECB-25E5-4467-B472-E0D988D797DD}" type="parTrans" cxnId="{072447F8-44C9-4E4B-BB90-8BF8C2379660}">
      <dgm:prSet/>
      <dgm:spPr/>
      <dgm:t>
        <a:bodyPr/>
        <a:lstStyle/>
        <a:p>
          <a:endParaRPr lang="en-US"/>
        </a:p>
      </dgm:t>
    </dgm:pt>
    <dgm:pt modelId="{66D3F38D-1714-45F7-B0D2-26D23B1872DC}" type="sibTrans" cxnId="{072447F8-44C9-4E4B-BB90-8BF8C2379660}">
      <dgm:prSet/>
      <dgm:spPr/>
      <dgm:t>
        <a:bodyPr/>
        <a:lstStyle/>
        <a:p>
          <a:endParaRPr lang="en-US"/>
        </a:p>
      </dgm:t>
    </dgm:pt>
    <dgm:pt modelId="{BC99312C-DC22-4739-B916-14BBB8ADCD6C}" type="pres">
      <dgm:prSet presAssocID="{B76F9059-3DE9-448F-8692-9F8EC18E0B5D}" presName="Name0" presStyleCnt="0">
        <dgm:presLayoutVars>
          <dgm:dir/>
          <dgm:animLvl val="lvl"/>
          <dgm:resizeHandles val="exact"/>
        </dgm:presLayoutVars>
      </dgm:prSet>
      <dgm:spPr/>
    </dgm:pt>
    <dgm:pt modelId="{32AF95DC-51DB-423D-BE72-CB0025B3A0ED}" type="pres">
      <dgm:prSet presAssocID="{A548BD76-6238-43E6-802F-1DD6949C9FFB}" presName="boxAndChildren" presStyleCnt="0"/>
      <dgm:spPr/>
    </dgm:pt>
    <dgm:pt modelId="{A75C8FC9-88AB-4CDA-A0E3-75BAA0BCDDEB}" type="pres">
      <dgm:prSet presAssocID="{A548BD76-6238-43E6-802F-1DD6949C9FFB}" presName="parentTextBox" presStyleLbl="node1" presStyleIdx="0" presStyleCnt="3"/>
      <dgm:spPr/>
    </dgm:pt>
    <dgm:pt modelId="{A7444D48-69A5-4316-861F-DE98364364EB}" type="pres">
      <dgm:prSet presAssocID="{A548BD76-6238-43E6-802F-1DD6949C9FFB}" presName="entireBox" presStyleLbl="node1" presStyleIdx="0" presStyleCnt="3"/>
      <dgm:spPr/>
    </dgm:pt>
    <dgm:pt modelId="{579617E5-4446-4C9D-B0D7-0A229A6F3E73}" type="pres">
      <dgm:prSet presAssocID="{A548BD76-6238-43E6-802F-1DD6949C9FFB}" presName="descendantBox" presStyleCnt="0"/>
      <dgm:spPr/>
    </dgm:pt>
    <dgm:pt modelId="{90E88703-87D8-4CB9-AB22-1CA8F0B862B5}" type="pres">
      <dgm:prSet presAssocID="{A9675C85-1B71-45A6-BE4D-E24FAAD5B62F}" presName="childTextBox" presStyleLbl="fgAccFollowNode1" presStyleIdx="0" presStyleCnt="3">
        <dgm:presLayoutVars>
          <dgm:bulletEnabled val="1"/>
        </dgm:presLayoutVars>
      </dgm:prSet>
      <dgm:spPr/>
    </dgm:pt>
    <dgm:pt modelId="{99B27691-74B6-443F-8D45-92CCE0E2894E}" type="pres">
      <dgm:prSet presAssocID="{892FF887-4B26-4E5C-82F4-C8F14F17D559}" presName="sp" presStyleCnt="0"/>
      <dgm:spPr/>
    </dgm:pt>
    <dgm:pt modelId="{A8D7F285-C5D5-4673-8E83-780546E4F8EC}" type="pres">
      <dgm:prSet presAssocID="{92877A99-2469-4067-99AD-FA96CBB3CCDB}" presName="arrowAndChildren" presStyleCnt="0"/>
      <dgm:spPr/>
    </dgm:pt>
    <dgm:pt modelId="{EE4CA227-8A7F-48B0-A748-8D48A00464A2}" type="pres">
      <dgm:prSet presAssocID="{92877A99-2469-4067-99AD-FA96CBB3CCDB}" presName="parentTextArrow" presStyleLbl="node1" presStyleIdx="0" presStyleCnt="3"/>
      <dgm:spPr/>
    </dgm:pt>
    <dgm:pt modelId="{029BB4FD-3091-4D20-BC98-C512C5D04529}" type="pres">
      <dgm:prSet presAssocID="{92877A99-2469-4067-99AD-FA96CBB3CCDB}" presName="arrow" presStyleLbl="node1" presStyleIdx="1" presStyleCnt="3"/>
      <dgm:spPr/>
    </dgm:pt>
    <dgm:pt modelId="{E271C42D-2D36-4CB5-973A-23F20F95A502}" type="pres">
      <dgm:prSet presAssocID="{92877A99-2469-4067-99AD-FA96CBB3CCDB}" presName="descendantArrow" presStyleCnt="0"/>
      <dgm:spPr/>
    </dgm:pt>
    <dgm:pt modelId="{F7CA85B5-1F66-410C-9EAD-BF9834E90C8A}" type="pres">
      <dgm:prSet presAssocID="{26587D95-6C69-47C4-B9A2-6582C168C1E1}" presName="childTextArrow" presStyleLbl="fgAccFollowNode1" presStyleIdx="1" presStyleCnt="3">
        <dgm:presLayoutVars>
          <dgm:bulletEnabled val="1"/>
        </dgm:presLayoutVars>
      </dgm:prSet>
      <dgm:spPr/>
    </dgm:pt>
    <dgm:pt modelId="{AA5E2F68-7E9A-48A8-8F6C-7A6498D3F19D}" type="pres">
      <dgm:prSet presAssocID="{280ADBF5-A15D-4EAF-BC66-5A27647BB6B2}" presName="sp" presStyleCnt="0"/>
      <dgm:spPr/>
    </dgm:pt>
    <dgm:pt modelId="{05C880EB-1AF7-4A8B-B366-805FD36F4D57}" type="pres">
      <dgm:prSet presAssocID="{F2616ED3-DF87-44D2-A827-41C309130D2D}" presName="arrowAndChildren" presStyleCnt="0"/>
      <dgm:spPr/>
    </dgm:pt>
    <dgm:pt modelId="{68D1726A-6645-4FFB-881B-F119427F65A2}" type="pres">
      <dgm:prSet presAssocID="{F2616ED3-DF87-44D2-A827-41C309130D2D}" presName="parentTextArrow" presStyleLbl="node1" presStyleIdx="1" presStyleCnt="3"/>
      <dgm:spPr/>
    </dgm:pt>
    <dgm:pt modelId="{A498F50D-D915-4E43-A1D3-FACA4DA69173}" type="pres">
      <dgm:prSet presAssocID="{F2616ED3-DF87-44D2-A827-41C309130D2D}" presName="arrow" presStyleLbl="node1" presStyleIdx="2" presStyleCnt="3"/>
      <dgm:spPr/>
    </dgm:pt>
    <dgm:pt modelId="{5D60607A-85F2-4F93-961A-D786629D71D3}" type="pres">
      <dgm:prSet presAssocID="{F2616ED3-DF87-44D2-A827-41C309130D2D}" presName="descendantArrow" presStyleCnt="0"/>
      <dgm:spPr/>
    </dgm:pt>
    <dgm:pt modelId="{02A23A2E-6BD3-4950-B489-71E1CED4B535}" type="pres">
      <dgm:prSet presAssocID="{416F934D-55C2-48E0-A319-9D8FEC48AE5D}" presName="childTextArrow" presStyleLbl="fgAccFollowNode1" presStyleIdx="2" presStyleCnt="3">
        <dgm:presLayoutVars>
          <dgm:bulletEnabled val="1"/>
        </dgm:presLayoutVars>
      </dgm:prSet>
      <dgm:spPr/>
    </dgm:pt>
  </dgm:ptLst>
  <dgm:cxnLst>
    <dgm:cxn modelId="{6E929522-0E93-466B-AF8B-536C26187188}" srcId="{92877A99-2469-4067-99AD-FA96CBB3CCDB}" destId="{26587D95-6C69-47C4-B9A2-6582C168C1E1}" srcOrd="0" destOrd="0" parTransId="{F9CAFADB-0294-4DDA-ADA9-41FB35DCD874}" sibTransId="{7B3B04A7-DFC4-4B6F-B023-519D04EC49A3}"/>
    <dgm:cxn modelId="{3323B926-19A7-4F43-B784-F410BF09A125}" type="presOf" srcId="{92877A99-2469-4067-99AD-FA96CBB3CCDB}" destId="{EE4CA227-8A7F-48B0-A748-8D48A00464A2}" srcOrd="0" destOrd="0" presId="urn:microsoft.com/office/officeart/2005/8/layout/process4"/>
    <dgm:cxn modelId="{D5A90961-8ECB-4AF8-BF61-D79018C67DDA}" type="presOf" srcId="{92877A99-2469-4067-99AD-FA96CBB3CCDB}" destId="{029BB4FD-3091-4D20-BC98-C512C5D04529}" srcOrd="1" destOrd="0" presId="urn:microsoft.com/office/officeart/2005/8/layout/process4"/>
    <dgm:cxn modelId="{C2AC9741-4017-4E1E-9417-32003A21D59F}" srcId="{B76F9059-3DE9-448F-8692-9F8EC18E0B5D}" destId="{92877A99-2469-4067-99AD-FA96CBB3CCDB}" srcOrd="1" destOrd="0" parTransId="{3D8E1FA1-7B8E-498F-B3A0-93482E76E02C}" sibTransId="{892FF887-4B26-4E5C-82F4-C8F14F17D559}"/>
    <dgm:cxn modelId="{21C84277-1F6A-4EC8-87D2-CA1EE2FAA47D}" srcId="{B76F9059-3DE9-448F-8692-9F8EC18E0B5D}" destId="{A548BD76-6238-43E6-802F-1DD6949C9FFB}" srcOrd="2" destOrd="0" parTransId="{5EB51989-89FF-4ABA-9482-3E887D915CE4}" sibTransId="{47F7FAB4-DE97-47EF-8A02-4906C11E8D5B}"/>
    <dgm:cxn modelId="{74A57857-F9C7-4865-A3C7-ABE1654A3533}" type="presOf" srcId="{F2616ED3-DF87-44D2-A827-41C309130D2D}" destId="{68D1726A-6645-4FFB-881B-F119427F65A2}" srcOrd="0" destOrd="0" presId="urn:microsoft.com/office/officeart/2005/8/layout/process4"/>
    <dgm:cxn modelId="{3C233B90-C4F8-497F-B719-D9C3A07CEA73}" type="presOf" srcId="{B76F9059-3DE9-448F-8692-9F8EC18E0B5D}" destId="{BC99312C-DC22-4739-B916-14BBB8ADCD6C}" srcOrd="0" destOrd="0" presId="urn:microsoft.com/office/officeart/2005/8/layout/process4"/>
    <dgm:cxn modelId="{F3A50292-19A2-4E4C-9C42-11274E1D026A}" type="presOf" srcId="{416F934D-55C2-48E0-A319-9D8FEC48AE5D}" destId="{02A23A2E-6BD3-4950-B489-71E1CED4B535}" srcOrd="0" destOrd="0" presId="urn:microsoft.com/office/officeart/2005/8/layout/process4"/>
    <dgm:cxn modelId="{50CA4098-42C8-4CC4-9E1A-63CFB2530569}" type="presOf" srcId="{F2616ED3-DF87-44D2-A827-41C309130D2D}" destId="{A498F50D-D915-4E43-A1D3-FACA4DA69173}" srcOrd="1" destOrd="0" presId="urn:microsoft.com/office/officeart/2005/8/layout/process4"/>
    <dgm:cxn modelId="{E83CD19B-B564-42DF-BD35-1CD989F88C27}" type="presOf" srcId="{A548BD76-6238-43E6-802F-1DD6949C9FFB}" destId="{A75C8FC9-88AB-4CDA-A0E3-75BAA0BCDDEB}" srcOrd="0" destOrd="0" presId="urn:microsoft.com/office/officeart/2005/8/layout/process4"/>
    <dgm:cxn modelId="{D9BBD6A4-0C69-47F5-8103-15236C48B348}" srcId="{F2616ED3-DF87-44D2-A827-41C309130D2D}" destId="{416F934D-55C2-48E0-A319-9D8FEC48AE5D}" srcOrd="0" destOrd="0" parTransId="{D6F808E2-56E9-4B4D-B9C5-51E22C4E9436}" sibTransId="{C1A391BB-3FE1-4138-ACCD-5858B2FAAE36}"/>
    <dgm:cxn modelId="{2F1307A7-5B8C-4A86-84DD-1EC9B2DB9393}" type="presOf" srcId="{A9675C85-1B71-45A6-BE4D-E24FAAD5B62F}" destId="{90E88703-87D8-4CB9-AB22-1CA8F0B862B5}" srcOrd="0" destOrd="0" presId="urn:microsoft.com/office/officeart/2005/8/layout/process4"/>
    <dgm:cxn modelId="{3CC952C7-D1D1-41EA-9275-3B3BFAE480D5}" type="presOf" srcId="{26587D95-6C69-47C4-B9A2-6582C168C1E1}" destId="{F7CA85B5-1F66-410C-9EAD-BF9834E90C8A}" srcOrd="0" destOrd="0" presId="urn:microsoft.com/office/officeart/2005/8/layout/process4"/>
    <dgm:cxn modelId="{FB43A1C7-DC1A-4A0E-B57E-DB22C002DECC}" srcId="{B76F9059-3DE9-448F-8692-9F8EC18E0B5D}" destId="{F2616ED3-DF87-44D2-A827-41C309130D2D}" srcOrd="0" destOrd="0" parTransId="{D6CC499B-C17E-465C-BDD9-CAC5DF631E19}" sibTransId="{280ADBF5-A15D-4EAF-BC66-5A27647BB6B2}"/>
    <dgm:cxn modelId="{A41365E0-CAFE-41BF-9691-24CC5B3FA41A}" type="presOf" srcId="{A548BD76-6238-43E6-802F-1DD6949C9FFB}" destId="{A7444D48-69A5-4316-861F-DE98364364EB}" srcOrd="1" destOrd="0" presId="urn:microsoft.com/office/officeart/2005/8/layout/process4"/>
    <dgm:cxn modelId="{072447F8-44C9-4E4B-BB90-8BF8C2379660}" srcId="{A548BD76-6238-43E6-802F-1DD6949C9FFB}" destId="{A9675C85-1B71-45A6-BE4D-E24FAAD5B62F}" srcOrd="0" destOrd="0" parTransId="{C8445ECB-25E5-4467-B472-E0D988D797DD}" sibTransId="{66D3F38D-1714-45F7-B0D2-26D23B1872DC}"/>
    <dgm:cxn modelId="{FACC3656-DEE8-4D97-96A8-9D86C28A288C}" type="presParOf" srcId="{BC99312C-DC22-4739-B916-14BBB8ADCD6C}" destId="{32AF95DC-51DB-423D-BE72-CB0025B3A0ED}" srcOrd="0" destOrd="0" presId="urn:microsoft.com/office/officeart/2005/8/layout/process4"/>
    <dgm:cxn modelId="{FCDFD920-7F3F-4026-8D00-B275152409D3}" type="presParOf" srcId="{32AF95DC-51DB-423D-BE72-CB0025B3A0ED}" destId="{A75C8FC9-88AB-4CDA-A0E3-75BAA0BCDDEB}" srcOrd="0" destOrd="0" presId="urn:microsoft.com/office/officeart/2005/8/layout/process4"/>
    <dgm:cxn modelId="{352F7855-3B7F-4C48-B07F-2408B1B09240}" type="presParOf" srcId="{32AF95DC-51DB-423D-BE72-CB0025B3A0ED}" destId="{A7444D48-69A5-4316-861F-DE98364364EB}" srcOrd="1" destOrd="0" presId="urn:microsoft.com/office/officeart/2005/8/layout/process4"/>
    <dgm:cxn modelId="{4D421155-4290-439A-A421-F1B697621543}" type="presParOf" srcId="{32AF95DC-51DB-423D-BE72-CB0025B3A0ED}" destId="{579617E5-4446-4C9D-B0D7-0A229A6F3E73}" srcOrd="2" destOrd="0" presId="urn:microsoft.com/office/officeart/2005/8/layout/process4"/>
    <dgm:cxn modelId="{E5E738E8-F0C5-4DCE-A4CE-595A4178B9FF}" type="presParOf" srcId="{579617E5-4446-4C9D-B0D7-0A229A6F3E73}" destId="{90E88703-87D8-4CB9-AB22-1CA8F0B862B5}" srcOrd="0" destOrd="0" presId="urn:microsoft.com/office/officeart/2005/8/layout/process4"/>
    <dgm:cxn modelId="{6AA297ED-46DE-4E09-9849-1A28D92BF9EE}" type="presParOf" srcId="{BC99312C-DC22-4739-B916-14BBB8ADCD6C}" destId="{99B27691-74B6-443F-8D45-92CCE0E2894E}" srcOrd="1" destOrd="0" presId="urn:microsoft.com/office/officeart/2005/8/layout/process4"/>
    <dgm:cxn modelId="{7C410709-F3F3-43C0-8E50-4C375BFE14BC}" type="presParOf" srcId="{BC99312C-DC22-4739-B916-14BBB8ADCD6C}" destId="{A8D7F285-C5D5-4673-8E83-780546E4F8EC}" srcOrd="2" destOrd="0" presId="urn:microsoft.com/office/officeart/2005/8/layout/process4"/>
    <dgm:cxn modelId="{943473BF-6AE4-487C-A882-74611AF32BFB}" type="presParOf" srcId="{A8D7F285-C5D5-4673-8E83-780546E4F8EC}" destId="{EE4CA227-8A7F-48B0-A748-8D48A00464A2}" srcOrd="0" destOrd="0" presId="urn:microsoft.com/office/officeart/2005/8/layout/process4"/>
    <dgm:cxn modelId="{DC7CD97D-74E7-4028-BC74-0CE8F3E5D46F}" type="presParOf" srcId="{A8D7F285-C5D5-4673-8E83-780546E4F8EC}" destId="{029BB4FD-3091-4D20-BC98-C512C5D04529}" srcOrd="1" destOrd="0" presId="urn:microsoft.com/office/officeart/2005/8/layout/process4"/>
    <dgm:cxn modelId="{90000035-B0F2-47E1-B11C-D192F255BB4A}" type="presParOf" srcId="{A8D7F285-C5D5-4673-8E83-780546E4F8EC}" destId="{E271C42D-2D36-4CB5-973A-23F20F95A502}" srcOrd="2" destOrd="0" presId="urn:microsoft.com/office/officeart/2005/8/layout/process4"/>
    <dgm:cxn modelId="{7FD9B951-29BE-4380-8DC7-34E66939D57B}" type="presParOf" srcId="{E271C42D-2D36-4CB5-973A-23F20F95A502}" destId="{F7CA85B5-1F66-410C-9EAD-BF9834E90C8A}" srcOrd="0" destOrd="0" presId="urn:microsoft.com/office/officeart/2005/8/layout/process4"/>
    <dgm:cxn modelId="{C595AB68-4513-48BE-BE78-476ADA687DFB}" type="presParOf" srcId="{BC99312C-DC22-4739-B916-14BBB8ADCD6C}" destId="{AA5E2F68-7E9A-48A8-8F6C-7A6498D3F19D}" srcOrd="3" destOrd="0" presId="urn:microsoft.com/office/officeart/2005/8/layout/process4"/>
    <dgm:cxn modelId="{2F72CDC2-4BB2-4991-BA69-0902F9658235}" type="presParOf" srcId="{BC99312C-DC22-4739-B916-14BBB8ADCD6C}" destId="{05C880EB-1AF7-4A8B-B366-805FD36F4D57}" srcOrd="4" destOrd="0" presId="urn:microsoft.com/office/officeart/2005/8/layout/process4"/>
    <dgm:cxn modelId="{0D3186AE-CD7F-46F6-ADF3-CEFAC012082E}" type="presParOf" srcId="{05C880EB-1AF7-4A8B-B366-805FD36F4D57}" destId="{68D1726A-6645-4FFB-881B-F119427F65A2}" srcOrd="0" destOrd="0" presId="urn:microsoft.com/office/officeart/2005/8/layout/process4"/>
    <dgm:cxn modelId="{ECFFEE4C-62E9-40DA-A61C-658C88CC17DC}" type="presParOf" srcId="{05C880EB-1AF7-4A8B-B366-805FD36F4D57}" destId="{A498F50D-D915-4E43-A1D3-FACA4DA69173}" srcOrd="1" destOrd="0" presId="urn:microsoft.com/office/officeart/2005/8/layout/process4"/>
    <dgm:cxn modelId="{87EA40E7-4545-44EE-B0F3-E53E81CE8F9E}" type="presParOf" srcId="{05C880EB-1AF7-4A8B-B366-805FD36F4D57}" destId="{5D60607A-85F2-4F93-961A-D786629D71D3}" srcOrd="2" destOrd="0" presId="urn:microsoft.com/office/officeart/2005/8/layout/process4"/>
    <dgm:cxn modelId="{731A7A7C-CC1A-4C25-9F39-910E5D1B4213}" type="presParOf" srcId="{5D60607A-85F2-4F93-961A-D786629D71D3}" destId="{02A23A2E-6BD3-4950-B489-71E1CED4B53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EB98B0-4B63-48BC-9BD5-0812ED4A5E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6EA68A-5F24-4E41-A437-ADE003910383}">
      <dgm:prSet phldrT="[Text]" custT="1"/>
      <dgm:spPr>
        <a:solidFill>
          <a:schemeClr val="bg2"/>
        </a:solidFill>
      </dgm:spPr>
      <dgm:t>
        <a:bodyPr/>
        <a:lstStyle/>
        <a:p>
          <a:pPr algn="ctr"/>
          <a:r>
            <a:rPr lang="en-US" sz="2800" dirty="0">
              <a:solidFill>
                <a:schemeClr val="tx1">
                  <a:lumMod val="75000"/>
                  <a:lumOff val="25000"/>
                </a:schemeClr>
              </a:solidFill>
            </a:rPr>
            <a:t>What to Wear</a:t>
          </a:r>
        </a:p>
      </dgm:t>
    </dgm:pt>
    <dgm:pt modelId="{68E71193-AC65-4069-A812-ADB702C56638}" type="parTrans" cxnId="{3B83037C-CDD6-43F4-9431-696A9C70C2B3}">
      <dgm:prSet/>
      <dgm:spPr/>
      <dgm:t>
        <a:bodyPr/>
        <a:lstStyle/>
        <a:p>
          <a:endParaRPr lang="en-US"/>
        </a:p>
      </dgm:t>
    </dgm:pt>
    <dgm:pt modelId="{70660467-7A90-4513-BFF7-EA9B421571D4}" type="sibTrans" cxnId="{3B83037C-CDD6-43F4-9431-696A9C70C2B3}">
      <dgm:prSet/>
      <dgm:spPr/>
      <dgm:t>
        <a:bodyPr/>
        <a:lstStyle/>
        <a:p>
          <a:endParaRPr lang="en-US"/>
        </a:p>
      </dgm:t>
    </dgm:pt>
    <dgm:pt modelId="{84D6BE09-352D-4BA7-9495-2F26DD036839}">
      <dgm:prSet phldrT="[Text]"/>
      <dgm:spPr/>
      <dgm:t>
        <a:bodyPr/>
        <a:lstStyle/>
        <a:p>
          <a:r>
            <a:rPr lang="en-US" dirty="0">
              <a:solidFill>
                <a:schemeClr val="tx1">
                  <a:lumMod val="75000"/>
                  <a:lumOff val="25000"/>
                </a:schemeClr>
              </a:solidFill>
            </a:rPr>
            <a:t>Volunteer shirt (optional)</a:t>
          </a:r>
        </a:p>
      </dgm:t>
    </dgm:pt>
    <dgm:pt modelId="{8F7037FA-C3CF-428B-83EA-6810690D496B}" type="parTrans" cxnId="{D029B3CA-F170-40F8-949E-DC18230C1D7B}">
      <dgm:prSet/>
      <dgm:spPr/>
      <dgm:t>
        <a:bodyPr/>
        <a:lstStyle/>
        <a:p>
          <a:endParaRPr lang="en-US"/>
        </a:p>
      </dgm:t>
    </dgm:pt>
    <dgm:pt modelId="{04568103-7E93-4DAC-97C1-813EE78F29A5}" type="sibTrans" cxnId="{D029B3CA-F170-40F8-949E-DC18230C1D7B}">
      <dgm:prSet/>
      <dgm:spPr/>
      <dgm:t>
        <a:bodyPr/>
        <a:lstStyle/>
        <a:p>
          <a:endParaRPr lang="en-US"/>
        </a:p>
      </dgm:t>
    </dgm:pt>
    <dgm:pt modelId="{16244372-463B-4015-ACB6-E3DA1F579222}">
      <dgm:prSet phldrT="[Text]" custT="1"/>
      <dgm:spPr>
        <a:solidFill>
          <a:schemeClr val="bg2"/>
        </a:solidFill>
      </dgm:spPr>
      <dgm:t>
        <a:bodyPr/>
        <a:lstStyle/>
        <a:p>
          <a:pPr algn="ctr"/>
          <a:r>
            <a:rPr lang="en-US" sz="2800" dirty="0">
              <a:solidFill>
                <a:schemeClr val="tx1">
                  <a:lumMod val="75000"/>
                  <a:lumOff val="25000"/>
                </a:schemeClr>
              </a:solidFill>
            </a:rPr>
            <a:t>Cell Phones</a:t>
          </a:r>
        </a:p>
      </dgm:t>
    </dgm:pt>
    <dgm:pt modelId="{AB334566-EC7A-4B44-9460-49D2B8748B1D}" type="parTrans" cxnId="{7531ECC8-EC93-4021-BD06-CF0BF68DFC89}">
      <dgm:prSet/>
      <dgm:spPr/>
      <dgm:t>
        <a:bodyPr/>
        <a:lstStyle/>
        <a:p>
          <a:endParaRPr lang="en-US"/>
        </a:p>
      </dgm:t>
    </dgm:pt>
    <dgm:pt modelId="{7A3DEDE1-83FF-4BD8-BE69-4D010381C617}" type="sibTrans" cxnId="{7531ECC8-EC93-4021-BD06-CF0BF68DFC89}">
      <dgm:prSet/>
      <dgm:spPr/>
      <dgm:t>
        <a:bodyPr/>
        <a:lstStyle/>
        <a:p>
          <a:endParaRPr lang="en-US"/>
        </a:p>
      </dgm:t>
    </dgm:pt>
    <dgm:pt modelId="{7A491B9C-A612-479F-AC91-6A1D93BD2434}">
      <dgm:prSet phldrT="[Text]"/>
      <dgm:spPr/>
      <dgm:t>
        <a:bodyPr/>
        <a:lstStyle/>
        <a:p>
          <a:r>
            <a:rPr lang="en-US" dirty="0">
              <a:solidFill>
                <a:schemeClr val="tx1">
                  <a:lumMod val="75000"/>
                  <a:lumOff val="25000"/>
                </a:schemeClr>
              </a:solidFill>
            </a:rPr>
            <a:t>Should not be out</a:t>
          </a:r>
        </a:p>
      </dgm:t>
    </dgm:pt>
    <dgm:pt modelId="{E298A7FA-6CA2-463F-9278-CAC20D129F29}" type="parTrans" cxnId="{8BB552AC-5D7A-4A21-9A80-2B09BB5ADAE1}">
      <dgm:prSet/>
      <dgm:spPr/>
      <dgm:t>
        <a:bodyPr/>
        <a:lstStyle/>
        <a:p>
          <a:endParaRPr lang="en-US"/>
        </a:p>
      </dgm:t>
    </dgm:pt>
    <dgm:pt modelId="{6016678B-7351-4753-A74F-08CED6890D75}" type="sibTrans" cxnId="{8BB552AC-5D7A-4A21-9A80-2B09BB5ADAE1}">
      <dgm:prSet/>
      <dgm:spPr/>
      <dgm:t>
        <a:bodyPr/>
        <a:lstStyle/>
        <a:p>
          <a:endParaRPr lang="en-US"/>
        </a:p>
      </dgm:t>
    </dgm:pt>
    <dgm:pt modelId="{513371D2-5CF0-4C55-BD6A-807A37ADEBF1}">
      <dgm:prSet phldrT="[Text]"/>
      <dgm:spPr/>
      <dgm:t>
        <a:bodyPr/>
        <a:lstStyle/>
        <a:p>
          <a:r>
            <a:rPr lang="en-US" dirty="0">
              <a:solidFill>
                <a:schemeClr val="tx1">
                  <a:lumMod val="75000"/>
                  <a:lumOff val="25000"/>
                </a:schemeClr>
              </a:solidFill>
            </a:rPr>
            <a:t>Name tag</a:t>
          </a:r>
        </a:p>
      </dgm:t>
    </dgm:pt>
    <dgm:pt modelId="{3FB1C94B-71DA-4E89-9B4B-06AE101878E8}" type="parTrans" cxnId="{472591F8-53D8-47B7-9588-F5F7CC815185}">
      <dgm:prSet/>
      <dgm:spPr/>
      <dgm:t>
        <a:bodyPr/>
        <a:lstStyle/>
        <a:p>
          <a:endParaRPr lang="en-US"/>
        </a:p>
      </dgm:t>
    </dgm:pt>
    <dgm:pt modelId="{57CBE30B-9BB1-4704-AE2C-941BF08692FD}" type="sibTrans" cxnId="{472591F8-53D8-47B7-9588-F5F7CC815185}">
      <dgm:prSet/>
      <dgm:spPr/>
      <dgm:t>
        <a:bodyPr/>
        <a:lstStyle/>
        <a:p>
          <a:endParaRPr lang="en-US"/>
        </a:p>
      </dgm:t>
    </dgm:pt>
    <dgm:pt modelId="{36884725-8D8E-43DB-B171-717E8BFD2CE6}">
      <dgm:prSet phldrT="[Text]"/>
      <dgm:spPr/>
      <dgm:t>
        <a:bodyPr/>
        <a:lstStyle/>
        <a:p>
          <a:r>
            <a:rPr lang="en-US" dirty="0">
              <a:solidFill>
                <a:schemeClr val="tx1">
                  <a:lumMod val="75000"/>
                  <a:lumOff val="25000"/>
                </a:schemeClr>
              </a:solidFill>
            </a:rPr>
            <a:t>Close toed shoes</a:t>
          </a:r>
        </a:p>
      </dgm:t>
    </dgm:pt>
    <dgm:pt modelId="{E4FB54D9-6E91-4A04-A347-9CE7B04A427A}" type="parTrans" cxnId="{73371CF3-A4F4-4C27-9722-F46ED1C9E3B9}">
      <dgm:prSet/>
      <dgm:spPr/>
      <dgm:t>
        <a:bodyPr/>
        <a:lstStyle/>
        <a:p>
          <a:endParaRPr lang="en-US"/>
        </a:p>
      </dgm:t>
    </dgm:pt>
    <dgm:pt modelId="{E2530D6B-EE8F-406C-87B8-04256975A2F0}" type="sibTrans" cxnId="{73371CF3-A4F4-4C27-9722-F46ED1C9E3B9}">
      <dgm:prSet/>
      <dgm:spPr/>
      <dgm:t>
        <a:bodyPr/>
        <a:lstStyle/>
        <a:p>
          <a:endParaRPr lang="en-US"/>
        </a:p>
      </dgm:t>
    </dgm:pt>
    <dgm:pt modelId="{75F8DD0A-DB53-49F2-BCF6-F0A93053C997}">
      <dgm:prSet phldrT="[Text]"/>
      <dgm:spPr/>
      <dgm:t>
        <a:bodyPr/>
        <a:lstStyle/>
        <a:p>
          <a:r>
            <a:rPr lang="en-US" dirty="0">
              <a:solidFill>
                <a:schemeClr val="tx1">
                  <a:lumMod val="75000"/>
                  <a:lumOff val="25000"/>
                </a:schemeClr>
              </a:solidFill>
            </a:rPr>
            <a:t>Sign out if you need to make a call</a:t>
          </a:r>
        </a:p>
      </dgm:t>
    </dgm:pt>
    <dgm:pt modelId="{192327FC-9A36-480D-9495-BB2965AFBDB6}" type="parTrans" cxnId="{7337A9C9-01C3-4D90-B390-7D9DADB176C0}">
      <dgm:prSet/>
      <dgm:spPr/>
      <dgm:t>
        <a:bodyPr/>
        <a:lstStyle/>
        <a:p>
          <a:endParaRPr lang="en-US"/>
        </a:p>
      </dgm:t>
    </dgm:pt>
    <dgm:pt modelId="{AA9EA143-FE6D-451E-8C3F-50D0CC8C7FDC}" type="sibTrans" cxnId="{7337A9C9-01C3-4D90-B390-7D9DADB176C0}">
      <dgm:prSet/>
      <dgm:spPr/>
      <dgm:t>
        <a:bodyPr/>
        <a:lstStyle/>
        <a:p>
          <a:endParaRPr lang="en-US"/>
        </a:p>
      </dgm:t>
    </dgm:pt>
    <dgm:pt modelId="{C24FFFF1-4DEC-457E-A100-D4B194BDC227}" type="pres">
      <dgm:prSet presAssocID="{1CEB98B0-4B63-48BC-9BD5-0812ED4A5E4E}" presName="linear" presStyleCnt="0">
        <dgm:presLayoutVars>
          <dgm:animLvl val="lvl"/>
          <dgm:resizeHandles val="exact"/>
        </dgm:presLayoutVars>
      </dgm:prSet>
      <dgm:spPr/>
    </dgm:pt>
    <dgm:pt modelId="{4CEDB66C-35B0-4D02-BB1F-B7CBD7B1014A}" type="pres">
      <dgm:prSet presAssocID="{C66EA68A-5F24-4E41-A437-ADE003910383}" presName="parentText" presStyleLbl="node1" presStyleIdx="0" presStyleCnt="2">
        <dgm:presLayoutVars>
          <dgm:chMax val="0"/>
          <dgm:bulletEnabled val="1"/>
        </dgm:presLayoutVars>
      </dgm:prSet>
      <dgm:spPr/>
    </dgm:pt>
    <dgm:pt modelId="{02D72B80-2C62-4987-9C93-F1B625E162DD}" type="pres">
      <dgm:prSet presAssocID="{C66EA68A-5F24-4E41-A437-ADE003910383}" presName="childText" presStyleLbl="revTx" presStyleIdx="0" presStyleCnt="2">
        <dgm:presLayoutVars>
          <dgm:bulletEnabled val="1"/>
        </dgm:presLayoutVars>
      </dgm:prSet>
      <dgm:spPr/>
    </dgm:pt>
    <dgm:pt modelId="{BEDFAC80-53C3-4715-95C4-CB236FB29920}" type="pres">
      <dgm:prSet presAssocID="{16244372-463B-4015-ACB6-E3DA1F579222}" presName="parentText" presStyleLbl="node1" presStyleIdx="1" presStyleCnt="2">
        <dgm:presLayoutVars>
          <dgm:chMax val="0"/>
          <dgm:bulletEnabled val="1"/>
        </dgm:presLayoutVars>
      </dgm:prSet>
      <dgm:spPr/>
    </dgm:pt>
    <dgm:pt modelId="{1846C194-264A-4913-998A-D3395A0B7836}" type="pres">
      <dgm:prSet presAssocID="{16244372-463B-4015-ACB6-E3DA1F579222}" presName="childText" presStyleLbl="revTx" presStyleIdx="1" presStyleCnt="2">
        <dgm:presLayoutVars>
          <dgm:bulletEnabled val="1"/>
        </dgm:presLayoutVars>
      </dgm:prSet>
      <dgm:spPr/>
    </dgm:pt>
  </dgm:ptLst>
  <dgm:cxnLst>
    <dgm:cxn modelId="{4D34CD2C-2D19-49D4-8DE5-BCE6787FDBAC}" type="presOf" srcId="{84D6BE09-352D-4BA7-9495-2F26DD036839}" destId="{02D72B80-2C62-4987-9C93-F1B625E162DD}" srcOrd="0" destOrd="0" presId="urn:microsoft.com/office/officeart/2005/8/layout/vList2"/>
    <dgm:cxn modelId="{E9B2E362-EEE3-4BDA-B9E0-BC5DC65A6A50}" type="presOf" srcId="{C66EA68A-5F24-4E41-A437-ADE003910383}" destId="{4CEDB66C-35B0-4D02-BB1F-B7CBD7B1014A}" srcOrd="0" destOrd="0" presId="urn:microsoft.com/office/officeart/2005/8/layout/vList2"/>
    <dgm:cxn modelId="{CA6E8656-69A9-4C1A-9BBE-71295DBCF1E0}" type="presOf" srcId="{75F8DD0A-DB53-49F2-BCF6-F0A93053C997}" destId="{1846C194-264A-4913-998A-D3395A0B7836}" srcOrd="0" destOrd="1" presId="urn:microsoft.com/office/officeart/2005/8/layout/vList2"/>
    <dgm:cxn modelId="{83E3A579-6DD7-4A1D-B548-8C121B75E3A2}" type="presOf" srcId="{513371D2-5CF0-4C55-BD6A-807A37ADEBF1}" destId="{02D72B80-2C62-4987-9C93-F1B625E162DD}" srcOrd="0" destOrd="1" presId="urn:microsoft.com/office/officeart/2005/8/layout/vList2"/>
    <dgm:cxn modelId="{3B83037C-CDD6-43F4-9431-696A9C70C2B3}" srcId="{1CEB98B0-4B63-48BC-9BD5-0812ED4A5E4E}" destId="{C66EA68A-5F24-4E41-A437-ADE003910383}" srcOrd="0" destOrd="0" parTransId="{68E71193-AC65-4069-A812-ADB702C56638}" sibTransId="{70660467-7A90-4513-BFF7-EA9B421571D4}"/>
    <dgm:cxn modelId="{919A747C-8CDB-41E4-B93C-CF45413D7CF7}" type="presOf" srcId="{7A491B9C-A612-479F-AC91-6A1D93BD2434}" destId="{1846C194-264A-4913-998A-D3395A0B7836}" srcOrd="0" destOrd="0" presId="urn:microsoft.com/office/officeart/2005/8/layout/vList2"/>
    <dgm:cxn modelId="{3A1BDA91-B0FD-4769-8C7C-040E97A86E61}" type="presOf" srcId="{1CEB98B0-4B63-48BC-9BD5-0812ED4A5E4E}" destId="{C24FFFF1-4DEC-457E-A100-D4B194BDC227}" srcOrd="0" destOrd="0" presId="urn:microsoft.com/office/officeart/2005/8/layout/vList2"/>
    <dgm:cxn modelId="{8BB552AC-5D7A-4A21-9A80-2B09BB5ADAE1}" srcId="{16244372-463B-4015-ACB6-E3DA1F579222}" destId="{7A491B9C-A612-479F-AC91-6A1D93BD2434}" srcOrd="0" destOrd="0" parTransId="{E298A7FA-6CA2-463F-9278-CAC20D129F29}" sibTransId="{6016678B-7351-4753-A74F-08CED6890D75}"/>
    <dgm:cxn modelId="{F6896EB0-FC04-4A50-98D6-0B0AD5999F3E}" type="presOf" srcId="{16244372-463B-4015-ACB6-E3DA1F579222}" destId="{BEDFAC80-53C3-4715-95C4-CB236FB29920}" srcOrd="0" destOrd="0" presId="urn:microsoft.com/office/officeart/2005/8/layout/vList2"/>
    <dgm:cxn modelId="{83F46EB2-372B-42C8-BB2E-CB7E61F35169}" type="presOf" srcId="{36884725-8D8E-43DB-B171-717E8BFD2CE6}" destId="{02D72B80-2C62-4987-9C93-F1B625E162DD}" srcOrd="0" destOrd="2" presId="urn:microsoft.com/office/officeart/2005/8/layout/vList2"/>
    <dgm:cxn modelId="{7531ECC8-EC93-4021-BD06-CF0BF68DFC89}" srcId="{1CEB98B0-4B63-48BC-9BD5-0812ED4A5E4E}" destId="{16244372-463B-4015-ACB6-E3DA1F579222}" srcOrd="1" destOrd="0" parTransId="{AB334566-EC7A-4B44-9460-49D2B8748B1D}" sibTransId="{7A3DEDE1-83FF-4BD8-BE69-4D010381C617}"/>
    <dgm:cxn modelId="{7337A9C9-01C3-4D90-B390-7D9DADB176C0}" srcId="{16244372-463B-4015-ACB6-E3DA1F579222}" destId="{75F8DD0A-DB53-49F2-BCF6-F0A93053C997}" srcOrd="1" destOrd="0" parTransId="{192327FC-9A36-480D-9495-BB2965AFBDB6}" sibTransId="{AA9EA143-FE6D-451E-8C3F-50D0CC8C7FDC}"/>
    <dgm:cxn modelId="{D029B3CA-F170-40F8-949E-DC18230C1D7B}" srcId="{C66EA68A-5F24-4E41-A437-ADE003910383}" destId="{84D6BE09-352D-4BA7-9495-2F26DD036839}" srcOrd="0" destOrd="0" parTransId="{8F7037FA-C3CF-428B-83EA-6810690D496B}" sibTransId="{04568103-7E93-4DAC-97C1-813EE78F29A5}"/>
    <dgm:cxn modelId="{73371CF3-A4F4-4C27-9722-F46ED1C9E3B9}" srcId="{C66EA68A-5F24-4E41-A437-ADE003910383}" destId="{36884725-8D8E-43DB-B171-717E8BFD2CE6}" srcOrd="2" destOrd="0" parTransId="{E4FB54D9-6E91-4A04-A347-9CE7B04A427A}" sibTransId="{E2530D6B-EE8F-406C-87B8-04256975A2F0}"/>
    <dgm:cxn modelId="{472591F8-53D8-47B7-9588-F5F7CC815185}" srcId="{C66EA68A-5F24-4E41-A437-ADE003910383}" destId="{513371D2-5CF0-4C55-BD6A-807A37ADEBF1}" srcOrd="1" destOrd="0" parTransId="{3FB1C94B-71DA-4E89-9B4B-06AE101878E8}" sibTransId="{57CBE30B-9BB1-4704-AE2C-941BF08692FD}"/>
    <dgm:cxn modelId="{69F9FB17-03C4-4026-BF03-EF0206F78D8C}" type="presParOf" srcId="{C24FFFF1-4DEC-457E-A100-D4B194BDC227}" destId="{4CEDB66C-35B0-4D02-BB1F-B7CBD7B1014A}" srcOrd="0" destOrd="0" presId="urn:microsoft.com/office/officeart/2005/8/layout/vList2"/>
    <dgm:cxn modelId="{D64D5A74-2626-45F5-A818-E56251A96082}" type="presParOf" srcId="{C24FFFF1-4DEC-457E-A100-D4B194BDC227}" destId="{02D72B80-2C62-4987-9C93-F1B625E162DD}" srcOrd="1" destOrd="0" presId="urn:microsoft.com/office/officeart/2005/8/layout/vList2"/>
    <dgm:cxn modelId="{782A6B98-C93E-4166-B71A-0B866519CF74}" type="presParOf" srcId="{C24FFFF1-4DEC-457E-A100-D4B194BDC227}" destId="{BEDFAC80-53C3-4715-95C4-CB236FB29920}" srcOrd="2" destOrd="0" presId="urn:microsoft.com/office/officeart/2005/8/layout/vList2"/>
    <dgm:cxn modelId="{9F0D1604-2C33-413F-8350-F4EA98E73DEF}" type="presParOf" srcId="{C24FFFF1-4DEC-457E-A100-D4B194BDC227}" destId="{1846C194-264A-4913-998A-D3395A0B7836}" srcOrd="3"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EB98B0-4B63-48BC-9BD5-0812ED4A5E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6EA68A-5F24-4E41-A437-ADE003910383}">
      <dgm:prSet phldrT="[Text]" custT="1"/>
      <dgm:spPr>
        <a:solidFill>
          <a:schemeClr val="bg2"/>
        </a:solidFill>
      </dgm:spPr>
      <dgm:t>
        <a:bodyPr tIns="109728"/>
        <a:lstStyle/>
        <a:p>
          <a:pPr algn="ctr"/>
          <a:r>
            <a:rPr lang="en-US" sz="2800" dirty="0">
              <a:solidFill>
                <a:schemeClr val="tx1">
                  <a:lumMod val="75000"/>
                  <a:lumOff val="25000"/>
                </a:schemeClr>
              </a:solidFill>
            </a:rPr>
            <a:t>Other Policies</a:t>
          </a:r>
        </a:p>
      </dgm:t>
    </dgm:pt>
    <dgm:pt modelId="{68E71193-AC65-4069-A812-ADB702C56638}" type="parTrans" cxnId="{3B83037C-CDD6-43F4-9431-696A9C70C2B3}">
      <dgm:prSet/>
      <dgm:spPr/>
      <dgm:t>
        <a:bodyPr/>
        <a:lstStyle/>
        <a:p>
          <a:endParaRPr lang="en-US"/>
        </a:p>
      </dgm:t>
    </dgm:pt>
    <dgm:pt modelId="{70660467-7A90-4513-BFF7-EA9B421571D4}" type="sibTrans" cxnId="{3B83037C-CDD6-43F4-9431-696A9C70C2B3}">
      <dgm:prSet/>
      <dgm:spPr/>
      <dgm:t>
        <a:bodyPr/>
        <a:lstStyle/>
        <a:p>
          <a:endParaRPr lang="en-US"/>
        </a:p>
      </dgm:t>
    </dgm:pt>
    <dgm:pt modelId="{84D6BE09-352D-4BA7-9495-2F26DD036839}">
      <dgm:prSet phldrT="[Text]" custT="1"/>
      <dgm:spPr/>
      <dgm:t>
        <a:bodyPr/>
        <a:lstStyle/>
        <a:p>
          <a:r>
            <a:rPr lang="en-US" sz="2900" dirty="0">
              <a:solidFill>
                <a:schemeClr val="tx1">
                  <a:lumMod val="75000"/>
                  <a:lumOff val="25000"/>
                </a:schemeClr>
              </a:solidFill>
            </a:rPr>
            <a:t>Smoke-free facility</a:t>
          </a:r>
        </a:p>
      </dgm:t>
    </dgm:pt>
    <dgm:pt modelId="{8F7037FA-C3CF-428B-83EA-6810690D496B}" type="parTrans" cxnId="{D029B3CA-F170-40F8-949E-DC18230C1D7B}">
      <dgm:prSet/>
      <dgm:spPr/>
      <dgm:t>
        <a:bodyPr/>
        <a:lstStyle/>
        <a:p>
          <a:endParaRPr lang="en-US"/>
        </a:p>
      </dgm:t>
    </dgm:pt>
    <dgm:pt modelId="{04568103-7E93-4DAC-97C1-813EE78F29A5}" type="sibTrans" cxnId="{D029B3CA-F170-40F8-949E-DC18230C1D7B}">
      <dgm:prSet/>
      <dgm:spPr/>
      <dgm:t>
        <a:bodyPr/>
        <a:lstStyle/>
        <a:p>
          <a:endParaRPr lang="en-US"/>
        </a:p>
      </dgm:t>
    </dgm:pt>
    <dgm:pt modelId="{513371D2-5CF0-4C55-BD6A-807A37ADEBF1}">
      <dgm:prSet phldrT="[Text]" custT="1"/>
      <dgm:spPr/>
      <dgm:t>
        <a:bodyPr/>
        <a:lstStyle/>
        <a:p>
          <a:r>
            <a:rPr lang="en-US" sz="2900" dirty="0">
              <a:solidFill>
                <a:schemeClr val="tx1">
                  <a:lumMod val="75000"/>
                  <a:lumOff val="25000"/>
                </a:schemeClr>
              </a:solidFill>
            </a:rPr>
            <a:t>Weapons/Alcohol-free facility</a:t>
          </a:r>
        </a:p>
      </dgm:t>
    </dgm:pt>
    <dgm:pt modelId="{3FB1C94B-71DA-4E89-9B4B-06AE101878E8}" type="parTrans" cxnId="{472591F8-53D8-47B7-9588-F5F7CC815185}">
      <dgm:prSet/>
      <dgm:spPr/>
      <dgm:t>
        <a:bodyPr/>
        <a:lstStyle/>
        <a:p>
          <a:endParaRPr lang="en-US"/>
        </a:p>
      </dgm:t>
    </dgm:pt>
    <dgm:pt modelId="{57CBE30B-9BB1-4704-AE2C-941BF08692FD}" type="sibTrans" cxnId="{472591F8-53D8-47B7-9588-F5F7CC815185}">
      <dgm:prSet/>
      <dgm:spPr/>
      <dgm:t>
        <a:bodyPr/>
        <a:lstStyle/>
        <a:p>
          <a:endParaRPr lang="en-US"/>
        </a:p>
      </dgm:t>
    </dgm:pt>
    <dgm:pt modelId="{36884725-8D8E-43DB-B171-717E8BFD2CE6}">
      <dgm:prSet phldrT="[Text]" custT="1"/>
      <dgm:spPr/>
      <dgm:t>
        <a:bodyPr/>
        <a:lstStyle/>
        <a:p>
          <a:r>
            <a:rPr lang="en-US" sz="2900" dirty="0">
              <a:solidFill>
                <a:schemeClr val="tx1">
                  <a:lumMod val="75000"/>
                  <a:lumOff val="25000"/>
                </a:schemeClr>
              </a:solidFill>
            </a:rPr>
            <a:t>No open food or drink in work areas</a:t>
          </a:r>
        </a:p>
      </dgm:t>
    </dgm:pt>
    <dgm:pt modelId="{E4FB54D9-6E91-4A04-A347-9CE7B04A427A}" type="parTrans" cxnId="{73371CF3-A4F4-4C27-9722-F46ED1C9E3B9}">
      <dgm:prSet/>
      <dgm:spPr/>
      <dgm:t>
        <a:bodyPr/>
        <a:lstStyle/>
        <a:p>
          <a:endParaRPr lang="en-US"/>
        </a:p>
      </dgm:t>
    </dgm:pt>
    <dgm:pt modelId="{E2530D6B-EE8F-406C-87B8-04256975A2F0}" type="sibTrans" cxnId="{73371CF3-A4F4-4C27-9722-F46ED1C9E3B9}">
      <dgm:prSet/>
      <dgm:spPr/>
      <dgm:t>
        <a:bodyPr/>
        <a:lstStyle/>
        <a:p>
          <a:endParaRPr lang="en-US"/>
        </a:p>
      </dgm:t>
    </dgm:pt>
    <dgm:pt modelId="{C5B61BA2-4B4C-4059-8201-55C6EA3AC073}">
      <dgm:prSet phldrT="[Text]" custT="1"/>
      <dgm:spPr/>
      <dgm:t>
        <a:bodyPr/>
        <a:lstStyle/>
        <a:p>
          <a:r>
            <a:rPr lang="en-US" sz="2900" dirty="0">
              <a:solidFill>
                <a:schemeClr val="tx1">
                  <a:lumMod val="75000"/>
                  <a:lumOff val="25000"/>
                </a:schemeClr>
              </a:solidFill>
            </a:rPr>
            <a:t>No family or friends come to volunteer with you (unless they too are volunteers) </a:t>
          </a:r>
        </a:p>
      </dgm:t>
    </dgm:pt>
    <dgm:pt modelId="{FDC6F9A5-7C47-4DB0-9E78-CDED7F6222BD}" type="parTrans" cxnId="{06F8A247-F0D9-4A4B-BAF7-DF5699477F21}">
      <dgm:prSet/>
      <dgm:spPr/>
      <dgm:t>
        <a:bodyPr/>
        <a:lstStyle/>
        <a:p>
          <a:endParaRPr lang="en-US"/>
        </a:p>
      </dgm:t>
    </dgm:pt>
    <dgm:pt modelId="{0D8EA4E3-10A3-49FA-9016-B03C11307E4E}" type="sibTrans" cxnId="{06F8A247-F0D9-4A4B-BAF7-DF5699477F21}">
      <dgm:prSet/>
      <dgm:spPr/>
      <dgm:t>
        <a:bodyPr/>
        <a:lstStyle/>
        <a:p>
          <a:endParaRPr lang="en-US"/>
        </a:p>
      </dgm:t>
    </dgm:pt>
    <dgm:pt modelId="{C24FFFF1-4DEC-457E-A100-D4B194BDC227}" type="pres">
      <dgm:prSet presAssocID="{1CEB98B0-4B63-48BC-9BD5-0812ED4A5E4E}" presName="linear" presStyleCnt="0">
        <dgm:presLayoutVars>
          <dgm:animLvl val="lvl"/>
          <dgm:resizeHandles val="exact"/>
        </dgm:presLayoutVars>
      </dgm:prSet>
      <dgm:spPr/>
    </dgm:pt>
    <dgm:pt modelId="{4CEDB66C-35B0-4D02-BB1F-B7CBD7B1014A}" type="pres">
      <dgm:prSet presAssocID="{C66EA68A-5F24-4E41-A437-ADE003910383}" presName="parentText" presStyleLbl="node1" presStyleIdx="0" presStyleCnt="1" custScaleY="226216">
        <dgm:presLayoutVars>
          <dgm:chMax val="0"/>
          <dgm:bulletEnabled val="1"/>
        </dgm:presLayoutVars>
      </dgm:prSet>
      <dgm:spPr/>
    </dgm:pt>
    <dgm:pt modelId="{02D72B80-2C62-4987-9C93-F1B625E162DD}" type="pres">
      <dgm:prSet presAssocID="{C66EA68A-5F24-4E41-A437-ADE003910383}" presName="childText" presStyleLbl="revTx" presStyleIdx="0" presStyleCnt="1">
        <dgm:presLayoutVars>
          <dgm:bulletEnabled val="1"/>
        </dgm:presLayoutVars>
      </dgm:prSet>
      <dgm:spPr/>
    </dgm:pt>
  </dgm:ptLst>
  <dgm:cxnLst>
    <dgm:cxn modelId="{6ADC752A-8BC6-4099-9355-6C48C823C0A5}" type="presOf" srcId="{1CEB98B0-4B63-48BC-9BD5-0812ED4A5E4E}" destId="{C24FFFF1-4DEC-457E-A100-D4B194BDC227}" srcOrd="0" destOrd="0" presId="urn:microsoft.com/office/officeart/2005/8/layout/vList2"/>
    <dgm:cxn modelId="{06F8A247-F0D9-4A4B-BAF7-DF5699477F21}" srcId="{C66EA68A-5F24-4E41-A437-ADE003910383}" destId="{C5B61BA2-4B4C-4059-8201-55C6EA3AC073}" srcOrd="3" destOrd="0" parTransId="{FDC6F9A5-7C47-4DB0-9E78-CDED7F6222BD}" sibTransId="{0D8EA4E3-10A3-49FA-9016-B03C11307E4E}"/>
    <dgm:cxn modelId="{2C08AD72-E3BB-48C2-9D87-29D1D349EABB}" type="presOf" srcId="{C5B61BA2-4B4C-4059-8201-55C6EA3AC073}" destId="{02D72B80-2C62-4987-9C93-F1B625E162DD}" srcOrd="0" destOrd="3" presId="urn:microsoft.com/office/officeart/2005/8/layout/vList2"/>
    <dgm:cxn modelId="{3B83037C-CDD6-43F4-9431-696A9C70C2B3}" srcId="{1CEB98B0-4B63-48BC-9BD5-0812ED4A5E4E}" destId="{C66EA68A-5F24-4E41-A437-ADE003910383}" srcOrd="0" destOrd="0" parTransId="{68E71193-AC65-4069-A812-ADB702C56638}" sibTransId="{70660467-7A90-4513-BFF7-EA9B421571D4}"/>
    <dgm:cxn modelId="{D029B3CA-F170-40F8-949E-DC18230C1D7B}" srcId="{C66EA68A-5F24-4E41-A437-ADE003910383}" destId="{84D6BE09-352D-4BA7-9495-2F26DD036839}" srcOrd="0" destOrd="0" parTransId="{8F7037FA-C3CF-428B-83EA-6810690D496B}" sibTransId="{04568103-7E93-4DAC-97C1-813EE78F29A5}"/>
    <dgm:cxn modelId="{2732CFCB-0FCA-4D2E-8031-30B7071E5112}" type="presOf" srcId="{513371D2-5CF0-4C55-BD6A-807A37ADEBF1}" destId="{02D72B80-2C62-4987-9C93-F1B625E162DD}" srcOrd="0" destOrd="1" presId="urn:microsoft.com/office/officeart/2005/8/layout/vList2"/>
    <dgm:cxn modelId="{93F498DC-6586-4E8B-A4F5-A0F27A0BBCF8}" type="presOf" srcId="{C66EA68A-5F24-4E41-A437-ADE003910383}" destId="{4CEDB66C-35B0-4D02-BB1F-B7CBD7B1014A}" srcOrd="0" destOrd="0" presId="urn:microsoft.com/office/officeart/2005/8/layout/vList2"/>
    <dgm:cxn modelId="{73371CF3-A4F4-4C27-9722-F46ED1C9E3B9}" srcId="{C66EA68A-5F24-4E41-A437-ADE003910383}" destId="{36884725-8D8E-43DB-B171-717E8BFD2CE6}" srcOrd="2" destOrd="0" parTransId="{E4FB54D9-6E91-4A04-A347-9CE7B04A427A}" sibTransId="{E2530D6B-EE8F-406C-87B8-04256975A2F0}"/>
    <dgm:cxn modelId="{E29BE5F4-D93A-42D3-B80E-E8BF76016665}" type="presOf" srcId="{84D6BE09-352D-4BA7-9495-2F26DD036839}" destId="{02D72B80-2C62-4987-9C93-F1B625E162DD}" srcOrd="0" destOrd="0" presId="urn:microsoft.com/office/officeart/2005/8/layout/vList2"/>
    <dgm:cxn modelId="{472591F8-53D8-47B7-9588-F5F7CC815185}" srcId="{C66EA68A-5F24-4E41-A437-ADE003910383}" destId="{513371D2-5CF0-4C55-BD6A-807A37ADEBF1}" srcOrd="1" destOrd="0" parTransId="{3FB1C94B-71DA-4E89-9B4B-06AE101878E8}" sibTransId="{57CBE30B-9BB1-4704-AE2C-941BF08692FD}"/>
    <dgm:cxn modelId="{4596EAFE-145F-429B-A8DD-CC784A0AF99D}" type="presOf" srcId="{36884725-8D8E-43DB-B171-717E8BFD2CE6}" destId="{02D72B80-2C62-4987-9C93-F1B625E162DD}" srcOrd="0" destOrd="2" presId="urn:microsoft.com/office/officeart/2005/8/layout/vList2"/>
    <dgm:cxn modelId="{1177ECAE-D546-4065-B833-DCB3F95F025C}" type="presParOf" srcId="{C24FFFF1-4DEC-457E-A100-D4B194BDC227}" destId="{4CEDB66C-35B0-4D02-BB1F-B7CBD7B1014A}" srcOrd="0" destOrd="0" presId="urn:microsoft.com/office/officeart/2005/8/layout/vList2"/>
    <dgm:cxn modelId="{F8A5E795-D2D9-434B-A42E-488AF8F60CE1}" type="presParOf" srcId="{C24FFFF1-4DEC-457E-A100-D4B194BDC227}" destId="{02D72B80-2C62-4987-9C93-F1B625E162DD}"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CE88BA-B7BD-4398-8A1D-63809C2F898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613CCBF7-0BBF-428E-AD86-62576CB77D38}">
      <dgm:prSet phldrT="[Text]" custT="1"/>
      <dgm:spPr/>
      <dgm:t>
        <a:bodyPr/>
        <a:lstStyle/>
        <a:p>
          <a:pPr algn="ctr"/>
          <a:r>
            <a:rPr lang="en-US" sz="3000" b="1" dirty="0">
              <a:solidFill>
                <a:schemeClr val="tx1">
                  <a:lumMod val="75000"/>
                  <a:lumOff val="25000"/>
                </a:schemeClr>
              </a:solidFill>
            </a:rPr>
            <a:t>Balance</a:t>
          </a:r>
          <a:br>
            <a:rPr lang="en-US" sz="3000" dirty="0">
              <a:solidFill>
                <a:schemeClr val="tx1">
                  <a:lumMod val="75000"/>
                  <a:lumOff val="25000"/>
                </a:schemeClr>
              </a:solidFill>
            </a:rPr>
          </a:br>
          <a:r>
            <a:rPr lang="en-US" sz="3000" dirty="0">
              <a:solidFill>
                <a:schemeClr val="tx1">
                  <a:lumMod val="75000"/>
                  <a:lumOff val="25000"/>
                </a:schemeClr>
              </a:solidFill>
            </a:rPr>
            <a:t>Don’t over schedule yourself</a:t>
          </a:r>
        </a:p>
      </dgm:t>
    </dgm:pt>
    <dgm:pt modelId="{BFC3EB55-BD82-4C0E-8073-47FB0AA17D37}" type="parTrans" cxnId="{ACB62264-6828-43FC-B572-E85FFC162F7D}">
      <dgm:prSet/>
      <dgm:spPr/>
      <dgm:t>
        <a:bodyPr/>
        <a:lstStyle/>
        <a:p>
          <a:endParaRPr lang="en-US"/>
        </a:p>
      </dgm:t>
    </dgm:pt>
    <dgm:pt modelId="{5014AA87-DE0C-4665-9A40-27BF6F1CE703}" type="sibTrans" cxnId="{ACB62264-6828-43FC-B572-E85FFC162F7D}">
      <dgm:prSet/>
      <dgm:spPr/>
      <dgm:t>
        <a:bodyPr/>
        <a:lstStyle/>
        <a:p>
          <a:endParaRPr lang="en-US"/>
        </a:p>
      </dgm:t>
    </dgm:pt>
    <dgm:pt modelId="{3692C5B6-B11A-41A4-B037-61185E3E47AF}">
      <dgm:prSet phldrT="[Text]" custT="1"/>
      <dgm:spPr/>
      <dgm:t>
        <a:bodyPr/>
        <a:lstStyle/>
        <a:p>
          <a:pPr algn="ctr"/>
          <a:r>
            <a:rPr lang="en-US" sz="3000" b="1" dirty="0">
              <a:solidFill>
                <a:schemeClr val="tx1">
                  <a:lumMod val="75000"/>
                  <a:lumOff val="25000"/>
                </a:schemeClr>
              </a:solidFill>
            </a:rPr>
            <a:t>Communication</a:t>
          </a:r>
          <a:br>
            <a:rPr lang="en-US" sz="3000" dirty="0">
              <a:solidFill>
                <a:schemeClr val="tx1">
                  <a:lumMod val="75000"/>
                  <a:lumOff val="25000"/>
                </a:schemeClr>
              </a:solidFill>
            </a:rPr>
          </a:br>
          <a:r>
            <a:rPr lang="en-US" sz="3000" dirty="0">
              <a:solidFill>
                <a:schemeClr val="tx1">
                  <a:lumMod val="75000"/>
                  <a:lumOff val="25000"/>
                </a:schemeClr>
              </a:solidFill>
            </a:rPr>
            <a:t>Let us know how we can help</a:t>
          </a:r>
          <a:endParaRPr lang="en-US" sz="3000" b="1" dirty="0">
            <a:solidFill>
              <a:schemeClr val="tx1">
                <a:lumMod val="75000"/>
                <a:lumOff val="25000"/>
              </a:schemeClr>
            </a:solidFill>
          </a:endParaRPr>
        </a:p>
      </dgm:t>
    </dgm:pt>
    <dgm:pt modelId="{2D70A67E-A77C-4FA4-9A4E-13D2430EA238}" type="parTrans" cxnId="{3B43075F-D86B-49A3-8656-C9D8F08069C3}">
      <dgm:prSet/>
      <dgm:spPr/>
      <dgm:t>
        <a:bodyPr/>
        <a:lstStyle/>
        <a:p>
          <a:endParaRPr lang="en-US"/>
        </a:p>
      </dgm:t>
    </dgm:pt>
    <dgm:pt modelId="{6F53609B-EE4E-4161-B47B-FF9FA52AF8F1}" type="sibTrans" cxnId="{3B43075F-D86B-49A3-8656-C9D8F08069C3}">
      <dgm:prSet/>
      <dgm:spPr/>
      <dgm:t>
        <a:bodyPr/>
        <a:lstStyle/>
        <a:p>
          <a:endParaRPr lang="en-US"/>
        </a:p>
      </dgm:t>
    </dgm:pt>
    <dgm:pt modelId="{FA53D0CE-F176-4638-AFE9-A2A86AE1DF2D}">
      <dgm:prSet phldrT="[Text]" custT="1"/>
      <dgm:spPr/>
      <dgm:t>
        <a:bodyPr/>
        <a:lstStyle/>
        <a:p>
          <a:pPr algn="ctr"/>
          <a:r>
            <a:rPr lang="en-US" sz="3000" b="1" dirty="0">
              <a:solidFill>
                <a:schemeClr val="tx1">
                  <a:lumMod val="75000"/>
                  <a:lumOff val="25000"/>
                </a:schemeClr>
              </a:solidFill>
            </a:rPr>
            <a:t>Respect</a:t>
          </a:r>
          <a:br>
            <a:rPr lang="en-US" sz="3000" dirty="0">
              <a:solidFill>
                <a:schemeClr val="tx1">
                  <a:lumMod val="75000"/>
                  <a:lumOff val="25000"/>
                </a:schemeClr>
              </a:solidFill>
            </a:rPr>
          </a:br>
          <a:r>
            <a:rPr lang="en-US" sz="3000" dirty="0">
              <a:solidFill>
                <a:schemeClr val="tx1">
                  <a:lumMod val="75000"/>
                  <a:lumOff val="25000"/>
                </a:schemeClr>
              </a:solidFill>
            </a:rPr>
            <a:t>Follow Policy and Procedures</a:t>
          </a:r>
        </a:p>
      </dgm:t>
    </dgm:pt>
    <dgm:pt modelId="{D784D16C-BCF9-430C-9B9C-E638E12179BB}" type="parTrans" cxnId="{C642E349-97B4-4185-A0FF-E4D7A5DF8A42}">
      <dgm:prSet/>
      <dgm:spPr/>
      <dgm:t>
        <a:bodyPr/>
        <a:lstStyle/>
        <a:p>
          <a:endParaRPr lang="en-US"/>
        </a:p>
      </dgm:t>
    </dgm:pt>
    <dgm:pt modelId="{15F1DCD3-C5D1-4C3C-B8E1-6A48389FABD1}" type="sibTrans" cxnId="{C642E349-97B4-4185-A0FF-E4D7A5DF8A42}">
      <dgm:prSet/>
      <dgm:spPr/>
      <dgm:t>
        <a:bodyPr/>
        <a:lstStyle/>
        <a:p>
          <a:endParaRPr lang="en-US"/>
        </a:p>
      </dgm:t>
    </dgm:pt>
    <dgm:pt modelId="{77A245E9-2651-43AF-91F2-5435E8BF17E0}">
      <dgm:prSet phldrT="[Text]" custT="1"/>
      <dgm:spPr/>
      <dgm:t>
        <a:bodyPr/>
        <a:lstStyle/>
        <a:p>
          <a:pPr algn="ctr"/>
          <a:r>
            <a:rPr lang="en-US" sz="3000" b="1" dirty="0">
              <a:solidFill>
                <a:schemeClr val="tx1">
                  <a:lumMod val="75000"/>
                  <a:lumOff val="25000"/>
                </a:schemeClr>
              </a:solidFill>
            </a:rPr>
            <a:t>Have fun</a:t>
          </a:r>
          <a:br>
            <a:rPr lang="en-US" sz="3000" dirty="0">
              <a:solidFill>
                <a:schemeClr val="tx1">
                  <a:lumMod val="75000"/>
                  <a:lumOff val="25000"/>
                </a:schemeClr>
              </a:solidFill>
            </a:rPr>
          </a:br>
          <a:r>
            <a:rPr lang="en-US" sz="3000" dirty="0">
              <a:solidFill>
                <a:schemeClr val="tx1">
                  <a:lumMod val="75000"/>
                  <a:lumOff val="25000"/>
                </a:schemeClr>
              </a:solidFill>
            </a:rPr>
            <a:t>Find what you enjoy doing</a:t>
          </a:r>
        </a:p>
      </dgm:t>
    </dgm:pt>
    <dgm:pt modelId="{2E36A78D-36B5-4AC0-8362-59D4869C8ADE}" type="parTrans" cxnId="{39B5554E-3C3E-41E5-A0BA-4C9B880290F6}">
      <dgm:prSet/>
      <dgm:spPr/>
      <dgm:t>
        <a:bodyPr/>
        <a:lstStyle/>
        <a:p>
          <a:endParaRPr lang="en-US"/>
        </a:p>
      </dgm:t>
    </dgm:pt>
    <dgm:pt modelId="{C6810073-3C89-4D09-A40E-1A65DFF55885}" type="sibTrans" cxnId="{39B5554E-3C3E-41E5-A0BA-4C9B880290F6}">
      <dgm:prSet/>
      <dgm:spPr/>
      <dgm:t>
        <a:bodyPr/>
        <a:lstStyle/>
        <a:p>
          <a:endParaRPr lang="en-US"/>
        </a:p>
      </dgm:t>
    </dgm:pt>
    <dgm:pt modelId="{D8ED9F9D-515F-47CF-B852-D1CFA679835B}" type="pres">
      <dgm:prSet presAssocID="{B9CE88BA-B7BD-4398-8A1D-63809C2F8980}" presName="Name0" presStyleCnt="0">
        <dgm:presLayoutVars>
          <dgm:dir/>
          <dgm:resizeHandles val="exact"/>
        </dgm:presLayoutVars>
      </dgm:prSet>
      <dgm:spPr/>
    </dgm:pt>
    <dgm:pt modelId="{98D320A0-4B99-4C1A-8849-AA746560D596}" type="pres">
      <dgm:prSet presAssocID="{613CCBF7-0BBF-428E-AD86-62576CB77D38}" presName="composite" presStyleCnt="0"/>
      <dgm:spPr/>
    </dgm:pt>
    <dgm:pt modelId="{AAEA4DC4-E1A9-43B1-BBB7-63B2CD6824FE}" type="pres">
      <dgm:prSet presAssocID="{613CCBF7-0BBF-428E-AD86-62576CB77D38}" presName="rect1" presStyleLbl="trAlignAcc1" presStyleIdx="0" presStyleCnt="4" custScaleX="285440" custScaleY="126676" custLinFactNeighborX="18518">
        <dgm:presLayoutVars>
          <dgm:bulletEnabled val="1"/>
        </dgm:presLayoutVars>
      </dgm:prSet>
      <dgm:spPr/>
    </dgm:pt>
    <dgm:pt modelId="{3F83D852-15DE-450B-8226-1225A55D1D49}" type="pres">
      <dgm:prSet presAssocID="{613CCBF7-0BBF-428E-AD86-62576CB77D38}" presName="rect2" presStyleLbl="fgImgPlace1" presStyleIdx="0" presStyleCnt="4" custScaleX="221650" custLinFactX="-200000" custLinFactNeighborX="-245995" custLinFactNeighborY="1206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47B0AE65-3BA0-4778-A893-52CABD02F263}" type="pres">
      <dgm:prSet presAssocID="{5014AA87-DE0C-4665-9A40-27BF6F1CE703}" presName="sibTrans" presStyleCnt="0"/>
      <dgm:spPr/>
    </dgm:pt>
    <dgm:pt modelId="{AA24DFF9-123E-4721-8C42-E04BEB21101C}" type="pres">
      <dgm:prSet presAssocID="{3692C5B6-B11A-41A4-B037-61185E3E47AF}" presName="composite" presStyleCnt="0"/>
      <dgm:spPr/>
    </dgm:pt>
    <dgm:pt modelId="{89DD5542-8613-4608-B853-F66CBC4889F7}" type="pres">
      <dgm:prSet presAssocID="{3692C5B6-B11A-41A4-B037-61185E3E47AF}" presName="rect1" presStyleLbl="trAlignAcc1" presStyleIdx="1" presStyleCnt="4" custScaleX="285440" custScaleY="126676" custLinFactNeighborX="18518">
        <dgm:presLayoutVars>
          <dgm:bulletEnabled val="1"/>
        </dgm:presLayoutVars>
      </dgm:prSet>
      <dgm:spPr/>
    </dgm:pt>
    <dgm:pt modelId="{EA40E9AB-EF17-4031-BA0E-E2A207B6712A}" type="pres">
      <dgm:prSet presAssocID="{3692C5B6-B11A-41A4-B037-61185E3E47AF}" presName="rect2" presStyleLbl="fgImgPlace1" presStyleIdx="1" presStyleCnt="4" custScaleX="221650" custLinFactX="-200000" custLinFactNeighborX="-245995" custLinFactNeighborY="1206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dgm:spPr>
    </dgm:pt>
    <dgm:pt modelId="{FE1D11B8-3052-44DC-90D9-469F41F4CC88}" type="pres">
      <dgm:prSet presAssocID="{6F53609B-EE4E-4161-B47B-FF9FA52AF8F1}" presName="sibTrans" presStyleCnt="0"/>
      <dgm:spPr/>
    </dgm:pt>
    <dgm:pt modelId="{5CDBFAC7-F9DC-4E35-BA53-7BA16AD070D7}" type="pres">
      <dgm:prSet presAssocID="{FA53D0CE-F176-4638-AFE9-A2A86AE1DF2D}" presName="composite" presStyleCnt="0"/>
      <dgm:spPr/>
    </dgm:pt>
    <dgm:pt modelId="{F730507E-0566-47A8-AF22-F6F48DA5F2A4}" type="pres">
      <dgm:prSet presAssocID="{FA53D0CE-F176-4638-AFE9-A2A86AE1DF2D}" presName="rect1" presStyleLbl="trAlignAcc1" presStyleIdx="2" presStyleCnt="4" custScaleX="285440" custScaleY="126676" custLinFactNeighborX="18518">
        <dgm:presLayoutVars>
          <dgm:bulletEnabled val="1"/>
        </dgm:presLayoutVars>
      </dgm:prSet>
      <dgm:spPr/>
    </dgm:pt>
    <dgm:pt modelId="{049A92D3-D8EA-4C3B-931C-B10F55F43221}" type="pres">
      <dgm:prSet presAssocID="{FA53D0CE-F176-4638-AFE9-A2A86AE1DF2D}" presName="rect2" presStyleLbl="fgImgPlace1" presStyleIdx="2" presStyleCnt="4" custScaleX="221650" custLinFactX="-200000" custLinFactNeighborX="-245995" custLinFactNeighborY="1206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4000" b="-34000"/>
          </a:stretch>
        </a:blipFill>
      </dgm:spPr>
    </dgm:pt>
    <dgm:pt modelId="{64848368-A177-462F-A02D-EC1056DE40C9}" type="pres">
      <dgm:prSet presAssocID="{15F1DCD3-C5D1-4C3C-B8E1-6A48389FABD1}" presName="sibTrans" presStyleCnt="0"/>
      <dgm:spPr/>
    </dgm:pt>
    <dgm:pt modelId="{2637D1DA-84A2-49E6-A3D9-FBA6F870B597}" type="pres">
      <dgm:prSet presAssocID="{77A245E9-2651-43AF-91F2-5435E8BF17E0}" presName="composite" presStyleCnt="0"/>
      <dgm:spPr/>
    </dgm:pt>
    <dgm:pt modelId="{A4C01121-1B09-41FB-A821-427C0BA100C0}" type="pres">
      <dgm:prSet presAssocID="{77A245E9-2651-43AF-91F2-5435E8BF17E0}" presName="rect1" presStyleLbl="trAlignAcc1" presStyleIdx="3" presStyleCnt="4" custScaleX="285582" custScaleY="126676" custLinFactNeighborX="19435">
        <dgm:presLayoutVars>
          <dgm:bulletEnabled val="1"/>
        </dgm:presLayoutVars>
      </dgm:prSet>
      <dgm:spPr/>
    </dgm:pt>
    <dgm:pt modelId="{E66F7D2A-0FD5-4627-B326-7C4032E10DEF}" type="pres">
      <dgm:prSet presAssocID="{77A245E9-2651-43AF-91F2-5435E8BF17E0}" presName="rect2" presStyleLbl="fgImgPlace1" presStyleIdx="3" presStyleCnt="4" custScaleX="221651" custLinFactX="-200000" custLinFactNeighborX="-245995" custLinFactNeighborY="13187"/>
      <dgm:spPr>
        <a:blipFill rotWithShape="1">
          <a:blip xmlns:r="http://schemas.openxmlformats.org/officeDocument/2006/relationships" r:embed="rId4"/>
          <a:stretch>
            <a:fillRect/>
          </a:stretch>
        </a:blipFill>
      </dgm:spPr>
    </dgm:pt>
  </dgm:ptLst>
  <dgm:cxnLst>
    <dgm:cxn modelId="{3B43075F-D86B-49A3-8656-C9D8F08069C3}" srcId="{B9CE88BA-B7BD-4398-8A1D-63809C2F8980}" destId="{3692C5B6-B11A-41A4-B037-61185E3E47AF}" srcOrd="1" destOrd="0" parTransId="{2D70A67E-A77C-4FA4-9A4E-13D2430EA238}" sibTransId="{6F53609B-EE4E-4161-B47B-FF9FA52AF8F1}"/>
    <dgm:cxn modelId="{ACB62264-6828-43FC-B572-E85FFC162F7D}" srcId="{B9CE88BA-B7BD-4398-8A1D-63809C2F8980}" destId="{613CCBF7-0BBF-428E-AD86-62576CB77D38}" srcOrd="0" destOrd="0" parTransId="{BFC3EB55-BD82-4C0E-8073-47FB0AA17D37}" sibTransId="{5014AA87-DE0C-4665-9A40-27BF6F1CE703}"/>
    <dgm:cxn modelId="{C642E349-97B4-4185-A0FF-E4D7A5DF8A42}" srcId="{B9CE88BA-B7BD-4398-8A1D-63809C2F8980}" destId="{FA53D0CE-F176-4638-AFE9-A2A86AE1DF2D}" srcOrd="2" destOrd="0" parTransId="{D784D16C-BCF9-430C-9B9C-E638E12179BB}" sibTransId="{15F1DCD3-C5D1-4C3C-B8E1-6A48389FABD1}"/>
    <dgm:cxn modelId="{39B5554E-3C3E-41E5-A0BA-4C9B880290F6}" srcId="{B9CE88BA-B7BD-4398-8A1D-63809C2F8980}" destId="{77A245E9-2651-43AF-91F2-5435E8BF17E0}" srcOrd="3" destOrd="0" parTransId="{2E36A78D-36B5-4AC0-8362-59D4869C8ADE}" sibTransId="{C6810073-3C89-4D09-A40E-1A65DFF55885}"/>
    <dgm:cxn modelId="{6913F68B-C5DF-44B8-9301-5A21EF7045B7}" type="presOf" srcId="{FA53D0CE-F176-4638-AFE9-A2A86AE1DF2D}" destId="{F730507E-0566-47A8-AF22-F6F48DA5F2A4}" srcOrd="0" destOrd="0" presId="urn:microsoft.com/office/officeart/2008/layout/PictureStrips"/>
    <dgm:cxn modelId="{FE13398F-8D9E-43AF-8B71-18DC6AFD5C3C}" type="presOf" srcId="{613CCBF7-0BBF-428E-AD86-62576CB77D38}" destId="{AAEA4DC4-E1A9-43B1-BBB7-63B2CD6824FE}" srcOrd="0" destOrd="0" presId="urn:microsoft.com/office/officeart/2008/layout/PictureStrips"/>
    <dgm:cxn modelId="{1E7F0997-40C5-42DF-9DB8-A611040F7461}" type="presOf" srcId="{B9CE88BA-B7BD-4398-8A1D-63809C2F8980}" destId="{D8ED9F9D-515F-47CF-B852-D1CFA679835B}" srcOrd="0" destOrd="0" presId="urn:microsoft.com/office/officeart/2008/layout/PictureStrips"/>
    <dgm:cxn modelId="{342226E1-921C-466C-9AD6-874669199910}" type="presOf" srcId="{77A245E9-2651-43AF-91F2-5435E8BF17E0}" destId="{A4C01121-1B09-41FB-A821-427C0BA100C0}" srcOrd="0" destOrd="0" presId="urn:microsoft.com/office/officeart/2008/layout/PictureStrips"/>
    <dgm:cxn modelId="{18C1E6EF-F086-4598-AF5B-90A802138AD9}" type="presOf" srcId="{3692C5B6-B11A-41A4-B037-61185E3E47AF}" destId="{89DD5542-8613-4608-B853-F66CBC4889F7}" srcOrd="0" destOrd="0" presId="urn:microsoft.com/office/officeart/2008/layout/PictureStrips"/>
    <dgm:cxn modelId="{4D57394A-DCC6-48A5-A917-90BF2AB5E183}" type="presParOf" srcId="{D8ED9F9D-515F-47CF-B852-D1CFA679835B}" destId="{98D320A0-4B99-4C1A-8849-AA746560D596}" srcOrd="0" destOrd="0" presId="urn:microsoft.com/office/officeart/2008/layout/PictureStrips"/>
    <dgm:cxn modelId="{74E6C5B0-6FA7-4AA4-B75B-ADA318A63D38}" type="presParOf" srcId="{98D320A0-4B99-4C1A-8849-AA746560D596}" destId="{AAEA4DC4-E1A9-43B1-BBB7-63B2CD6824FE}" srcOrd="0" destOrd="0" presId="urn:microsoft.com/office/officeart/2008/layout/PictureStrips"/>
    <dgm:cxn modelId="{A697FB1F-4E50-42B5-9376-21020455AE1E}" type="presParOf" srcId="{98D320A0-4B99-4C1A-8849-AA746560D596}" destId="{3F83D852-15DE-450B-8226-1225A55D1D49}" srcOrd="1" destOrd="0" presId="urn:microsoft.com/office/officeart/2008/layout/PictureStrips"/>
    <dgm:cxn modelId="{060B90EB-4EC2-49C8-8CEA-BBB8749DABA3}" type="presParOf" srcId="{D8ED9F9D-515F-47CF-B852-D1CFA679835B}" destId="{47B0AE65-3BA0-4778-A893-52CABD02F263}" srcOrd="1" destOrd="0" presId="urn:microsoft.com/office/officeart/2008/layout/PictureStrips"/>
    <dgm:cxn modelId="{FD41BC55-E117-4B26-89CB-5C76EE84A2F5}" type="presParOf" srcId="{D8ED9F9D-515F-47CF-B852-D1CFA679835B}" destId="{AA24DFF9-123E-4721-8C42-E04BEB21101C}" srcOrd="2" destOrd="0" presId="urn:microsoft.com/office/officeart/2008/layout/PictureStrips"/>
    <dgm:cxn modelId="{DB837FA2-76A1-41E5-8B86-F2ED6FE86058}" type="presParOf" srcId="{AA24DFF9-123E-4721-8C42-E04BEB21101C}" destId="{89DD5542-8613-4608-B853-F66CBC4889F7}" srcOrd="0" destOrd="0" presId="urn:microsoft.com/office/officeart/2008/layout/PictureStrips"/>
    <dgm:cxn modelId="{384CF34D-23A7-43DD-BAC9-DFECF8A50FE2}" type="presParOf" srcId="{AA24DFF9-123E-4721-8C42-E04BEB21101C}" destId="{EA40E9AB-EF17-4031-BA0E-E2A207B6712A}" srcOrd="1" destOrd="0" presId="urn:microsoft.com/office/officeart/2008/layout/PictureStrips"/>
    <dgm:cxn modelId="{2E18C6F9-6885-49C3-AC07-79A8CD4174D9}" type="presParOf" srcId="{D8ED9F9D-515F-47CF-B852-D1CFA679835B}" destId="{FE1D11B8-3052-44DC-90D9-469F41F4CC88}" srcOrd="3" destOrd="0" presId="urn:microsoft.com/office/officeart/2008/layout/PictureStrips"/>
    <dgm:cxn modelId="{ED349977-BBB3-4C3E-9154-616DE1BCC11E}" type="presParOf" srcId="{D8ED9F9D-515F-47CF-B852-D1CFA679835B}" destId="{5CDBFAC7-F9DC-4E35-BA53-7BA16AD070D7}" srcOrd="4" destOrd="0" presId="urn:microsoft.com/office/officeart/2008/layout/PictureStrips"/>
    <dgm:cxn modelId="{1DAFC076-620F-48EB-8198-3CD32A9F73E4}" type="presParOf" srcId="{5CDBFAC7-F9DC-4E35-BA53-7BA16AD070D7}" destId="{F730507E-0566-47A8-AF22-F6F48DA5F2A4}" srcOrd="0" destOrd="0" presId="urn:microsoft.com/office/officeart/2008/layout/PictureStrips"/>
    <dgm:cxn modelId="{5203BD86-31A7-42A1-A817-81D1A43B9747}" type="presParOf" srcId="{5CDBFAC7-F9DC-4E35-BA53-7BA16AD070D7}" destId="{049A92D3-D8EA-4C3B-931C-B10F55F43221}" srcOrd="1" destOrd="0" presId="urn:microsoft.com/office/officeart/2008/layout/PictureStrips"/>
    <dgm:cxn modelId="{430E8682-6EDF-4459-B903-55BFAAB2D312}" type="presParOf" srcId="{D8ED9F9D-515F-47CF-B852-D1CFA679835B}" destId="{64848368-A177-462F-A02D-EC1056DE40C9}" srcOrd="5" destOrd="0" presId="urn:microsoft.com/office/officeart/2008/layout/PictureStrips"/>
    <dgm:cxn modelId="{E2C19762-FE6E-46E6-90C0-9072EA2D467E}" type="presParOf" srcId="{D8ED9F9D-515F-47CF-B852-D1CFA679835B}" destId="{2637D1DA-84A2-49E6-A3D9-FBA6F870B597}" srcOrd="6" destOrd="0" presId="urn:microsoft.com/office/officeart/2008/layout/PictureStrips"/>
    <dgm:cxn modelId="{51F12DF8-53B6-4490-B325-3D49D809A0B3}" type="presParOf" srcId="{2637D1DA-84A2-49E6-A3D9-FBA6F870B597}" destId="{A4C01121-1B09-41FB-A821-427C0BA100C0}" srcOrd="0" destOrd="0" presId="urn:microsoft.com/office/officeart/2008/layout/PictureStrips"/>
    <dgm:cxn modelId="{5D365BE4-9896-48AE-8B55-F3499503997E}" type="presParOf" srcId="{2637D1DA-84A2-49E6-A3D9-FBA6F870B597}" destId="{E66F7D2A-0FD5-4627-B326-7C4032E10DE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C7C03-AD98-4D19-9FC1-81B8560322CE}">
      <dsp:nvSpPr>
        <dsp:cNvPr id="0" name=""/>
        <dsp:cNvSpPr/>
      </dsp:nvSpPr>
      <dsp:spPr>
        <a:xfrm>
          <a:off x="0" y="2170"/>
          <a:ext cx="5112327" cy="660227"/>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Cruelty &amp; Rescue</a:t>
          </a:r>
        </a:p>
      </dsp:txBody>
      <dsp:txXfrm>
        <a:off x="32230" y="34400"/>
        <a:ext cx="5047867" cy="595767"/>
      </dsp:txXfrm>
    </dsp:sp>
    <dsp:sp modelId="{51937F1F-17EB-46AD-80B4-892E52C3965D}">
      <dsp:nvSpPr>
        <dsp:cNvPr id="0" name=""/>
        <dsp:cNvSpPr/>
      </dsp:nvSpPr>
      <dsp:spPr>
        <a:xfrm>
          <a:off x="0" y="675504"/>
          <a:ext cx="5112327" cy="660227"/>
        </a:xfrm>
        <a:prstGeom prst="roundRect">
          <a:avLst/>
        </a:prstGeom>
        <a:solidFill>
          <a:schemeClr val="accent3">
            <a:hueOff val="501320"/>
            <a:satOff val="-2336"/>
            <a:lumOff val="81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Veterinary Care</a:t>
          </a:r>
        </a:p>
      </dsp:txBody>
      <dsp:txXfrm>
        <a:off x="32230" y="707734"/>
        <a:ext cx="5047867" cy="595767"/>
      </dsp:txXfrm>
    </dsp:sp>
    <dsp:sp modelId="{65300314-4BED-4AA2-8206-AF5E15793FCC}">
      <dsp:nvSpPr>
        <dsp:cNvPr id="0" name=""/>
        <dsp:cNvSpPr/>
      </dsp:nvSpPr>
      <dsp:spPr>
        <a:xfrm>
          <a:off x="0" y="1348837"/>
          <a:ext cx="5112327" cy="660227"/>
        </a:xfrm>
        <a:prstGeom prst="roundRect">
          <a:avLst/>
        </a:prstGeom>
        <a:solidFill>
          <a:schemeClr val="accent3">
            <a:hueOff val="1002640"/>
            <a:satOff val="-4672"/>
            <a:lumOff val="163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Behavior Management</a:t>
          </a:r>
        </a:p>
      </dsp:txBody>
      <dsp:txXfrm>
        <a:off x="32230" y="1381067"/>
        <a:ext cx="5047867" cy="595767"/>
      </dsp:txXfrm>
    </dsp:sp>
    <dsp:sp modelId="{05F79E8D-1828-465A-83D8-77577A795405}">
      <dsp:nvSpPr>
        <dsp:cNvPr id="0" name=""/>
        <dsp:cNvSpPr/>
      </dsp:nvSpPr>
      <dsp:spPr>
        <a:xfrm>
          <a:off x="0" y="2022171"/>
          <a:ext cx="5112327" cy="660227"/>
        </a:xfrm>
        <a:prstGeom prst="roundRect">
          <a:avLst/>
        </a:prstGeom>
        <a:solidFill>
          <a:schemeClr val="accent3">
            <a:hueOff val="1503960"/>
            <a:satOff val="-7008"/>
            <a:lumOff val="245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Bountiful Bowls</a:t>
          </a:r>
        </a:p>
      </dsp:txBody>
      <dsp:txXfrm>
        <a:off x="32230" y="2054401"/>
        <a:ext cx="5047867" cy="595767"/>
      </dsp:txXfrm>
    </dsp:sp>
    <dsp:sp modelId="{4C1E6A5E-F41A-43CA-BCA7-47A0FB872541}">
      <dsp:nvSpPr>
        <dsp:cNvPr id="0" name=""/>
        <dsp:cNvSpPr/>
      </dsp:nvSpPr>
      <dsp:spPr>
        <a:xfrm>
          <a:off x="0" y="2695504"/>
          <a:ext cx="5112327" cy="660227"/>
        </a:xfrm>
        <a:prstGeom prst="roundRect">
          <a:avLst/>
        </a:prstGeom>
        <a:solidFill>
          <a:schemeClr val="accent3">
            <a:hueOff val="2005280"/>
            <a:satOff val="-9344"/>
            <a:lumOff val="326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Safe Harbor</a:t>
          </a:r>
        </a:p>
      </dsp:txBody>
      <dsp:txXfrm>
        <a:off x="32230" y="2727734"/>
        <a:ext cx="5047867" cy="595767"/>
      </dsp:txXfrm>
    </dsp:sp>
    <dsp:sp modelId="{EA7BB013-6EE5-4C1D-AE38-7536E484BDFC}">
      <dsp:nvSpPr>
        <dsp:cNvPr id="0" name=""/>
        <dsp:cNvSpPr/>
      </dsp:nvSpPr>
      <dsp:spPr>
        <a:xfrm>
          <a:off x="0" y="3368838"/>
          <a:ext cx="5112327" cy="660227"/>
        </a:xfrm>
        <a:prstGeom prst="roundRect">
          <a:avLst/>
        </a:prstGeom>
        <a:solidFill>
          <a:schemeClr val="accent3">
            <a:hueOff val="2506600"/>
            <a:satOff val="-11680"/>
            <a:lumOff val="408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Community Cats</a:t>
          </a:r>
        </a:p>
      </dsp:txBody>
      <dsp:txXfrm>
        <a:off x="32230" y="3401068"/>
        <a:ext cx="5047867" cy="595767"/>
      </dsp:txXfrm>
    </dsp:sp>
    <dsp:sp modelId="{A6556247-E5EA-4F09-8DEB-FD0D854AC393}">
      <dsp:nvSpPr>
        <dsp:cNvPr id="0" name=""/>
        <dsp:cNvSpPr/>
      </dsp:nvSpPr>
      <dsp:spPr>
        <a:xfrm>
          <a:off x="0" y="4042172"/>
          <a:ext cx="5112327" cy="660227"/>
        </a:xfrm>
        <a:prstGeom prst="roundRect">
          <a:avLst/>
        </a:prstGeom>
        <a:solidFill>
          <a:schemeClr val="accent3">
            <a:hueOff val="3007920"/>
            <a:satOff val="-14016"/>
            <a:lumOff val="490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Humane Education</a:t>
          </a:r>
        </a:p>
      </dsp:txBody>
      <dsp:txXfrm>
        <a:off x="32230" y="4074402"/>
        <a:ext cx="5047867" cy="5957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2C7A1-ED30-4010-8628-B72B5517BDB0}">
      <dsp:nvSpPr>
        <dsp:cNvPr id="0" name=""/>
        <dsp:cNvSpPr/>
      </dsp:nvSpPr>
      <dsp:spPr>
        <a:xfrm rot="10800000">
          <a:off x="457209" y="1755"/>
          <a:ext cx="7238981" cy="92557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15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Be Respectful</a:t>
          </a:r>
        </a:p>
        <a:p>
          <a:pPr marL="0" lvl="0" indent="0" algn="ctr" defTabSz="1066800">
            <a:lnSpc>
              <a:spcPct val="90000"/>
            </a:lnSpc>
            <a:spcBef>
              <a:spcPct val="0"/>
            </a:spcBef>
            <a:spcAft>
              <a:spcPct val="35000"/>
            </a:spcAft>
            <a:buNone/>
          </a:pPr>
          <a:r>
            <a:rPr lang="en-US" sz="1600" kern="1200" dirty="0"/>
            <a:t>We create a welcoming environment by respecting our differences.</a:t>
          </a:r>
        </a:p>
      </dsp:txBody>
      <dsp:txXfrm rot="10800000">
        <a:off x="688603" y="1755"/>
        <a:ext cx="7007587" cy="925578"/>
      </dsp:txXfrm>
    </dsp:sp>
    <dsp:sp modelId="{0FEAAA8A-4A35-4A66-92AB-3DDE73C70091}">
      <dsp:nvSpPr>
        <dsp:cNvPr id="0" name=""/>
        <dsp:cNvSpPr/>
      </dsp:nvSpPr>
      <dsp:spPr>
        <a:xfrm>
          <a:off x="0" y="940"/>
          <a:ext cx="925578" cy="92557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0D730-DB52-425C-A4C9-35A5AF2FBB3D}">
      <dsp:nvSpPr>
        <dsp:cNvPr id="0" name=""/>
        <dsp:cNvSpPr/>
      </dsp:nvSpPr>
      <dsp:spPr>
        <a:xfrm rot="10800000">
          <a:off x="457209" y="1203625"/>
          <a:ext cx="7238981" cy="96287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154" tIns="91440" rIns="170688" bIns="91440" numCol="1" spcCol="1270" anchor="ctr" anchorCtr="0">
          <a:noAutofit/>
        </a:bodyPr>
        <a:lstStyle/>
        <a:p>
          <a:pPr marL="0" lvl="0" indent="0" algn="ctr" defTabSz="1066800">
            <a:lnSpc>
              <a:spcPct val="90000"/>
            </a:lnSpc>
            <a:spcBef>
              <a:spcPct val="0"/>
            </a:spcBef>
            <a:spcAft>
              <a:spcPct val="35000"/>
            </a:spcAft>
            <a:buNone/>
          </a:pPr>
          <a:endParaRPr lang="en-US" sz="2400" b="0" i="0" kern="1200" baseline="0" dirty="0"/>
        </a:p>
        <a:p>
          <a:pPr marL="0" lvl="0" indent="0" algn="ctr" defTabSz="1066800">
            <a:lnSpc>
              <a:spcPct val="90000"/>
            </a:lnSpc>
            <a:spcBef>
              <a:spcPct val="0"/>
            </a:spcBef>
            <a:spcAft>
              <a:spcPct val="35000"/>
            </a:spcAft>
            <a:buNone/>
          </a:pPr>
          <a:r>
            <a:rPr lang="en-US" sz="2000" b="1" i="0" kern="1200" baseline="0" dirty="0"/>
            <a:t>Leave bias, stereotypes, and prejudice at the door. </a:t>
          </a:r>
          <a:r>
            <a:rPr lang="en-US" sz="1400" b="0" i="0" kern="1200" baseline="0" dirty="0"/>
            <a:t>Let’s not have our differences get in the way of our mission for caring for the animals and finding them loving homes.</a:t>
          </a:r>
        </a:p>
        <a:p>
          <a:pPr marL="0" lvl="0" indent="0" algn="ctr" defTabSz="1066800">
            <a:lnSpc>
              <a:spcPct val="90000"/>
            </a:lnSpc>
            <a:spcBef>
              <a:spcPct val="0"/>
            </a:spcBef>
            <a:spcAft>
              <a:spcPct val="35000"/>
            </a:spcAft>
            <a:buNone/>
          </a:pPr>
          <a:endParaRPr lang="en-US" sz="2400" b="0" i="0" kern="1200" baseline="0" dirty="0"/>
        </a:p>
      </dsp:txBody>
      <dsp:txXfrm rot="10800000">
        <a:off x="697928" y="1203625"/>
        <a:ext cx="6998262" cy="962878"/>
      </dsp:txXfrm>
    </dsp:sp>
    <dsp:sp modelId="{86717E96-45F8-423D-9E86-4BBAEA07D1D4}">
      <dsp:nvSpPr>
        <dsp:cNvPr id="0" name=""/>
        <dsp:cNvSpPr/>
      </dsp:nvSpPr>
      <dsp:spPr>
        <a:xfrm>
          <a:off x="0" y="1228347"/>
          <a:ext cx="925578" cy="92557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71D92A-7B25-4C46-A870-8893173E6B33}">
      <dsp:nvSpPr>
        <dsp:cNvPr id="0" name=""/>
        <dsp:cNvSpPr/>
      </dsp:nvSpPr>
      <dsp:spPr>
        <a:xfrm rot="10800000">
          <a:off x="457209" y="2442796"/>
          <a:ext cx="7238981" cy="92557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15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Keep an Open Mind</a:t>
          </a:r>
        </a:p>
        <a:p>
          <a:pPr marL="0" lvl="0" indent="0" algn="ctr" defTabSz="1066800">
            <a:lnSpc>
              <a:spcPct val="90000"/>
            </a:lnSpc>
            <a:spcBef>
              <a:spcPct val="0"/>
            </a:spcBef>
            <a:spcAft>
              <a:spcPct val="35000"/>
            </a:spcAft>
            <a:buNone/>
          </a:pPr>
          <a:r>
            <a:rPr lang="en-US" sz="1400" kern="1200" dirty="0"/>
            <a:t>Try to understand where others are coming from rather than get frustrated from a difference in understanding. </a:t>
          </a:r>
        </a:p>
      </dsp:txBody>
      <dsp:txXfrm rot="10800000">
        <a:off x="688603" y="2442796"/>
        <a:ext cx="7007587" cy="925578"/>
      </dsp:txXfrm>
    </dsp:sp>
    <dsp:sp modelId="{1AB87172-58F4-4B2D-8560-AB0B55A77405}">
      <dsp:nvSpPr>
        <dsp:cNvPr id="0" name=""/>
        <dsp:cNvSpPr/>
      </dsp:nvSpPr>
      <dsp:spPr>
        <a:xfrm>
          <a:off x="0" y="2455745"/>
          <a:ext cx="925578" cy="92557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37F1DE-6E8D-4EBD-B7D3-28E5CD21BC66}">
      <dsp:nvSpPr>
        <dsp:cNvPr id="0" name=""/>
        <dsp:cNvSpPr/>
      </dsp:nvSpPr>
      <dsp:spPr>
        <a:xfrm rot="10800000">
          <a:off x="457209" y="3644666"/>
          <a:ext cx="7238981" cy="92557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15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Ask for Help if You Need It</a:t>
          </a:r>
        </a:p>
        <a:p>
          <a:pPr marL="0" lvl="0" indent="0" algn="ctr" defTabSz="889000">
            <a:lnSpc>
              <a:spcPct val="90000"/>
            </a:lnSpc>
            <a:spcBef>
              <a:spcPct val="0"/>
            </a:spcBef>
            <a:spcAft>
              <a:spcPct val="35000"/>
            </a:spcAft>
            <a:buNone/>
          </a:pPr>
          <a:r>
            <a:rPr lang="en-US" sz="1600" kern="1200" dirty="0"/>
            <a:t>If you need help better understanding a difference, ask a staff member/volunteer department for help. </a:t>
          </a:r>
        </a:p>
      </dsp:txBody>
      <dsp:txXfrm rot="10800000">
        <a:off x="688603" y="3644666"/>
        <a:ext cx="7007587" cy="925578"/>
      </dsp:txXfrm>
    </dsp:sp>
    <dsp:sp modelId="{6CDBD01A-9650-4226-9B03-D0F711E03D2E}">
      <dsp:nvSpPr>
        <dsp:cNvPr id="0" name=""/>
        <dsp:cNvSpPr/>
      </dsp:nvSpPr>
      <dsp:spPr>
        <a:xfrm>
          <a:off x="0" y="3588946"/>
          <a:ext cx="925578" cy="925578"/>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7FE25-FF6E-4E4C-BB4F-C0F7C88CA234}">
      <dsp:nvSpPr>
        <dsp:cNvPr id="0" name=""/>
        <dsp:cNvSpPr/>
      </dsp:nvSpPr>
      <dsp:spPr>
        <a:xfrm>
          <a:off x="1882" y="0"/>
          <a:ext cx="2820108" cy="1213740"/>
        </a:xfrm>
        <a:prstGeom prst="roundRect">
          <a:avLst>
            <a:gd name="adj" fmla="val 10000"/>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lumMod val="75000"/>
                  <a:lumOff val="25000"/>
                </a:schemeClr>
              </a:solidFill>
            </a:rPr>
            <a:t>Volunteer Department</a:t>
          </a:r>
        </a:p>
      </dsp:txBody>
      <dsp:txXfrm>
        <a:off x="37431" y="35549"/>
        <a:ext cx="2749010" cy="1142642"/>
      </dsp:txXfrm>
    </dsp:sp>
    <dsp:sp modelId="{92B3D503-DA90-4D0C-B0C0-F387625E2C88}">
      <dsp:nvSpPr>
        <dsp:cNvPr id="0" name=""/>
        <dsp:cNvSpPr/>
      </dsp:nvSpPr>
      <dsp:spPr>
        <a:xfrm rot="5400000">
          <a:off x="1349420" y="1297561"/>
          <a:ext cx="125033" cy="82423"/>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B85C15-04AE-4F72-A278-56C688BD57C9}">
      <dsp:nvSpPr>
        <dsp:cNvPr id="0" name=""/>
        <dsp:cNvSpPr/>
      </dsp:nvSpPr>
      <dsp:spPr>
        <a:xfrm>
          <a:off x="1882" y="1463806"/>
          <a:ext cx="2820108" cy="3094903"/>
        </a:xfrm>
        <a:prstGeom prst="roundRect">
          <a:avLst>
            <a:gd name="adj" fmla="val 1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1133475">
            <a:lnSpc>
              <a:spcPct val="90000"/>
            </a:lnSpc>
            <a:spcBef>
              <a:spcPct val="0"/>
            </a:spcBef>
            <a:spcAft>
              <a:spcPct val="35000"/>
            </a:spcAft>
            <a:buNone/>
          </a:pPr>
          <a:r>
            <a:rPr lang="en-US" sz="2550" kern="1200" dirty="0">
              <a:solidFill>
                <a:schemeClr val="tx1">
                  <a:lumMod val="75000"/>
                  <a:lumOff val="25000"/>
                </a:schemeClr>
              </a:solidFill>
            </a:rPr>
            <a:t>Communication starts here!  We are available to discuss any concerns that you may have.  </a:t>
          </a:r>
        </a:p>
      </dsp:txBody>
      <dsp:txXfrm>
        <a:off x="84480" y="1546404"/>
        <a:ext cx="2654912" cy="2929707"/>
      </dsp:txXfrm>
    </dsp:sp>
    <dsp:sp modelId="{3FCBA8E5-FCD7-4401-8CB4-443AB2A82973}">
      <dsp:nvSpPr>
        <dsp:cNvPr id="0" name=""/>
        <dsp:cNvSpPr/>
      </dsp:nvSpPr>
      <dsp:spPr>
        <a:xfrm>
          <a:off x="3085745" y="0"/>
          <a:ext cx="2820108" cy="1213740"/>
        </a:xfrm>
        <a:prstGeom prst="roundRect">
          <a:avLst>
            <a:gd name="adj" fmla="val 10000"/>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lumMod val="75000"/>
                  <a:lumOff val="25000"/>
                </a:schemeClr>
              </a:solidFill>
            </a:rPr>
            <a:t>Confidentiality Agreement</a:t>
          </a:r>
        </a:p>
      </dsp:txBody>
      <dsp:txXfrm>
        <a:off x="3121294" y="35549"/>
        <a:ext cx="2749010" cy="1142642"/>
      </dsp:txXfrm>
    </dsp:sp>
    <dsp:sp modelId="{032C542D-CE95-46D7-A650-AB0B33AF1EE5}">
      <dsp:nvSpPr>
        <dsp:cNvPr id="0" name=""/>
        <dsp:cNvSpPr/>
      </dsp:nvSpPr>
      <dsp:spPr>
        <a:xfrm rot="5400000">
          <a:off x="4433283" y="1297561"/>
          <a:ext cx="125033" cy="82423"/>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255FE6-EA2E-4CDD-AF46-30706DD5C65D}">
      <dsp:nvSpPr>
        <dsp:cNvPr id="0" name=""/>
        <dsp:cNvSpPr/>
      </dsp:nvSpPr>
      <dsp:spPr>
        <a:xfrm>
          <a:off x="3085745" y="1463806"/>
          <a:ext cx="2820108" cy="3094903"/>
        </a:xfrm>
        <a:prstGeom prst="roundRect">
          <a:avLst>
            <a:gd name="adj" fmla="val 1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1133475">
            <a:lnSpc>
              <a:spcPct val="90000"/>
            </a:lnSpc>
            <a:spcBef>
              <a:spcPct val="0"/>
            </a:spcBef>
            <a:spcAft>
              <a:spcPct val="35000"/>
            </a:spcAft>
            <a:buNone/>
          </a:pPr>
          <a:r>
            <a:rPr lang="en-US" sz="2550" kern="1200" dirty="0">
              <a:solidFill>
                <a:schemeClr val="tx1">
                  <a:lumMod val="75000"/>
                  <a:lumOff val="25000"/>
                </a:schemeClr>
              </a:solidFill>
            </a:rPr>
            <a:t>No sharing of confidential information.  Volunteers can be dismissed if violated. </a:t>
          </a:r>
        </a:p>
      </dsp:txBody>
      <dsp:txXfrm>
        <a:off x="3168343" y="1546404"/>
        <a:ext cx="2654912" cy="2929707"/>
      </dsp:txXfrm>
    </dsp:sp>
    <dsp:sp modelId="{690CFB0E-1817-42EF-96FE-17E40E86616F}">
      <dsp:nvSpPr>
        <dsp:cNvPr id="0" name=""/>
        <dsp:cNvSpPr/>
      </dsp:nvSpPr>
      <dsp:spPr>
        <a:xfrm>
          <a:off x="6169609" y="0"/>
          <a:ext cx="2820108" cy="1213740"/>
        </a:xfrm>
        <a:prstGeom prst="roundRect">
          <a:avLst>
            <a:gd name="adj" fmla="val 10000"/>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lumMod val="75000"/>
                  <a:lumOff val="25000"/>
                </a:schemeClr>
              </a:solidFill>
            </a:rPr>
            <a:t>Social Media</a:t>
          </a:r>
        </a:p>
      </dsp:txBody>
      <dsp:txXfrm>
        <a:off x="6205158" y="35549"/>
        <a:ext cx="2749010" cy="1142642"/>
      </dsp:txXfrm>
    </dsp:sp>
    <dsp:sp modelId="{7D4E1262-48B0-41D4-9BEF-6A4CE87CDB35}">
      <dsp:nvSpPr>
        <dsp:cNvPr id="0" name=""/>
        <dsp:cNvSpPr/>
      </dsp:nvSpPr>
      <dsp:spPr>
        <a:xfrm rot="5400000">
          <a:off x="7517146" y="1297561"/>
          <a:ext cx="125033" cy="82423"/>
        </a:xfrm>
        <a:prstGeom prst="rightArrow">
          <a:avLst>
            <a:gd name="adj1" fmla="val 667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B8B424-FDB8-45EE-956F-D269D8B01118}">
      <dsp:nvSpPr>
        <dsp:cNvPr id="0" name=""/>
        <dsp:cNvSpPr/>
      </dsp:nvSpPr>
      <dsp:spPr>
        <a:xfrm>
          <a:off x="6169609" y="1463806"/>
          <a:ext cx="2820108" cy="3094903"/>
        </a:xfrm>
        <a:prstGeom prst="roundRect">
          <a:avLst>
            <a:gd name="adj" fmla="val 1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l" defTabSz="1133475">
            <a:lnSpc>
              <a:spcPct val="90000"/>
            </a:lnSpc>
            <a:spcBef>
              <a:spcPct val="0"/>
            </a:spcBef>
            <a:spcAft>
              <a:spcPct val="35000"/>
            </a:spcAft>
            <a:buNone/>
          </a:pPr>
          <a:r>
            <a:rPr lang="en-US" sz="2550" kern="1200" dirty="0">
              <a:solidFill>
                <a:schemeClr val="tx1">
                  <a:lumMod val="75000"/>
                  <a:lumOff val="25000"/>
                </a:schemeClr>
              </a:solidFill>
            </a:rPr>
            <a:t>Using social media to voice concerns or issues is not effective.  See volunteer department staff instead.</a:t>
          </a:r>
        </a:p>
      </dsp:txBody>
      <dsp:txXfrm>
        <a:off x="6252207" y="1546404"/>
        <a:ext cx="2654912" cy="29297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0F266-86FC-4F8E-9377-CE1D75E1DAC5}">
      <dsp:nvSpPr>
        <dsp:cNvPr id="0" name=""/>
        <dsp:cNvSpPr/>
      </dsp:nvSpPr>
      <dsp:spPr>
        <a:xfrm>
          <a:off x="0" y="566280"/>
          <a:ext cx="9144000" cy="85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1A9C6D-9EEF-4155-8413-3CA0243D9A9B}">
      <dsp:nvSpPr>
        <dsp:cNvPr id="0" name=""/>
        <dsp:cNvSpPr/>
      </dsp:nvSpPr>
      <dsp:spPr>
        <a:xfrm>
          <a:off x="457200" y="64439"/>
          <a:ext cx="6400800" cy="1003680"/>
        </a:xfrm>
        <a:prstGeom prst="round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1244600">
            <a:lnSpc>
              <a:spcPct val="90000"/>
            </a:lnSpc>
            <a:spcBef>
              <a:spcPct val="0"/>
            </a:spcBef>
            <a:spcAft>
              <a:spcPct val="35000"/>
            </a:spcAft>
            <a:buNone/>
          </a:pPr>
          <a:r>
            <a:rPr lang="en-US" sz="2800" kern="1200" dirty="0"/>
            <a:t>Check the lint traps every 2 hours</a:t>
          </a:r>
        </a:p>
      </dsp:txBody>
      <dsp:txXfrm>
        <a:off x="506196" y="113435"/>
        <a:ext cx="6302808" cy="905688"/>
      </dsp:txXfrm>
    </dsp:sp>
    <dsp:sp modelId="{65E006E0-EFC5-440E-BAB4-34DA88A09394}">
      <dsp:nvSpPr>
        <dsp:cNvPr id="0" name=""/>
        <dsp:cNvSpPr/>
      </dsp:nvSpPr>
      <dsp:spPr>
        <a:xfrm>
          <a:off x="0" y="2108520"/>
          <a:ext cx="9144000" cy="85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012BD4-0B74-475A-92AB-351EF358464E}">
      <dsp:nvSpPr>
        <dsp:cNvPr id="0" name=""/>
        <dsp:cNvSpPr/>
      </dsp:nvSpPr>
      <dsp:spPr>
        <a:xfrm>
          <a:off x="457200" y="1606680"/>
          <a:ext cx="6400800" cy="1003680"/>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1244600">
            <a:lnSpc>
              <a:spcPct val="90000"/>
            </a:lnSpc>
            <a:spcBef>
              <a:spcPct val="0"/>
            </a:spcBef>
            <a:spcAft>
              <a:spcPct val="35000"/>
            </a:spcAft>
            <a:buNone/>
          </a:pPr>
          <a:r>
            <a:rPr lang="en-US" sz="2800" kern="1200" dirty="0"/>
            <a:t>Sweep/Mop the Floor As Needed</a:t>
          </a:r>
        </a:p>
      </dsp:txBody>
      <dsp:txXfrm>
        <a:off x="506196" y="1655676"/>
        <a:ext cx="6302808" cy="905688"/>
      </dsp:txXfrm>
    </dsp:sp>
    <dsp:sp modelId="{E9C98F21-F8DD-429F-B3D5-BBF581E561DE}">
      <dsp:nvSpPr>
        <dsp:cNvPr id="0" name=""/>
        <dsp:cNvSpPr/>
      </dsp:nvSpPr>
      <dsp:spPr>
        <a:xfrm>
          <a:off x="0" y="3650760"/>
          <a:ext cx="9144000" cy="856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1DED02-7217-42DA-81D6-773B3458BA40}">
      <dsp:nvSpPr>
        <dsp:cNvPr id="0" name=""/>
        <dsp:cNvSpPr/>
      </dsp:nvSpPr>
      <dsp:spPr>
        <a:xfrm>
          <a:off x="457200" y="3200398"/>
          <a:ext cx="6400800" cy="10036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l" defTabSz="1244600">
            <a:lnSpc>
              <a:spcPct val="90000"/>
            </a:lnSpc>
            <a:spcBef>
              <a:spcPct val="0"/>
            </a:spcBef>
            <a:spcAft>
              <a:spcPct val="35000"/>
            </a:spcAft>
            <a:buNone/>
          </a:pPr>
          <a:r>
            <a:rPr lang="en-US" sz="2800" kern="1200" dirty="0"/>
            <a:t>Check Trash in the Laundry Room-Take out to Dumpster</a:t>
          </a:r>
        </a:p>
      </dsp:txBody>
      <dsp:txXfrm>
        <a:off x="506196" y="3249394"/>
        <a:ext cx="6302808" cy="9056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CDF17-6495-47CC-AF03-FA04D394D954}">
      <dsp:nvSpPr>
        <dsp:cNvPr id="0" name=""/>
        <dsp:cNvSpPr/>
      </dsp:nvSpPr>
      <dsp:spPr>
        <a:xfrm>
          <a:off x="-5686345" y="-870422"/>
          <a:ext cx="6770044" cy="6770044"/>
        </a:xfrm>
        <a:prstGeom prst="blockArc">
          <a:avLst>
            <a:gd name="adj1" fmla="val 18900000"/>
            <a:gd name="adj2" fmla="val 2700000"/>
            <a:gd name="adj3" fmla="val 319"/>
          </a:avLst>
        </a:pr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C907-46CC-4ECE-B516-F818D080DF64}">
      <dsp:nvSpPr>
        <dsp:cNvPr id="0" name=""/>
        <dsp:cNvSpPr/>
      </dsp:nvSpPr>
      <dsp:spPr>
        <a:xfrm>
          <a:off x="567271" y="403979"/>
          <a:ext cx="8430097" cy="739022"/>
        </a:xfrm>
        <a:prstGeom prst="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41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75000"/>
                  <a:lumOff val="25000"/>
                </a:schemeClr>
              </a:solidFill>
            </a:rPr>
            <a:t>Always sign up before coming in</a:t>
          </a:r>
        </a:p>
      </dsp:txBody>
      <dsp:txXfrm>
        <a:off x="567271" y="403979"/>
        <a:ext cx="8430097" cy="739022"/>
      </dsp:txXfrm>
    </dsp:sp>
    <dsp:sp modelId="{27B4D04F-CF60-446E-8BDA-EBB3E7C1BA66}">
      <dsp:nvSpPr>
        <dsp:cNvPr id="0" name=""/>
        <dsp:cNvSpPr/>
      </dsp:nvSpPr>
      <dsp:spPr>
        <a:xfrm>
          <a:off x="83714" y="289933"/>
          <a:ext cx="967115" cy="967115"/>
        </a:xfrm>
        <a:prstGeom prst="ellipse">
          <a:avLst/>
        </a:prstGeom>
        <a:noFill/>
        <a:ln w="1905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10EC6BA0-9EDD-4D4D-BA04-A858A2F502A7}">
      <dsp:nvSpPr>
        <dsp:cNvPr id="0" name=""/>
        <dsp:cNvSpPr/>
      </dsp:nvSpPr>
      <dsp:spPr>
        <a:xfrm>
          <a:off x="1010847" y="1547384"/>
          <a:ext cx="7986521" cy="773692"/>
        </a:xfrm>
        <a:prstGeom prst="rect">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41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75000"/>
                  <a:lumOff val="25000"/>
                </a:schemeClr>
              </a:solidFill>
            </a:rPr>
            <a:t>Laundry is the </a:t>
          </a:r>
          <a:r>
            <a:rPr lang="en-US" sz="2800" b="1" i="0" u="none" kern="1200" dirty="0">
              <a:solidFill>
                <a:schemeClr val="tx1">
                  <a:lumMod val="75000"/>
                  <a:lumOff val="25000"/>
                </a:schemeClr>
              </a:solidFill>
            </a:rPr>
            <a:t>last</a:t>
          </a:r>
          <a:r>
            <a:rPr lang="en-US" sz="2800" b="1" i="1" kern="1200" dirty="0">
              <a:solidFill>
                <a:schemeClr val="tx1">
                  <a:lumMod val="75000"/>
                  <a:lumOff val="25000"/>
                </a:schemeClr>
              </a:solidFill>
            </a:rPr>
            <a:t> </a:t>
          </a:r>
          <a:r>
            <a:rPr lang="en-US" sz="2800" kern="1200" dirty="0">
              <a:solidFill>
                <a:schemeClr val="tx1">
                  <a:lumMod val="75000"/>
                  <a:lumOff val="25000"/>
                </a:schemeClr>
              </a:solidFill>
            </a:rPr>
            <a:t>assignment you do at the shelter!</a:t>
          </a:r>
        </a:p>
      </dsp:txBody>
      <dsp:txXfrm>
        <a:off x="1010847" y="1547384"/>
        <a:ext cx="7986521" cy="773692"/>
      </dsp:txXfrm>
    </dsp:sp>
    <dsp:sp modelId="{8D369985-4BD9-45AA-A9AB-AA6C8CBF2C0A}">
      <dsp:nvSpPr>
        <dsp:cNvPr id="0" name=""/>
        <dsp:cNvSpPr/>
      </dsp:nvSpPr>
      <dsp:spPr>
        <a:xfrm>
          <a:off x="527289" y="1450672"/>
          <a:ext cx="967115" cy="967115"/>
        </a:xfrm>
        <a:prstGeom prst="ellipse">
          <a:avLst/>
        </a:prstGeom>
        <a:noFill/>
        <a:ln w="1905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9A7AC347-9296-495C-8299-D79EF5C26A50}">
      <dsp:nvSpPr>
        <dsp:cNvPr id="0" name=""/>
        <dsp:cNvSpPr/>
      </dsp:nvSpPr>
      <dsp:spPr>
        <a:xfrm>
          <a:off x="1010847" y="2708123"/>
          <a:ext cx="7986521" cy="773692"/>
        </a:xfrm>
        <a:prstGeom prst="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41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75000"/>
                  <a:lumOff val="25000"/>
                </a:schemeClr>
              </a:solidFill>
            </a:rPr>
            <a:t>Read signs! They have important reminders</a:t>
          </a:r>
        </a:p>
      </dsp:txBody>
      <dsp:txXfrm>
        <a:off x="1010847" y="2708123"/>
        <a:ext cx="7986521" cy="773692"/>
      </dsp:txXfrm>
    </dsp:sp>
    <dsp:sp modelId="{AB39C028-2B36-41BC-BE7E-A3567661C4DC}">
      <dsp:nvSpPr>
        <dsp:cNvPr id="0" name=""/>
        <dsp:cNvSpPr/>
      </dsp:nvSpPr>
      <dsp:spPr>
        <a:xfrm>
          <a:off x="527289" y="2611412"/>
          <a:ext cx="967115" cy="967115"/>
        </a:xfrm>
        <a:prstGeom prst="ellipse">
          <a:avLst/>
        </a:prstGeom>
        <a:no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F9E2F78B-2C41-4A82-A997-C685220C64F9}">
      <dsp:nvSpPr>
        <dsp:cNvPr id="0" name=""/>
        <dsp:cNvSpPr/>
      </dsp:nvSpPr>
      <dsp:spPr>
        <a:xfrm>
          <a:off x="567271" y="3868862"/>
          <a:ext cx="8430097" cy="773692"/>
        </a:xfrm>
        <a:prstGeom prst="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411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75000"/>
                  <a:lumOff val="25000"/>
                </a:schemeClr>
              </a:solidFill>
            </a:rPr>
            <a:t>Questions?  Need supplies?  Just ask!</a:t>
          </a:r>
        </a:p>
      </dsp:txBody>
      <dsp:txXfrm>
        <a:off x="567271" y="3868862"/>
        <a:ext cx="8430097" cy="773692"/>
      </dsp:txXfrm>
    </dsp:sp>
    <dsp:sp modelId="{A9515B42-92F4-4BA8-A6EC-DDCD0E287CDA}">
      <dsp:nvSpPr>
        <dsp:cNvPr id="0" name=""/>
        <dsp:cNvSpPr/>
      </dsp:nvSpPr>
      <dsp:spPr>
        <a:xfrm>
          <a:off x="83714" y="3772151"/>
          <a:ext cx="967115" cy="967115"/>
        </a:xfrm>
        <a:prstGeom prst="ellipse">
          <a:avLst/>
        </a:prstGeom>
        <a:noFill/>
        <a:ln w="1905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D710F-A2AE-4FEF-BEBC-826D023BD328}">
      <dsp:nvSpPr>
        <dsp:cNvPr id="0" name=""/>
        <dsp:cNvSpPr/>
      </dsp:nvSpPr>
      <dsp:spPr>
        <a:xfrm>
          <a:off x="2671" y="229576"/>
          <a:ext cx="4199185" cy="1049796"/>
        </a:xfrm>
        <a:prstGeom prst="roundRect">
          <a:avLst>
            <a:gd name="adj" fmla="val 10000"/>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u="none" kern="1200" dirty="0"/>
            <a:t>More</a:t>
          </a:r>
          <a:r>
            <a:rPr lang="en-US" sz="2400" kern="1200" dirty="0"/>
            <a:t> than 36 Hours to your assignment </a:t>
          </a:r>
        </a:p>
      </dsp:txBody>
      <dsp:txXfrm>
        <a:off x="33418" y="260323"/>
        <a:ext cx="4137691" cy="988302"/>
      </dsp:txXfrm>
    </dsp:sp>
    <dsp:sp modelId="{060C60CC-BCDA-400B-BEAC-D2B37D40CD9F}">
      <dsp:nvSpPr>
        <dsp:cNvPr id="0" name=""/>
        <dsp:cNvSpPr/>
      </dsp:nvSpPr>
      <dsp:spPr>
        <a:xfrm rot="5400000">
          <a:off x="2010407" y="1371230"/>
          <a:ext cx="183714" cy="183714"/>
        </a:xfrm>
        <a:prstGeom prst="rightArrow">
          <a:avLst>
            <a:gd name="adj1" fmla="val 667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6D8CE1C-CA8D-43A8-B4BC-AACEB4B240BE}">
      <dsp:nvSpPr>
        <dsp:cNvPr id="0" name=""/>
        <dsp:cNvSpPr/>
      </dsp:nvSpPr>
      <dsp:spPr>
        <a:xfrm>
          <a:off x="2671" y="1646801"/>
          <a:ext cx="4199185" cy="1049796"/>
        </a:xfrm>
        <a:prstGeom prst="roundRect">
          <a:avLst>
            <a:gd name="adj" fmla="val 10000"/>
          </a:avLst>
        </a:prstGeom>
        <a:solidFill>
          <a:schemeClr val="tx2">
            <a:lumMod val="40000"/>
            <a:lumOff val="60000"/>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Log into VIC</a:t>
          </a:r>
        </a:p>
      </dsp:txBody>
      <dsp:txXfrm>
        <a:off x="33418" y="1677548"/>
        <a:ext cx="4137691" cy="988302"/>
      </dsp:txXfrm>
    </dsp:sp>
    <dsp:sp modelId="{5B0B408A-ED72-45EF-BEED-DE35C86E94F0}">
      <dsp:nvSpPr>
        <dsp:cNvPr id="0" name=""/>
        <dsp:cNvSpPr/>
      </dsp:nvSpPr>
      <dsp:spPr>
        <a:xfrm rot="5400000">
          <a:off x="2010407" y="2788455"/>
          <a:ext cx="183714" cy="183714"/>
        </a:xfrm>
        <a:prstGeom prst="rightArrow">
          <a:avLst>
            <a:gd name="adj1" fmla="val 667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036A9A83-747E-4D62-8865-11889233814E}">
      <dsp:nvSpPr>
        <dsp:cNvPr id="0" name=""/>
        <dsp:cNvSpPr/>
      </dsp:nvSpPr>
      <dsp:spPr>
        <a:xfrm>
          <a:off x="2671" y="3064026"/>
          <a:ext cx="4199185" cy="1049796"/>
        </a:xfrm>
        <a:prstGeom prst="roundRect">
          <a:avLst>
            <a:gd name="adj" fmla="val 10000"/>
          </a:avLst>
        </a:prstGeom>
        <a:solidFill>
          <a:schemeClr val="tx2">
            <a:lumMod val="40000"/>
            <a:lumOff val="60000"/>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Click the “remove me” button</a:t>
          </a:r>
        </a:p>
      </dsp:txBody>
      <dsp:txXfrm>
        <a:off x="33418" y="3094773"/>
        <a:ext cx="4137691" cy="988302"/>
      </dsp:txXfrm>
    </dsp:sp>
    <dsp:sp modelId="{908F42E7-AA64-429D-92EB-5C37F79DEF8E}">
      <dsp:nvSpPr>
        <dsp:cNvPr id="0" name=""/>
        <dsp:cNvSpPr/>
      </dsp:nvSpPr>
      <dsp:spPr>
        <a:xfrm>
          <a:off x="4789742" y="229576"/>
          <a:ext cx="4199185" cy="1049796"/>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t>Less</a:t>
          </a:r>
          <a:r>
            <a:rPr lang="en-US" sz="2400" kern="1200" dirty="0"/>
            <a:t> than 36 Hours to your assignment</a:t>
          </a:r>
        </a:p>
      </dsp:txBody>
      <dsp:txXfrm>
        <a:off x="4820489" y="260323"/>
        <a:ext cx="4137691" cy="988302"/>
      </dsp:txXfrm>
    </dsp:sp>
    <dsp:sp modelId="{1222EA43-E866-4445-98C4-8FD40C5471E6}">
      <dsp:nvSpPr>
        <dsp:cNvPr id="0" name=""/>
        <dsp:cNvSpPr/>
      </dsp:nvSpPr>
      <dsp:spPr>
        <a:xfrm rot="5393608">
          <a:off x="6793942" y="1380972"/>
          <a:ext cx="193457" cy="183714"/>
        </a:xfrm>
        <a:prstGeom prst="rightArrow">
          <a:avLst>
            <a:gd name="adj1" fmla="val 667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523B720E-3F0E-4535-A450-8DF4995D43A4}">
      <dsp:nvSpPr>
        <dsp:cNvPr id="0" name=""/>
        <dsp:cNvSpPr/>
      </dsp:nvSpPr>
      <dsp:spPr>
        <a:xfrm>
          <a:off x="4792414" y="1666286"/>
          <a:ext cx="4199185" cy="1049796"/>
        </a:xfrm>
        <a:prstGeom prst="roundRect">
          <a:avLst>
            <a:gd name="adj" fmla="val 10000"/>
          </a:avLst>
        </a:prstGeom>
        <a:solidFill>
          <a:schemeClr val="accent2">
            <a:lumMod val="40000"/>
            <a:lumOff val="60000"/>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You will no longer see the “remove me” button in VIC</a:t>
          </a:r>
        </a:p>
      </dsp:txBody>
      <dsp:txXfrm>
        <a:off x="4823161" y="1697033"/>
        <a:ext cx="4137691" cy="988302"/>
      </dsp:txXfrm>
    </dsp:sp>
    <dsp:sp modelId="{AD6586C6-DDB8-4972-9575-E3D20D435BC2}">
      <dsp:nvSpPr>
        <dsp:cNvPr id="0" name=""/>
        <dsp:cNvSpPr/>
      </dsp:nvSpPr>
      <dsp:spPr>
        <a:xfrm rot="5406570">
          <a:off x="6808556" y="2798197"/>
          <a:ext cx="164230" cy="183714"/>
        </a:xfrm>
        <a:prstGeom prst="rightArrow">
          <a:avLst>
            <a:gd name="adj1" fmla="val 667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43CF7CE-AFAC-4598-AF1C-5F05584D3002}">
      <dsp:nvSpPr>
        <dsp:cNvPr id="0" name=""/>
        <dsp:cNvSpPr/>
      </dsp:nvSpPr>
      <dsp:spPr>
        <a:xfrm>
          <a:off x="4789742" y="3064026"/>
          <a:ext cx="4199185" cy="1049796"/>
        </a:xfrm>
        <a:prstGeom prst="roundRect">
          <a:avLst>
            <a:gd name="adj" fmla="val 10000"/>
          </a:avLst>
        </a:prstGeom>
        <a:solidFill>
          <a:schemeClr val="accent2">
            <a:lumMod val="40000"/>
            <a:lumOff val="60000"/>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Email </a:t>
          </a:r>
          <a:r>
            <a:rPr lang="en-US" sz="2400" u="sng" kern="1200" dirty="0">
              <a:solidFill>
                <a:schemeClr val="tx1">
                  <a:lumMod val="75000"/>
                  <a:lumOff val="25000"/>
                </a:schemeClr>
              </a:solidFill>
            </a:rPr>
            <a:t>volunteers@hshv.org</a:t>
          </a:r>
          <a:r>
            <a:rPr lang="en-US" sz="2400" kern="1200" dirty="0">
              <a:solidFill>
                <a:schemeClr val="tx1">
                  <a:lumMod val="75000"/>
                  <a:lumOff val="25000"/>
                </a:schemeClr>
              </a:solidFill>
            </a:rPr>
            <a:t> to let us know you aren’t coming in</a:t>
          </a:r>
        </a:p>
      </dsp:txBody>
      <dsp:txXfrm>
        <a:off x="4820489" y="3094773"/>
        <a:ext cx="4137691" cy="9883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4AD35-F2E7-49E7-A244-CBFDA5F5A8B7}">
      <dsp:nvSpPr>
        <dsp:cNvPr id="0" name=""/>
        <dsp:cNvSpPr/>
      </dsp:nvSpPr>
      <dsp:spPr>
        <a:xfrm>
          <a:off x="-5772556" y="-883528"/>
          <a:ext cx="6872457" cy="6872457"/>
        </a:xfrm>
        <a:prstGeom prst="blockArc">
          <a:avLst>
            <a:gd name="adj1" fmla="val 18900000"/>
            <a:gd name="adj2" fmla="val 2700000"/>
            <a:gd name="adj3" fmla="val 314"/>
          </a:avLst>
        </a:pr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416ADC-9BD8-4F2C-BDAB-7DA0CE60A84F}">
      <dsp:nvSpPr>
        <dsp:cNvPr id="0" name=""/>
        <dsp:cNvSpPr/>
      </dsp:nvSpPr>
      <dsp:spPr>
        <a:xfrm>
          <a:off x="480769" y="318985"/>
          <a:ext cx="5848396" cy="638379"/>
        </a:xfrm>
        <a:prstGeom prst="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lumMod val="75000"/>
                  <a:lumOff val="25000"/>
                </a:schemeClr>
              </a:solidFill>
            </a:rPr>
            <a:t>Park in the back of the parking lot</a:t>
          </a:r>
        </a:p>
      </dsp:txBody>
      <dsp:txXfrm>
        <a:off x="480769" y="318985"/>
        <a:ext cx="5848396" cy="638379"/>
      </dsp:txXfrm>
    </dsp:sp>
    <dsp:sp modelId="{8B43F4BF-05AE-4012-9021-F05832703D83}">
      <dsp:nvSpPr>
        <dsp:cNvPr id="0" name=""/>
        <dsp:cNvSpPr/>
      </dsp:nvSpPr>
      <dsp:spPr>
        <a:xfrm>
          <a:off x="81782" y="239187"/>
          <a:ext cx="797974" cy="797974"/>
        </a:xfrm>
        <a:prstGeom prst="ellipse">
          <a:avLst/>
        </a:prstGeom>
        <a:no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F669BF6D-EB71-49CC-9DEC-82532771F228}">
      <dsp:nvSpPr>
        <dsp:cNvPr id="0" name=""/>
        <dsp:cNvSpPr/>
      </dsp:nvSpPr>
      <dsp:spPr>
        <a:xfrm>
          <a:off x="938213" y="1276247"/>
          <a:ext cx="5390952" cy="638379"/>
        </a:xfrm>
        <a:prstGeom prst="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lumMod val="75000"/>
                  <a:lumOff val="25000"/>
                </a:schemeClr>
              </a:solidFill>
            </a:rPr>
            <a:t>Leave valuables in the car</a:t>
          </a:r>
        </a:p>
      </dsp:txBody>
      <dsp:txXfrm>
        <a:off x="938213" y="1276247"/>
        <a:ext cx="5390952" cy="638379"/>
      </dsp:txXfrm>
    </dsp:sp>
    <dsp:sp modelId="{EAAE8880-27FF-4808-A9CE-EEE947C7CF59}">
      <dsp:nvSpPr>
        <dsp:cNvPr id="0" name=""/>
        <dsp:cNvSpPr/>
      </dsp:nvSpPr>
      <dsp:spPr>
        <a:xfrm>
          <a:off x="539226" y="1196450"/>
          <a:ext cx="797974" cy="797974"/>
        </a:xfrm>
        <a:prstGeom prst="ellipse">
          <a:avLst/>
        </a:prstGeom>
        <a:no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095A23F1-FA84-4182-9756-03097A0383F1}">
      <dsp:nvSpPr>
        <dsp:cNvPr id="0" name=""/>
        <dsp:cNvSpPr/>
      </dsp:nvSpPr>
      <dsp:spPr>
        <a:xfrm>
          <a:off x="1078612" y="2233510"/>
          <a:ext cx="5250554" cy="638379"/>
        </a:xfrm>
        <a:prstGeom prst="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lumMod val="75000"/>
                  <a:lumOff val="25000"/>
                </a:schemeClr>
              </a:solidFill>
            </a:rPr>
            <a:t>Door code: 8318#</a:t>
          </a:r>
        </a:p>
      </dsp:txBody>
      <dsp:txXfrm>
        <a:off x="1078612" y="2233510"/>
        <a:ext cx="5250554" cy="638379"/>
      </dsp:txXfrm>
    </dsp:sp>
    <dsp:sp modelId="{C8FAE212-9C22-44EC-A048-AF818DF28402}">
      <dsp:nvSpPr>
        <dsp:cNvPr id="0" name=""/>
        <dsp:cNvSpPr/>
      </dsp:nvSpPr>
      <dsp:spPr>
        <a:xfrm>
          <a:off x="679625" y="2153712"/>
          <a:ext cx="797974" cy="797974"/>
        </a:xfrm>
        <a:prstGeom prst="ellipse">
          <a:avLst/>
        </a:prstGeom>
        <a:no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BC6D28A0-730F-4E60-8931-A16F0911CFE2}">
      <dsp:nvSpPr>
        <dsp:cNvPr id="0" name=""/>
        <dsp:cNvSpPr/>
      </dsp:nvSpPr>
      <dsp:spPr>
        <a:xfrm>
          <a:off x="938213" y="3190772"/>
          <a:ext cx="5390952" cy="638379"/>
        </a:xfrm>
        <a:prstGeom prst="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lumMod val="75000"/>
                  <a:lumOff val="25000"/>
                </a:schemeClr>
              </a:solidFill>
            </a:rPr>
            <a:t>Sign in and out at the station           </a:t>
          </a:r>
        </a:p>
        <a:p>
          <a:pPr marL="0" lvl="0" indent="0" algn="l" defTabSz="889000">
            <a:lnSpc>
              <a:spcPct val="90000"/>
            </a:lnSpc>
            <a:spcBef>
              <a:spcPct val="0"/>
            </a:spcBef>
            <a:spcAft>
              <a:spcPct val="35000"/>
            </a:spcAft>
            <a:buNone/>
          </a:pPr>
          <a:r>
            <a:rPr lang="en-US" sz="1500" kern="1200" dirty="0">
              <a:solidFill>
                <a:schemeClr val="tx1">
                  <a:lumMod val="75000"/>
                  <a:lumOff val="25000"/>
                </a:schemeClr>
              </a:solidFill>
            </a:rPr>
            <a:t>(your main phone number </a:t>
          </a:r>
          <a:r>
            <a:rPr lang="en-US" sz="1500" b="1" kern="1200" dirty="0">
              <a:solidFill>
                <a:schemeClr val="tx1">
                  <a:lumMod val="75000"/>
                  <a:lumOff val="25000"/>
                </a:schemeClr>
              </a:solidFill>
            </a:rPr>
            <a:t>WITHOUT</a:t>
          </a:r>
          <a:r>
            <a:rPr lang="en-US" sz="1500" kern="1200" dirty="0">
              <a:solidFill>
                <a:schemeClr val="tx1">
                  <a:lumMod val="75000"/>
                  <a:lumOff val="25000"/>
                </a:schemeClr>
              </a:solidFill>
            </a:rPr>
            <a:t> the area code)</a:t>
          </a:r>
        </a:p>
      </dsp:txBody>
      <dsp:txXfrm>
        <a:off x="938213" y="3190772"/>
        <a:ext cx="5390952" cy="638379"/>
      </dsp:txXfrm>
    </dsp:sp>
    <dsp:sp modelId="{D67C3D61-1804-4B9D-90CA-D68D5F4A45BE}">
      <dsp:nvSpPr>
        <dsp:cNvPr id="0" name=""/>
        <dsp:cNvSpPr/>
      </dsp:nvSpPr>
      <dsp:spPr>
        <a:xfrm>
          <a:off x="539226" y="3110975"/>
          <a:ext cx="797974" cy="797974"/>
        </a:xfrm>
        <a:prstGeom prst="ellipse">
          <a:avLst/>
        </a:prstGeom>
        <a:no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 modelId="{CA0CB09F-CEBC-4AD4-A1C1-4C7E6BD895D0}">
      <dsp:nvSpPr>
        <dsp:cNvPr id="0" name=""/>
        <dsp:cNvSpPr/>
      </dsp:nvSpPr>
      <dsp:spPr>
        <a:xfrm>
          <a:off x="480769" y="4148035"/>
          <a:ext cx="5848396" cy="638379"/>
        </a:xfrm>
        <a:prstGeom prst="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lumMod val="75000"/>
                  <a:lumOff val="25000"/>
                </a:schemeClr>
              </a:solidFill>
            </a:rPr>
            <a:t>Wear a temporary name tag</a:t>
          </a:r>
        </a:p>
      </dsp:txBody>
      <dsp:txXfrm>
        <a:off x="480769" y="4148035"/>
        <a:ext cx="5848396" cy="638379"/>
      </dsp:txXfrm>
    </dsp:sp>
    <dsp:sp modelId="{E7EB4D12-9CE9-4AC4-B755-A01272F0C7C8}">
      <dsp:nvSpPr>
        <dsp:cNvPr id="0" name=""/>
        <dsp:cNvSpPr/>
      </dsp:nvSpPr>
      <dsp:spPr>
        <a:xfrm>
          <a:off x="81782" y="4068237"/>
          <a:ext cx="797974" cy="797974"/>
        </a:xfrm>
        <a:prstGeom prst="ellipse">
          <a:avLst/>
        </a:prstGeom>
        <a:noFill/>
        <a:ln w="1905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85395-922F-45A1-BD35-2DBE4513E8C6}">
      <dsp:nvSpPr>
        <dsp:cNvPr id="0" name=""/>
        <dsp:cNvSpPr/>
      </dsp:nvSpPr>
      <dsp:spPr>
        <a:xfrm>
          <a:off x="0" y="0"/>
          <a:ext cx="7193280" cy="10393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90 days with no activity on your volunteer account</a:t>
          </a:r>
        </a:p>
      </dsp:txBody>
      <dsp:txXfrm>
        <a:off x="30442" y="30442"/>
        <a:ext cx="5983894" cy="978484"/>
      </dsp:txXfrm>
    </dsp:sp>
    <dsp:sp modelId="{21BC16A9-F02B-4695-B9BD-E277CDBB4156}">
      <dsp:nvSpPr>
        <dsp:cNvPr id="0" name=""/>
        <dsp:cNvSpPr/>
      </dsp:nvSpPr>
      <dsp:spPr>
        <a:xfrm>
          <a:off x="602437" y="1228344"/>
          <a:ext cx="7193280" cy="10393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We will email you, you will have 3 weeks to log hours</a:t>
          </a:r>
        </a:p>
      </dsp:txBody>
      <dsp:txXfrm>
        <a:off x="632879" y="1258786"/>
        <a:ext cx="5854369" cy="978484"/>
      </dsp:txXfrm>
    </dsp:sp>
    <dsp:sp modelId="{2A8B369A-C26A-48A4-96AB-7643B02658B4}">
      <dsp:nvSpPr>
        <dsp:cNvPr id="0" name=""/>
        <dsp:cNvSpPr/>
      </dsp:nvSpPr>
      <dsp:spPr>
        <a:xfrm>
          <a:off x="1195882" y="2456688"/>
          <a:ext cx="7193280" cy="10393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Your account becomes inactive if you don’t come in</a:t>
          </a:r>
        </a:p>
      </dsp:txBody>
      <dsp:txXfrm>
        <a:off x="1226324" y="2487130"/>
        <a:ext cx="5863361" cy="978483"/>
      </dsp:txXfrm>
    </dsp:sp>
    <dsp:sp modelId="{6DFD23DA-AACA-4315-8966-816A570A3929}">
      <dsp:nvSpPr>
        <dsp:cNvPr id="0" name=""/>
        <dsp:cNvSpPr/>
      </dsp:nvSpPr>
      <dsp:spPr>
        <a:xfrm>
          <a:off x="1798319" y="3685031"/>
          <a:ext cx="7193280" cy="10393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Contact us if you will be gone for an extended period!</a:t>
          </a:r>
        </a:p>
      </dsp:txBody>
      <dsp:txXfrm>
        <a:off x="1828761" y="3715473"/>
        <a:ext cx="5854369" cy="978484"/>
      </dsp:txXfrm>
    </dsp:sp>
    <dsp:sp modelId="{A5994AC6-59B5-477D-AF2C-977AC8ECD187}">
      <dsp:nvSpPr>
        <dsp:cNvPr id="0" name=""/>
        <dsp:cNvSpPr/>
      </dsp:nvSpPr>
      <dsp:spPr>
        <a:xfrm>
          <a:off x="6517690" y="796061"/>
          <a:ext cx="675589" cy="675589"/>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669698" y="796061"/>
        <a:ext cx="371573" cy="508381"/>
      </dsp:txXfrm>
    </dsp:sp>
    <dsp:sp modelId="{96A865CC-49CD-4037-ABA4-B5E77A28F470}">
      <dsp:nvSpPr>
        <dsp:cNvPr id="0" name=""/>
        <dsp:cNvSpPr/>
      </dsp:nvSpPr>
      <dsp:spPr>
        <a:xfrm>
          <a:off x="7120128" y="2024405"/>
          <a:ext cx="675589" cy="675589"/>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272136" y="2024405"/>
        <a:ext cx="371573" cy="508381"/>
      </dsp:txXfrm>
    </dsp:sp>
    <dsp:sp modelId="{59BD1A9E-2394-4E83-813C-F212F89AD8A5}">
      <dsp:nvSpPr>
        <dsp:cNvPr id="0" name=""/>
        <dsp:cNvSpPr/>
      </dsp:nvSpPr>
      <dsp:spPr>
        <a:xfrm>
          <a:off x="7713573" y="3252749"/>
          <a:ext cx="675589" cy="675589"/>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865581" y="3252749"/>
        <a:ext cx="371573" cy="508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975FF-8665-4D7C-B938-AC4608871353}">
      <dsp:nvSpPr>
        <dsp:cNvPr id="0" name=""/>
        <dsp:cNvSpPr/>
      </dsp:nvSpPr>
      <dsp:spPr>
        <a:xfrm>
          <a:off x="0" y="7"/>
          <a:ext cx="8991600" cy="716285"/>
        </a:xfrm>
        <a:prstGeom prst="rect">
          <a:avLst/>
        </a:prstGeom>
        <a:solidFill>
          <a:schemeClr val="bg2"/>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tx1"/>
              </a:solidFill>
            </a:rPr>
            <a:t>What Does This Mean?</a:t>
          </a:r>
        </a:p>
      </dsp:txBody>
      <dsp:txXfrm>
        <a:off x="0" y="7"/>
        <a:ext cx="8991600" cy="716285"/>
      </dsp:txXfrm>
    </dsp:sp>
    <dsp:sp modelId="{C34D9049-6D4C-42C3-86F8-0D54C4F99D12}">
      <dsp:nvSpPr>
        <dsp:cNvPr id="0" name=""/>
        <dsp:cNvSpPr/>
      </dsp:nvSpPr>
      <dsp:spPr>
        <a:xfrm>
          <a:off x="0" y="761987"/>
          <a:ext cx="2994273" cy="363167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We accept animals even when shelter is full.</a:t>
          </a:r>
        </a:p>
        <a:p>
          <a:pPr marL="0" lvl="0" indent="0" algn="ctr" defTabSz="1333500">
            <a:lnSpc>
              <a:spcPct val="90000"/>
            </a:lnSpc>
            <a:spcBef>
              <a:spcPct val="0"/>
            </a:spcBef>
            <a:spcAft>
              <a:spcPct val="35000"/>
            </a:spcAft>
            <a:buNone/>
          </a:pPr>
          <a:r>
            <a:rPr lang="en-US" sz="3000" kern="1200" dirty="0"/>
            <a:t>We accept animals who are sick or injured.</a:t>
          </a:r>
        </a:p>
      </dsp:txBody>
      <dsp:txXfrm>
        <a:off x="0" y="761987"/>
        <a:ext cx="2994273" cy="3631679"/>
      </dsp:txXfrm>
    </dsp:sp>
    <dsp:sp modelId="{3B73B9F2-1CD8-45A0-A64B-5CB714A558E1}">
      <dsp:nvSpPr>
        <dsp:cNvPr id="0" name=""/>
        <dsp:cNvSpPr/>
      </dsp:nvSpPr>
      <dsp:spPr>
        <a:xfrm>
          <a:off x="2998663" y="761987"/>
          <a:ext cx="2994273" cy="363167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We fit the definition of “no kill” set by Maddie’s Fund.</a:t>
          </a:r>
        </a:p>
        <a:p>
          <a:pPr marL="0" lvl="0" indent="0" algn="ctr" defTabSz="1333500">
            <a:lnSpc>
              <a:spcPct val="90000"/>
            </a:lnSpc>
            <a:spcBef>
              <a:spcPct val="0"/>
            </a:spcBef>
            <a:spcAft>
              <a:spcPct val="35000"/>
            </a:spcAft>
            <a:buNone/>
          </a:pPr>
          <a:r>
            <a:rPr lang="en-US" sz="3000" kern="1200" dirty="0"/>
            <a:t>We rarely use this term due to confusion.</a:t>
          </a:r>
        </a:p>
      </dsp:txBody>
      <dsp:txXfrm>
        <a:off x="2998663" y="761987"/>
        <a:ext cx="2994273" cy="3631679"/>
      </dsp:txXfrm>
    </dsp:sp>
    <dsp:sp modelId="{C0F68EC6-703F-45E1-BB9E-70E39223FE4E}">
      <dsp:nvSpPr>
        <dsp:cNvPr id="0" name=""/>
        <dsp:cNvSpPr/>
      </dsp:nvSpPr>
      <dsp:spPr>
        <a:xfrm>
          <a:off x="5997326" y="761987"/>
          <a:ext cx="2994273" cy="363167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Euthanasia does happen as a humane course of action.</a:t>
          </a:r>
        </a:p>
        <a:p>
          <a:pPr marL="0" lvl="0" indent="0" algn="ctr" defTabSz="1333500">
            <a:lnSpc>
              <a:spcPct val="90000"/>
            </a:lnSpc>
            <a:spcBef>
              <a:spcPct val="0"/>
            </a:spcBef>
            <a:spcAft>
              <a:spcPct val="35000"/>
            </a:spcAft>
            <a:buNone/>
          </a:pPr>
          <a:r>
            <a:rPr lang="en-US" sz="3000" kern="1200" dirty="0"/>
            <a:t>No “time limit” for adoptions.</a:t>
          </a:r>
        </a:p>
      </dsp:txBody>
      <dsp:txXfrm>
        <a:off x="5997326" y="761987"/>
        <a:ext cx="2994273" cy="3631679"/>
      </dsp:txXfrm>
    </dsp:sp>
    <dsp:sp modelId="{DCB0AFDD-A53C-41DA-9341-CC4360F4D3BB}">
      <dsp:nvSpPr>
        <dsp:cNvPr id="0" name=""/>
        <dsp:cNvSpPr/>
      </dsp:nvSpPr>
      <dsp:spPr>
        <a:xfrm>
          <a:off x="0" y="4393691"/>
          <a:ext cx="8991600" cy="330708"/>
        </a:xfrm>
        <a:prstGeom prst="rect">
          <a:avLst/>
        </a:prstGeom>
        <a:solidFill>
          <a:schemeClr val="bg2"/>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BD503-1E8C-4E12-90F2-C992C8C5F9D7}">
      <dsp:nvSpPr>
        <dsp:cNvPr id="0" name=""/>
        <dsp:cNvSpPr/>
      </dsp:nvSpPr>
      <dsp:spPr>
        <a:xfrm>
          <a:off x="1229931" y="3802"/>
          <a:ext cx="2599878" cy="222840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8000" b="-38000"/>
          </a:stretch>
        </a:blipFill>
        <a:ln>
          <a:noFill/>
        </a:ln>
        <a:effectLst/>
      </dsp:spPr>
      <dsp:style>
        <a:lnRef idx="0">
          <a:scrgbClr r="0" g="0" b="0"/>
        </a:lnRef>
        <a:fillRef idx="1">
          <a:scrgbClr r="0" g="0" b="0"/>
        </a:fillRef>
        <a:effectRef idx="0">
          <a:scrgbClr r="0" g="0" b="0"/>
        </a:effectRef>
        <a:fontRef idx="minor"/>
      </dsp:style>
    </dsp:sp>
    <dsp:sp modelId="{0DA91DBF-048C-43A9-8BCE-E5326B3D62BC}">
      <dsp:nvSpPr>
        <dsp:cNvPr id="0" name=""/>
        <dsp:cNvSpPr/>
      </dsp:nvSpPr>
      <dsp:spPr>
        <a:xfrm>
          <a:off x="1229931" y="1600202"/>
          <a:ext cx="2599878" cy="534816"/>
        </a:xfrm>
        <a:prstGeom prst="rect">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Surrendered</a:t>
          </a:r>
        </a:p>
      </dsp:txBody>
      <dsp:txXfrm>
        <a:off x="1229931" y="1600202"/>
        <a:ext cx="2599878" cy="534816"/>
      </dsp:txXfrm>
    </dsp:sp>
    <dsp:sp modelId="{648781EB-D602-4A5D-B190-E047E14B8759}">
      <dsp:nvSpPr>
        <dsp:cNvPr id="0" name=""/>
        <dsp:cNvSpPr/>
      </dsp:nvSpPr>
      <dsp:spPr>
        <a:xfrm>
          <a:off x="4094990" y="3802"/>
          <a:ext cx="2599878" cy="222840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5009F7A2-AF13-4154-B4B4-36E1AD3DAE92}">
      <dsp:nvSpPr>
        <dsp:cNvPr id="0" name=""/>
        <dsp:cNvSpPr/>
      </dsp:nvSpPr>
      <dsp:spPr>
        <a:xfrm>
          <a:off x="4094990" y="1600202"/>
          <a:ext cx="2599878" cy="534816"/>
        </a:xfrm>
        <a:prstGeom prst="rect">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Stray</a:t>
          </a:r>
        </a:p>
      </dsp:txBody>
      <dsp:txXfrm>
        <a:off x="4094990" y="1600202"/>
        <a:ext cx="2599878" cy="534816"/>
      </dsp:txXfrm>
    </dsp:sp>
    <dsp:sp modelId="{D2A897F2-2934-446D-8E33-F33E370C6073}">
      <dsp:nvSpPr>
        <dsp:cNvPr id="0" name=""/>
        <dsp:cNvSpPr/>
      </dsp:nvSpPr>
      <dsp:spPr>
        <a:xfrm>
          <a:off x="1229931" y="2492193"/>
          <a:ext cx="2599878" cy="2228403"/>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4515" t="-5396" r="-4515" b="-5396"/>
          </a:stretch>
        </a:blipFill>
        <a:ln>
          <a:noFill/>
        </a:ln>
        <a:effectLst/>
      </dsp:spPr>
      <dsp:style>
        <a:lnRef idx="0">
          <a:scrgbClr r="0" g="0" b="0"/>
        </a:lnRef>
        <a:fillRef idx="1">
          <a:scrgbClr r="0" g="0" b="0"/>
        </a:fillRef>
        <a:effectRef idx="0">
          <a:scrgbClr r="0" g="0" b="0"/>
        </a:effectRef>
        <a:fontRef idx="minor"/>
      </dsp:style>
    </dsp:sp>
    <dsp:sp modelId="{DB0F42E7-F974-47E8-98AA-52DF96F25DB7}">
      <dsp:nvSpPr>
        <dsp:cNvPr id="0" name=""/>
        <dsp:cNvSpPr/>
      </dsp:nvSpPr>
      <dsp:spPr>
        <a:xfrm>
          <a:off x="1229931" y="4114799"/>
          <a:ext cx="2599878" cy="534816"/>
        </a:xfrm>
        <a:prstGeom prst="rect">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Seized</a:t>
          </a:r>
        </a:p>
      </dsp:txBody>
      <dsp:txXfrm>
        <a:off x="1229931" y="4114799"/>
        <a:ext cx="2599878" cy="534816"/>
      </dsp:txXfrm>
    </dsp:sp>
    <dsp:sp modelId="{6AAB48D5-0510-4BD3-9CD8-67662552DCC4}">
      <dsp:nvSpPr>
        <dsp:cNvPr id="0" name=""/>
        <dsp:cNvSpPr/>
      </dsp:nvSpPr>
      <dsp:spPr>
        <a:xfrm>
          <a:off x="4094990" y="2492193"/>
          <a:ext cx="2599878" cy="2228403"/>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49" r="-21551"/>
          </a:stretch>
        </a:blipFill>
        <a:ln>
          <a:noFill/>
        </a:ln>
        <a:effectLst/>
      </dsp:spPr>
      <dsp:style>
        <a:lnRef idx="0">
          <a:scrgbClr r="0" g="0" b="0"/>
        </a:lnRef>
        <a:fillRef idx="1">
          <a:scrgbClr r="0" g="0" b="0"/>
        </a:fillRef>
        <a:effectRef idx="0">
          <a:scrgbClr r="0" g="0" b="0"/>
        </a:effectRef>
        <a:fontRef idx="minor"/>
      </dsp:style>
    </dsp:sp>
    <dsp:sp modelId="{1E003F96-CD54-42CD-86B7-1E4BE49ADEAB}">
      <dsp:nvSpPr>
        <dsp:cNvPr id="0" name=""/>
        <dsp:cNvSpPr/>
      </dsp:nvSpPr>
      <dsp:spPr>
        <a:xfrm>
          <a:off x="4094990" y="4114799"/>
          <a:ext cx="2599878" cy="534816"/>
        </a:xfrm>
        <a:prstGeom prst="rect">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kern="1200" dirty="0"/>
            <a:t>Transferred</a:t>
          </a:r>
        </a:p>
      </dsp:txBody>
      <dsp:txXfrm>
        <a:off x="4094990" y="4114799"/>
        <a:ext cx="2599878" cy="534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B791C-9400-4404-91E0-0E4E1F706152}">
      <dsp:nvSpPr>
        <dsp:cNvPr id="0" name=""/>
        <dsp:cNvSpPr/>
      </dsp:nvSpPr>
      <dsp:spPr>
        <a:xfrm>
          <a:off x="350655" y="261569"/>
          <a:ext cx="4033575" cy="1260492"/>
        </a:xfrm>
        <a:prstGeom prst="rect">
          <a:avLst/>
        </a:prstGeom>
        <a:solidFill>
          <a:schemeClr val="lt1">
            <a:alpha val="4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77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Adults (ages 18+)</a:t>
          </a:r>
        </a:p>
      </dsp:txBody>
      <dsp:txXfrm>
        <a:off x="350655" y="261569"/>
        <a:ext cx="4033575" cy="1260492"/>
      </dsp:txXfrm>
    </dsp:sp>
    <dsp:sp modelId="{95C510A2-2F1D-4F52-AF6C-5A300B627CBB}">
      <dsp:nvSpPr>
        <dsp:cNvPr id="0" name=""/>
        <dsp:cNvSpPr/>
      </dsp:nvSpPr>
      <dsp:spPr>
        <a:xfrm>
          <a:off x="182589" y="79498"/>
          <a:ext cx="882344" cy="132351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FADA7-FBC2-4D26-B9B9-12D3A708A7C3}">
      <dsp:nvSpPr>
        <dsp:cNvPr id="0" name=""/>
        <dsp:cNvSpPr/>
      </dsp:nvSpPr>
      <dsp:spPr>
        <a:xfrm>
          <a:off x="4775434" y="261569"/>
          <a:ext cx="4033575" cy="1260492"/>
        </a:xfrm>
        <a:prstGeom prst="rect">
          <a:avLst/>
        </a:prstGeom>
        <a:solidFill>
          <a:schemeClr val="lt1">
            <a:alpha val="4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773"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Junior Volunteers (ages 12-17)</a:t>
          </a:r>
        </a:p>
      </dsp:txBody>
      <dsp:txXfrm>
        <a:off x="4775434" y="261569"/>
        <a:ext cx="4033575" cy="1260492"/>
      </dsp:txXfrm>
    </dsp:sp>
    <dsp:sp modelId="{EC728E10-72BB-4A88-B910-BBC8DDEBF6A2}">
      <dsp:nvSpPr>
        <dsp:cNvPr id="0" name=""/>
        <dsp:cNvSpPr/>
      </dsp:nvSpPr>
      <dsp:spPr>
        <a:xfrm>
          <a:off x="4607369" y="79498"/>
          <a:ext cx="882344" cy="1323516"/>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E6FDD2-488F-47AE-9AF6-61371FF87E7F}">
      <dsp:nvSpPr>
        <dsp:cNvPr id="0" name=""/>
        <dsp:cNvSpPr/>
      </dsp:nvSpPr>
      <dsp:spPr>
        <a:xfrm>
          <a:off x="350655" y="1848389"/>
          <a:ext cx="4033575" cy="1260492"/>
        </a:xfrm>
        <a:prstGeom prst="rect">
          <a:avLst/>
        </a:prstGeom>
        <a:solidFill>
          <a:schemeClr val="lt1">
            <a:alpha val="4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773"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Community Service Volunteers (18+)</a:t>
          </a:r>
        </a:p>
      </dsp:txBody>
      <dsp:txXfrm>
        <a:off x="350655" y="1848389"/>
        <a:ext cx="4033575" cy="1260492"/>
      </dsp:txXfrm>
    </dsp:sp>
    <dsp:sp modelId="{25547BFA-7338-4760-99CC-8ABBCF8F734B}">
      <dsp:nvSpPr>
        <dsp:cNvPr id="0" name=""/>
        <dsp:cNvSpPr/>
      </dsp:nvSpPr>
      <dsp:spPr>
        <a:xfrm>
          <a:off x="182589" y="1666318"/>
          <a:ext cx="882344" cy="132351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E449C7-D646-4EBF-BCAA-4418A97DF7C3}">
      <dsp:nvSpPr>
        <dsp:cNvPr id="0" name=""/>
        <dsp:cNvSpPr/>
      </dsp:nvSpPr>
      <dsp:spPr>
        <a:xfrm>
          <a:off x="4775434" y="1848389"/>
          <a:ext cx="4033575" cy="1260492"/>
        </a:xfrm>
        <a:prstGeom prst="rect">
          <a:avLst/>
        </a:prstGeom>
        <a:solidFill>
          <a:schemeClr val="lt1">
            <a:alpha val="4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773"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Fosters</a:t>
          </a:r>
        </a:p>
      </dsp:txBody>
      <dsp:txXfrm>
        <a:off x="4775434" y="1848389"/>
        <a:ext cx="4033575" cy="1260492"/>
      </dsp:txXfrm>
    </dsp:sp>
    <dsp:sp modelId="{70249F05-8A56-4DE5-8D1C-0E902A2167A3}">
      <dsp:nvSpPr>
        <dsp:cNvPr id="0" name=""/>
        <dsp:cNvSpPr/>
      </dsp:nvSpPr>
      <dsp:spPr>
        <a:xfrm>
          <a:off x="4607369" y="1666318"/>
          <a:ext cx="882344" cy="1323516"/>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000" r="-6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A4E9B1-DEFB-4EE0-81D2-420BC849AD06}">
      <dsp:nvSpPr>
        <dsp:cNvPr id="0" name=""/>
        <dsp:cNvSpPr/>
      </dsp:nvSpPr>
      <dsp:spPr>
        <a:xfrm>
          <a:off x="350655" y="3435209"/>
          <a:ext cx="4033575" cy="1260492"/>
        </a:xfrm>
        <a:prstGeom prst="rect">
          <a:avLst/>
        </a:prstGeom>
        <a:solidFill>
          <a:schemeClr val="lt1">
            <a:alpha val="4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773"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Day of Service</a:t>
          </a:r>
        </a:p>
      </dsp:txBody>
      <dsp:txXfrm>
        <a:off x="350655" y="3435209"/>
        <a:ext cx="4033575" cy="1260492"/>
      </dsp:txXfrm>
    </dsp:sp>
    <dsp:sp modelId="{329B0CA6-9702-4795-95CA-2CC7EF3804B8}">
      <dsp:nvSpPr>
        <dsp:cNvPr id="0" name=""/>
        <dsp:cNvSpPr/>
      </dsp:nvSpPr>
      <dsp:spPr>
        <a:xfrm>
          <a:off x="182589" y="3253138"/>
          <a:ext cx="882344" cy="132351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0000" r="-5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5D61C4-89FC-4BAC-838B-F16571803144}">
      <dsp:nvSpPr>
        <dsp:cNvPr id="0" name=""/>
        <dsp:cNvSpPr/>
      </dsp:nvSpPr>
      <dsp:spPr>
        <a:xfrm>
          <a:off x="4774022" y="3425226"/>
          <a:ext cx="4033575" cy="1260492"/>
        </a:xfrm>
        <a:prstGeom prst="rect">
          <a:avLst/>
        </a:prstGeom>
        <a:solidFill>
          <a:schemeClr val="lt1">
            <a:alpha val="4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3773"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Tiny Lions</a:t>
          </a:r>
        </a:p>
      </dsp:txBody>
      <dsp:txXfrm>
        <a:off x="4774022" y="3425226"/>
        <a:ext cx="4033575" cy="1260492"/>
      </dsp:txXfrm>
    </dsp:sp>
    <dsp:sp modelId="{2B5B9BB0-BDEF-4A6B-BC45-0D3729632814}">
      <dsp:nvSpPr>
        <dsp:cNvPr id="0" name=""/>
        <dsp:cNvSpPr/>
      </dsp:nvSpPr>
      <dsp:spPr>
        <a:xfrm>
          <a:off x="4607369" y="3253138"/>
          <a:ext cx="882344" cy="1323516"/>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50000" r="-5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A04F7-220D-49BB-ABBE-B3D2CEC17C7E}">
      <dsp:nvSpPr>
        <dsp:cNvPr id="0" name=""/>
        <dsp:cNvSpPr/>
      </dsp:nvSpPr>
      <dsp:spPr>
        <a:xfrm>
          <a:off x="0" y="2009"/>
          <a:ext cx="4724399" cy="1027695"/>
        </a:xfrm>
        <a:prstGeom prst="roundRect">
          <a:avLst>
            <a:gd name="adj" fmla="val 10000"/>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lumMod val="75000"/>
                  <a:lumOff val="25000"/>
                </a:schemeClr>
              </a:solidFill>
            </a:rPr>
            <a:t>Volunteer at least 10 hours</a:t>
          </a:r>
        </a:p>
        <a:p>
          <a:pPr marL="0" lvl="0" indent="0" algn="ctr" defTabSz="1155700">
            <a:lnSpc>
              <a:spcPct val="90000"/>
            </a:lnSpc>
            <a:spcBef>
              <a:spcPct val="0"/>
            </a:spcBef>
            <a:spcAft>
              <a:spcPct val="35000"/>
            </a:spcAft>
            <a:buNone/>
          </a:pPr>
          <a:r>
            <a:rPr lang="en-US" sz="1400" kern="1200" dirty="0">
              <a:solidFill>
                <a:schemeClr val="tx1">
                  <a:lumMod val="75000"/>
                  <a:lumOff val="25000"/>
                </a:schemeClr>
              </a:solidFill>
            </a:rPr>
            <a:t>(community service volunteers move to Paw II upon completion of hours)</a:t>
          </a:r>
        </a:p>
      </dsp:txBody>
      <dsp:txXfrm>
        <a:off x="30100" y="32109"/>
        <a:ext cx="4664199" cy="967495"/>
      </dsp:txXfrm>
    </dsp:sp>
    <dsp:sp modelId="{3309BB9B-2B20-4488-8716-DBD76137F1E3}">
      <dsp:nvSpPr>
        <dsp:cNvPr id="0" name=""/>
        <dsp:cNvSpPr/>
      </dsp:nvSpPr>
      <dsp:spPr>
        <a:xfrm rot="5400000">
          <a:off x="2169506" y="1055396"/>
          <a:ext cx="385385" cy="462462"/>
        </a:xfrm>
        <a:prstGeom prst="rightArrow">
          <a:avLst>
            <a:gd name="adj1" fmla="val 60000"/>
            <a:gd name="adj2" fmla="val 5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2223460" y="1093935"/>
        <a:ext cx="277478" cy="269770"/>
      </dsp:txXfrm>
    </dsp:sp>
    <dsp:sp modelId="{2BC46294-A6EF-4AD9-A68D-A5EBB696A7FD}">
      <dsp:nvSpPr>
        <dsp:cNvPr id="0" name=""/>
        <dsp:cNvSpPr/>
      </dsp:nvSpPr>
      <dsp:spPr>
        <a:xfrm>
          <a:off x="0" y="1543551"/>
          <a:ext cx="4724399" cy="1027695"/>
        </a:xfrm>
        <a:prstGeom prst="roundRect">
          <a:avLst>
            <a:gd name="adj" fmla="val 10000"/>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lumMod val="75000"/>
                  <a:lumOff val="25000"/>
                </a:schemeClr>
              </a:solidFill>
            </a:rPr>
            <a:t>Receive email notification</a:t>
          </a:r>
        </a:p>
      </dsp:txBody>
      <dsp:txXfrm>
        <a:off x="30100" y="1573651"/>
        <a:ext cx="4664199" cy="967495"/>
      </dsp:txXfrm>
    </dsp:sp>
    <dsp:sp modelId="{27389A8F-C968-4AD3-AF54-691A2E602E77}">
      <dsp:nvSpPr>
        <dsp:cNvPr id="0" name=""/>
        <dsp:cNvSpPr/>
      </dsp:nvSpPr>
      <dsp:spPr>
        <a:xfrm rot="5400000">
          <a:off x="2169506" y="2596939"/>
          <a:ext cx="385385" cy="462462"/>
        </a:xfrm>
        <a:prstGeom prst="rightArrow">
          <a:avLst>
            <a:gd name="adj1" fmla="val 60000"/>
            <a:gd name="adj2" fmla="val 50000"/>
          </a:avLst>
        </a:prstGeom>
        <a:solidFill>
          <a:schemeClr val="bg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2223460" y="2635478"/>
        <a:ext cx="277478" cy="269770"/>
      </dsp:txXfrm>
    </dsp:sp>
    <dsp:sp modelId="{9B00603B-8B68-48E4-B526-5C9529EF83B2}">
      <dsp:nvSpPr>
        <dsp:cNvPr id="0" name=""/>
        <dsp:cNvSpPr/>
      </dsp:nvSpPr>
      <dsp:spPr>
        <a:xfrm>
          <a:off x="0" y="3085094"/>
          <a:ext cx="4724399" cy="1027695"/>
        </a:xfrm>
        <a:prstGeom prst="roundRect">
          <a:avLst>
            <a:gd name="adj" fmla="val 10000"/>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lumMod val="75000"/>
                  <a:lumOff val="25000"/>
                </a:schemeClr>
              </a:solidFill>
            </a:rPr>
            <a:t>Sign up for dog walking, cat comforting, or small mammal training</a:t>
          </a:r>
        </a:p>
      </dsp:txBody>
      <dsp:txXfrm>
        <a:off x="30100" y="3115194"/>
        <a:ext cx="4664199" cy="9674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44D48-69A5-4316-861F-DE98364364EB}">
      <dsp:nvSpPr>
        <dsp:cNvPr id="0" name=""/>
        <dsp:cNvSpPr/>
      </dsp:nvSpPr>
      <dsp:spPr>
        <a:xfrm>
          <a:off x="0" y="3564154"/>
          <a:ext cx="4876800" cy="116983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500 Hours of Volunteering</a:t>
          </a:r>
        </a:p>
      </dsp:txBody>
      <dsp:txXfrm>
        <a:off x="0" y="3564154"/>
        <a:ext cx="4876800" cy="631710"/>
      </dsp:txXfrm>
    </dsp:sp>
    <dsp:sp modelId="{90E88703-87D8-4CB9-AB22-1CA8F0B862B5}">
      <dsp:nvSpPr>
        <dsp:cNvPr id="0" name=""/>
        <dsp:cNvSpPr/>
      </dsp:nvSpPr>
      <dsp:spPr>
        <a:xfrm>
          <a:off x="0" y="4172468"/>
          <a:ext cx="4876800" cy="53812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75000"/>
                  <a:lumOff val="25000"/>
                </a:schemeClr>
              </a:solidFill>
            </a:rPr>
            <a:t>Paw IV- New name tag &amp; certificate</a:t>
          </a:r>
        </a:p>
      </dsp:txBody>
      <dsp:txXfrm>
        <a:off x="0" y="4172468"/>
        <a:ext cx="4876800" cy="538124"/>
      </dsp:txXfrm>
    </dsp:sp>
    <dsp:sp modelId="{029BB4FD-3091-4D20-BC98-C512C5D04529}">
      <dsp:nvSpPr>
        <dsp:cNvPr id="0" name=""/>
        <dsp:cNvSpPr/>
      </dsp:nvSpPr>
      <dsp:spPr>
        <a:xfrm rot="10800000">
          <a:off x="0" y="1782495"/>
          <a:ext cx="4876800" cy="1799206"/>
        </a:xfrm>
        <a:prstGeom prst="upArrowCallout">
          <a:avLst/>
        </a:prstGeom>
        <a:solidFill>
          <a:schemeClr val="accent3">
            <a:hueOff val="1503960"/>
            <a:satOff val="-7008"/>
            <a:lumOff val="245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250 Hours of Volunteering</a:t>
          </a:r>
        </a:p>
      </dsp:txBody>
      <dsp:txXfrm rot="-10800000">
        <a:off x="0" y="1782495"/>
        <a:ext cx="4876800" cy="631521"/>
      </dsp:txXfrm>
    </dsp:sp>
    <dsp:sp modelId="{F7CA85B5-1F66-410C-9EAD-BF9834E90C8A}">
      <dsp:nvSpPr>
        <dsp:cNvPr id="0" name=""/>
        <dsp:cNvSpPr/>
      </dsp:nvSpPr>
      <dsp:spPr>
        <a:xfrm>
          <a:off x="0" y="2414016"/>
          <a:ext cx="4876800" cy="537962"/>
        </a:xfrm>
        <a:prstGeom prst="rect">
          <a:avLst/>
        </a:prstGeom>
        <a:solidFill>
          <a:schemeClr val="accent3">
            <a:tint val="40000"/>
            <a:alpha val="90000"/>
            <a:hueOff val="1465285"/>
            <a:satOff val="-5147"/>
            <a:lumOff val="446"/>
            <a:alphaOff val="0"/>
          </a:schemeClr>
        </a:solidFill>
        <a:ln w="19050" cap="flat" cmpd="sng" algn="ctr">
          <a:solidFill>
            <a:schemeClr val="accent3">
              <a:tint val="40000"/>
              <a:alpha val="90000"/>
              <a:hueOff val="1465285"/>
              <a:satOff val="-5147"/>
              <a:lumOff val="4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lumMod val="75000"/>
                  <a:lumOff val="25000"/>
                </a:schemeClr>
              </a:solidFill>
            </a:rPr>
            <a:t>Paw III </a:t>
          </a:r>
          <a:r>
            <a:rPr lang="en-US" sz="1700" kern="1200" dirty="0">
              <a:solidFill>
                <a:schemeClr val="tx1">
                  <a:lumMod val="75000"/>
                  <a:lumOff val="25000"/>
                </a:schemeClr>
              </a:solidFill>
            </a:rPr>
            <a:t>- New name tag</a:t>
          </a:r>
        </a:p>
      </dsp:txBody>
      <dsp:txXfrm>
        <a:off x="0" y="2414016"/>
        <a:ext cx="4876800" cy="537962"/>
      </dsp:txXfrm>
    </dsp:sp>
    <dsp:sp modelId="{A498F50D-D915-4E43-A1D3-FACA4DA69173}">
      <dsp:nvSpPr>
        <dsp:cNvPr id="0" name=""/>
        <dsp:cNvSpPr/>
      </dsp:nvSpPr>
      <dsp:spPr>
        <a:xfrm rot="10800000">
          <a:off x="0" y="836"/>
          <a:ext cx="4876800" cy="1799206"/>
        </a:xfrm>
        <a:prstGeom prst="upArrowCallout">
          <a:avLst/>
        </a:prstGeom>
        <a:solidFill>
          <a:schemeClr val="accent3">
            <a:hueOff val="3007920"/>
            <a:satOff val="-14016"/>
            <a:lumOff val="490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100 Hours of Volunteering</a:t>
          </a:r>
        </a:p>
      </dsp:txBody>
      <dsp:txXfrm rot="-10800000">
        <a:off x="0" y="836"/>
        <a:ext cx="4876800" cy="631521"/>
      </dsp:txXfrm>
    </dsp:sp>
    <dsp:sp modelId="{02A23A2E-6BD3-4950-B489-71E1CED4B535}">
      <dsp:nvSpPr>
        <dsp:cNvPr id="0" name=""/>
        <dsp:cNvSpPr/>
      </dsp:nvSpPr>
      <dsp:spPr>
        <a:xfrm>
          <a:off x="0" y="632358"/>
          <a:ext cx="4876800" cy="537962"/>
        </a:xfrm>
        <a:prstGeom prst="rect">
          <a:avLst/>
        </a:prstGeom>
        <a:solidFill>
          <a:schemeClr val="accent3">
            <a:tint val="40000"/>
            <a:alpha val="90000"/>
            <a:hueOff val="2930570"/>
            <a:satOff val="-10293"/>
            <a:lumOff val="891"/>
            <a:alphaOff val="0"/>
          </a:schemeClr>
        </a:solidFill>
        <a:ln w="19050" cap="flat" cmpd="sng" algn="ctr">
          <a:solidFill>
            <a:schemeClr val="accent3">
              <a:tint val="40000"/>
              <a:alpha val="90000"/>
              <a:hueOff val="2930570"/>
              <a:satOff val="-10293"/>
              <a:lumOff val="8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75000"/>
                  <a:lumOff val="25000"/>
                </a:schemeClr>
              </a:solidFill>
            </a:rPr>
            <a:t>Recognition sticker for name tag; “Thank You”  vinyl sticker!</a:t>
          </a:r>
        </a:p>
      </dsp:txBody>
      <dsp:txXfrm>
        <a:off x="0" y="632358"/>
        <a:ext cx="4876800" cy="5379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DB66C-35B0-4D02-BB1F-B7CBD7B1014A}">
      <dsp:nvSpPr>
        <dsp:cNvPr id="0" name=""/>
        <dsp:cNvSpPr/>
      </dsp:nvSpPr>
      <dsp:spPr>
        <a:xfrm>
          <a:off x="0" y="3727"/>
          <a:ext cx="4419600" cy="692640"/>
        </a:xfrm>
        <a:prstGeom prst="round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rPr>
            <a:t>What to Wear</a:t>
          </a:r>
        </a:p>
      </dsp:txBody>
      <dsp:txXfrm>
        <a:off x="33812" y="37539"/>
        <a:ext cx="4351976" cy="625016"/>
      </dsp:txXfrm>
    </dsp:sp>
    <dsp:sp modelId="{02D72B80-2C62-4987-9C93-F1B625E162DD}">
      <dsp:nvSpPr>
        <dsp:cNvPr id="0" name=""/>
        <dsp:cNvSpPr/>
      </dsp:nvSpPr>
      <dsp:spPr>
        <a:xfrm>
          <a:off x="0" y="696367"/>
          <a:ext cx="4419600" cy="191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Volunteer shirt (optional)</a:t>
          </a:r>
        </a:p>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Name tag</a:t>
          </a:r>
        </a:p>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Close toed shoes</a:t>
          </a:r>
        </a:p>
      </dsp:txBody>
      <dsp:txXfrm>
        <a:off x="0" y="696367"/>
        <a:ext cx="4419600" cy="1914750"/>
      </dsp:txXfrm>
    </dsp:sp>
    <dsp:sp modelId="{BEDFAC80-53C3-4715-95C4-CB236FB29920}">
      <dsp:nvSpPr>
        <dsp:cNvPr id="0" name=""/>
        <dsp:cNvSpPr/>
      </dsp:nvSpPr>
      <dsp:spPr>
        <a:xfrm>
          <a:off x="0" y="2611117"/>
          <a:ext cx="4419600" cy="692640"/>
        </a:xfrm>
        <a:prstGeom prst="round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rPr>
            <a:t>Cell Phones</a:t>
          </a:r>
        </a:p>
      </dsp:txBody>
      <dsp:txXfrm>
        <a:off x="33812" y="2644929"/>
        <a:ext cx="4351976" cy="625016"/>
      </dsp:txXfrm>
    </dsp:sp>
    <dsp:sp modelId="{1846C194-264A-4913-998A-D3395A0B7836}">
      <dsp:nvSpPr>
        <dsp:cNvPr id="0" name=""/>
        <dsp:cNvSpPr/>
      </dsp:nvSpPr>
      <dsp:spPr>
        <a:xfrm>
          <a:off x="0" y="3303757"/>
          <a:ext cx="4419600" cy="141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Should not be out</a:t>
          </a:r>
        </a:p>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Sign out if you need to make a call</a:t>
          </a:r>
        </a:p>
      </dsp:txBody>
      <dsp:txXfrm>
        <a:off x="0" y="3303757"/>
        <a:ext cx="4419600" cy="14169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DB66C-35B0-4D02-BB1F-B7CBD7B1014A}">
      <dsp:nvSpPr>
        <dsp:cNvPr id="0" name=""/>
        <dsp:cNvSpPr/>
      </dsp:nvSpPr>
      <dsp:spPr>
        <a:xfrm>
          <a:off x="0" y="2579"/>
          <a:ext cx="4419600" cy="703150"/>
        </a:xfrm>
        <a:prstGeom prst="round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9728"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lumMod val="75000"/>
                  <a:lumOff val="25000"/>
                </a:schemeClr>
              </a:solidFill>
            </a:rPr>
            <a:t>Other Policies</a:t>
          </a:r>
        </a:p>
      </dsp:txBody>
      <dsp:txXfrm>
        <a:off x="34325" y="36904"/>
        <a:ext cx="4350950" cy="634500"/>
      </dsp:txXfrm>
    </dsp:sp>
    <dsp:sp modelId="{02D72B80-2C62-4987-9C93-F1B625E162DD}">
      <dsp:nvSpPr>
        <dsp:cNvPr id="0" name=""/>
        <dsp:cNvSpPr/>
      </dsp:nvSpPr>
      <dsp:spPr>
        <a:xfrm>
          <a:off x="0" y="705730"/>
          <a:ext cx="4419600" cy="1858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36830" rIns="206248" bIns="3683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Smoke-free facility</a:t>
          </a:r>
        </a:p>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Weapons/Alcohol-free facility</a:t>
          </a:r>
        </a:p>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No open food or drink in work areas</a:t>
          </a:r>
        </a:p>
        <a:p>
          <a:pPr marL="285750" lvl="1" indent="-285750" algn="l" defTabSz="1289050">
            <a:lnSpc>
              <a:spcPct val="90000"/>
            </a:lnSpc>
            <a:spcBef>
              <a:spcPct val="0"/>
            </a:spcBef>
            <a:spcAft>
              <a:spcPct val="20000"/>
            </a:spcAft>
            <a:buChar char="•"/>
          </a:pPr>
          <a:r>
            <a:rPr lang="en-US" sz="2900" kern="1200" dirty="0">
              <a:solidFill>
                <a:schemeClr val="tx1">
                  <a:lumMod val="75000"/>
                  <a:lumOff val="25000"/>
                </a:schemeClr>
              </a:solidFill>
            </a:rPr>
            <a:t>No family or friends come to volunteer with you (unless they too are volunteers) </a:t>
          </a:r>
        </a:p>
      </dsp:txBody>
      <dsp:txXfrm>
        <a:off x="0" y="705730"/>
        <a:ext cx="4419600" cy="18583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A4DC4-E1A9-43B1-BBB7-63B2CD6824FE}">
      <dsp:nvSpPr>
        <dsp:cNvPr id="0" name=""/>
        <dsp:cNvSpPr/>
      </dsp:nvSpPr>
      <dsp:spPr>
        <a:xfrm>
          <a:off x="1166415" y="86812"/>
          <a:ext cx="7651563" cy="1061157"/>
        </a:xfrm>
        <a:prstGeom prst="rect">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398"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lumMod val="75000"/>
                  <a:lumOff val="25000"/>
                </a:schemeClr>
              </a:solidFill>
            </a:rPr>
            <a:t>Balance</a:t>
          </a:r>
          <a:br>
            <a:rPr lang="en-US" sz="3000" kern="1200" dirty="0">
              <a:solidFill>
                <a:schemeClr val="tx1">
                  <a:lumMod val="75000"/>
                  <a:lumOff val="25000"/>
                </a:schemeClr>
              </a:solidFill>
            </a:rPr>
          </a:br>
          <a:r>
            <a:rPr lang="en-US" sz="3000" kern="1200" dirty="0">
              <a:solidFill>
                <a:schemeClr val="tx1">
                  <a:lumMod val="75000"/>
                  <a:lumOff val="25000"/>
                </a:schemeClr>
              </a:solidFill>
            </a:rPr>
            <a:t>Don’t over schedule yourself</a:t>
          </a:r>
        </a:p>
      </dsp:txBody>
      <dsp:txXfrm>
        <a:off x="1166415" y="86812"/>
        <a:ext cx="7651563" cy="1061157"/>
      </dsp:txXfrm>
    </dsp:sp>
    <dsp:sp modelId="{3F83D852-15DE-450B-8226-1225A55D1D49}">
      <dsp:nvSpPr>
        <dsp:cNvPr id="0" name=""/>
        <dsp:cNvSpPr/>
      </dsp:nvSpPr>
      <dsp:spPr>
        <a:xfrm>
          <a:off x="71876" y="183647"/>
          <a:ext cx="1299724" cy="87957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DD5542-8613-4608-B853-F66CBC4889F7}">
      <dsp:nvSpPr>
        <dsp:cNvPr id="0" name=""/>
        <dsp:cNvSpPr/>
      </dsp:nvSpPr>
      <dsp:spPr>
        <a:xfrm>
          <a:off x="1166415" y="1253108"/>
          <a:ext cx="7651563" cy="1061157"/>
        </a:xfrm>
        <a:prstGeom prst="rect">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398"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lumMod val="75000"/>
                  <a:lumOff val="25000"/>
                </a:schemeClr>
              </a:solidFill>
            </a:rPr>
            <a:t>Communication</a:t>
          </a:r>
          <a:br>
            <a:rPr lang="en-US" sz="3000" kern="1200" dirty="0">
              <a:solidFill>
                <a:schemeClr val="tx1">
                  <a:lumMod val="75000"/>
                  <a:lumOff val="25000"/>
                </a:schemeClr>
              </a:solidFill>
            </a:rPr>
          </a:br>
          <a:r>
            <a:rPr lang="en-US" sz="3000" kern="1200" dirty="0">
              <a:solidFill>
                <a:schemeClr val="tx1">
                  <a:lumMod val="75000"/>
                  <a:lumOff val="25000"/>
                </a:schemeClr>
              </a:solidFill>
            </a:rPr>
            <a:t>Let us know how we can help</a:t>
          </a:r>
          <a:endParaRPr lang="en-US" sz="3000" b="1" kern="1200" dirty="0">
            <a:solidFill>
              <a:schemeClr val="tx1">
                <a:lumMod val="75000"/>
                <a:lumOff val="25000"/>
              </a:schemeClr>
            </a:solidFill>
          </a:endParaRPr>
        </a:p>
      </dsp:txBody>
      <dsp:txXfrm>
        <a:off x="1166415" y="1253108"/>
        <a:ext cx="7651563" cy="1061157"/>
      </dsp:txXfrm>
    </dsp:sp>
    <dsp:sp modelId="{EA40E9AB-EF17-4031-BA0E-E2A207B6712A}">
      <dsp:nvSpPr>
        <dsp:cNvPr id="0" name=""/>
        <dsp:cNvSpPr/>
      </dsp:nvSpPr>
      <dsp:spPr>
        <a:xfrm>
          <a:off x="71876" y="1349943"/>
          <a:ext cx="1299724" cy="87957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0507E-0566-47A8-AF22-F6F48DA5F2A4}">
      <dsp:nvSpPr>
        <dsp:cNvPr id="0" name=""/>
        <dsp:cNvSpPr/>
      </dsp:nvSpPr>
      <dsp:spPr>
        <a:xfrm>
          <a:off x="1166415" y="2419403"/>
          <a:ext cx="7651563" cy="1061157"/>
        </a:xfrm>
        <a:prstGeom prst="rect">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398"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lumMod val="75000"/>
                  <a:lumOff val="25000"/>
                </a:schemeClr>
              </a:solidFill>
            </a:rPr>
            <a:t>Respect</a:t>
          </a:r>
          <a:br>
            <a:rPr lang="en-US" sz="3000" kern="1200" dirty="0">
              <a:solidFill>
                <a:schemeClr val="tx1">
                  <a:lumMod val="75000"/>
                  <a:lumOff val="25000"/>
                </a:schemeClr>
              </a:solidFill>
            </a:rPr>
          </a:br>
          <a:r>
            <a:rPr lang="en-US" sz="3000" kern="1200" dirty="0">
              <a:solidFill>
                <a:schemeClr val="tx1">
                  <a:lumMod val="75000"/>
                  <a:lumOff val="25000"/>
                </a:schemeClr>
              </a:solidFill>
            </a:rPr>
            <a:t>Follow Policy and Procedures</a:t>
          </a:r>
        </a:p>
      </dsp:txBody>
      <dsp:txXfrm>
        <a:off x="1166415" y="2419403"/>
        <a:ext cx="7651563" cy="1061157"/>
      </dsp:txXfrm>
    </dsp:sp>
    <dsp:sp modelId="{049A92D3-D8EA-4C3B-931C-B10F55F43221}">
      <dsp:nvSpPr>
        <dsp:cNvPr id="0" name=""/>
        <dsp:cNvSpPr/>
      </dsp:nvSpPr>
      <dsp:spPr>
        <a:xfrm>
          <a:off x="71876" y="2516238"/>
          <a:ext cx="1299724" cy="87957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4000" b="-34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C01121-1B09-41FB-A821-427C0BA100C0}">
      <dsp:nvSpPr>
        <dsp:cNvPr id="0" name=""/>
        <dsp:cNvSpPr/>
      </dsp:nvSpPr>
      <dsp:spPr>
        <a:xfrm>
          <a:off x="1189093" y="3585698"/>
          <a:ext cx="7655370" cy="1061157"/>
        </a:xfrm>
        <a:prstGeom prst="rect">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398"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lumMod val="75000"/>
                  <a:lumOff val="25000"/>
                </a:schemeClr>
              </a:solidFill>
            </a:rPr>
            <a:t>Have fun</a:t>
          </a:r>
          <a:br>
            <a:rPr lang="en-US" sz="3000" kern="1200" dirty="0">
              <a:solidFill>
                <a:schemeClr val="tx1">
                  <a:lumMod val="75000"/>
                  <a:lumOff val="25000"/>
                </a:schemeClr>
              </a:solidFill>
            </a:rPr>
          </a:br>
          <a:r>
            <a:rPr lang="en-US" sz="3000" kern="1200" dirty="0">
              <a:solidFill>
                <a:schemeClr val="tx1">
                  <a:lumMod val="75000"/>
                  <a:lumOff val="25000"/>
                </a:schemeClr>
              </a:solidFill>
            </a:rPr>
            <a:t>Find what you enjoy doing</a:t>
          </a:r>
        </a:p>
      </dsp:txBody>
      <dsp:txXfrm>
        <a:off x="1189093" y="3585698"/>
        <a:ext cx="7655370" cy="1061157"/>
      </dsp:txXfrm>
    </dsp:sp>
    <dsp:sp modelId="{E66F7D2A-0FD5-4627-B326-7C4032E10DEF}">
      <dsp:nvSpPr>
        <dsp:cNvPr id="0" name=""/>
        <dsp:cNvSpPr/>
      </dsp:nvSpPr>
      <dsp:spPr>
        <a:xfrm>
          <a:off x="71873" y="3692420"/>
          <a:ext cx="1299729" cy="879578"/>
        </a:xfrm>
        <a:prstGeom prst="rect">
          <a:avLst/>
        </a:prstGeom>
        <a:blipFill rotWithShape="1">
          <a:blip xmlns:r="http://schemas.openxmlformats.org/officeDocument/2006/relationships" r:embed="rId4"/>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eaLnBrk="1" hangingPunct="1">
              <a:defRPr sz="1200">
                <a:latin typeface="Arial" charset="0"/>
              </a:defRPr>
            </a:lvl1pPr>
          </a:lstStyle>
          <a:p>
            <a:pPr>
              <a:defRPr/>
            </a:pPr>
            <a:fld id="{105E2168-66D5-4C26-A767-C00C7DB751BB}" type="datetimeFigureOut">
              <a:rPr lang="en-US"/>
              <a:pPr>
                <a:defRPr/>
              </a:pPr>
              <a:t>5/15/2026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55B2AFBE-45AA-486B-83ED-E9EAF3F55039}" type="slidenum">
              <a:rPr lang="en-US" altLang="en-US"/>
              <a:pPr>
                <a:defRPr/>
              </a:pPr>
              <a:t>‹#›</a:t>
            </a:fld>
            <a:endParaRPr lang="en-US" altLang="en-US" dirty="0"/>
          </a:p>
        </p:txBody>
      </p:sp>
    </p:spTree>
    <p:extLst>
      <p:ext uri="{BB962C8B-B14F-4D97-AF65-F5344CB8AC3E}">
        <p14:creationId xmlns:p14="http://schemas.microsoft.com/office/powerpoint/2010/main" val="3922803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hangingPunct="1">
              <a:defRPr sz="1200">
                <a:latin typeface="Arial" charset="0"/>
              </a:defRPr>
            </a:lvl1pPr>
          </a:lstStyle>
          <a:p>
            <a:pPr>
              <a:defRPr/>
            </a:pPr>
            <a:fld id="{EF6A5AD9-239B-4D5B-914D-9F736BC4FA7E}" type="datetimeFigureOut">
              <a:rPr lang="en-US"/>
              <a:pPr>
                <a:defRPr/>
              </a:pPr>
              <a:t>5/15/2026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1DC18557-2CC7-4E30-9F99-DEE567D82431}" type="slidenum">
              <a:rPr lang="en-US" altLang="en-US"/>
              <a:pPr>
                <a:defRPr/>
              </a:pPr>
              <a:t>‹#›</a:t>
            </a:fld>
            <a:endParaRPr lang="en-US" altLang="en-US" dirty="0"/>
          </a:p>
        </p:txBody>
      </p:sp>
    </p:spTree>
    <p:extLst>
      <p:ext uri="{BB962C8B-B14F-4D97-AF65-F5344CB8AC3E}">
        <p14:creationId xmlns:p14="http://schemas.microsoft.com/office/powerpoint/2010/main" val="3599096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volunteers@hshv.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mailto:karenp@hshv.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vimeo.com/davidmbrown/hshvlaundrytrainin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volunteers@hshv.or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EAA93243-63BE-4453-9705-CC4E1DD1125E}" type="slidenum">
              <a:rPr lang="en-US" altLang="en-US" smtClean="0"/>
              <a:pPr/>
              <a:t>1</a:t>
            </a:fld>
            <a:endParaRPr lang="en-US" altLang="en-US"/>
          </a:p>
        </p:txBody>
      </p:sp>
    </p:spTree>
    <p:extLst>
      <p:ext uri="{BB962C8B-B14F-4D97-AF65-F5344CB8AC3E}">
        <p14:creationId xmlns:p14="http://schemas.microsoft.com/office/powerpoint/2010/main" val="86612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85000" lnSpcReduction="20000"/>
          </a:bodyPr>
          <a:lstStyle/>
          <a:p>
            <a:pPr>
              <a:defRPr/>
            </a:pPr>
            <a:r>
              <a:rPr lang="en-US" sz="2000" dirty="0">
                <a:solidFill>
                  <a:schemeClr val="accent6">
                    <a:lumMod val="50000"/>
                  </a:schemeClr>
                </a:solidFill>
              </a:rPr>
              <a:t>HSHV is an Open Admission Shelter. </a:t>
            </a:r>
          </a:p>
          <a:p>
            <a:pPr lvl="1">
              <a:defRPr/>
            </a:pPr>
            <a:r>
              <a:rPr lang="en-US" sz="1800" dirty="0">
                <a:solidFill>
                  <a:schemeClr val="accent6">
                    <a:lumMod val="50000"/>
                  </a:schemeClr>
                </a:solidFill>
              </a:rPr>
              <a:t>We accept strays and owner surrenders even when the shelter is full. </a:t>
            </a:r>
          </a:p>
          <a:p>
            <a:pPr lvl="1">
              <a:defRPr/>
            </a:pPr>
            <a:r>
              <a:rPr lang="en-US" altLang="en-US" sz="1800" dirty="0">
                <a:solidFill>
                  <a:schemeClr val="accent6">
                    <a:lumMod val="50000"/>
                  </a:schemeClr>
                </a:solidFill>
              </a:rPr>
              <a:t>Since HSHV is an ‘open admission’ shelter, euthanasia is a part of our operation</a:t>
            </a:r>
          </a:p>
          <a:p>
            <a:r>
              <a:rPr lang="en-US" sz="2000" dirty="0">
                <a:solidFill>
                  <a:schemeClr val="accent6">
                    <a:lumMod val="50000"/>
                  </a:schemeClr>
                </a:solidFill>
              </a:rPr>
              <a:t>While HSHV fits the definition of “no-kill” (as defined by Maddie’s fund) we don’t use the term very often because there is so much confusion and politics around the term.</a:t>
            </a:r>
          </a:p>
          <a:p>
            <a:r>
              <a:rPr lang="en-US" altLang="en-US" sz="2000" dirty="0">
                <a:solidFill>
                  <a:schemeClr val="accent6">
                    <a:lumMod val="50000"/>
                  </a:schemeClr>
                </a:solidFill>
              </a:rPr>
              <a:t>Circumstances when euthanasia is the humane course of action:</a:t>
            </a:r>
          </a:p>
          <a:p>
            <a:pPr lvl="2"/>
            <a:r>
              <a:rPr lang="en-US" altLang="en-US" sz="1800" dirty="0">
                <a:solidFill>
                  <a:schemeClr val="accent6">
                    <a:lumMod val="50000"/>
                  </a:schemeClr>
                </a:solidFill>
              </a:rPr>
              <a:t>unmanageable pain that cannot be controlled through reasonable medication and/or medical treatment</a:t>
            </a:r>
          </a:p>
          <a:p>
            <a:pPr lvl="2"/>
            <a:r>
              <a:rPr lang="en-US" altLang="en-US" sz="1800" dirty="0">
                <a:solidFill>
                  <a:schemeClr val="accent6">
                    <a:lumMod val="50000"/>
                  </a:schemeClr>
                </a:solidFill>
              </a:rPr>
              <a:t>severely injured </a:t>
            </a:r>
          </a:p>
          <a:p>
            <a:pPr lvl="2"/>
            <a:r>
              <a:rPr lang="en-US" altLang="en-US" sz="1800" dirty="0">
                <a:solidFill>
                  <a:schemeClr val="accent6">
                    <a:lumMod val="50000"/>
                  </a:schemeClr>
                </a:solidFill>
              </a:rPr>
              <a:t>chronic medical issues </a:t>
            </a:r>
          </a:p>
          <a:p>
            <a:pPr lvl="2"/>
            <a:r>
              <a:rPr lang="en-US" altLang="en-US" sz="1800" dirty="0">
                <a:solidFill>
                  <a:schemeClr val="accent6">
                    <a:lumMod val="50000"/>
                  </a:schemeClr>
                </a:solidFill>
              </a:rPr>
              <a:t>deemed unsafe </a:t>
            </a:r>
          </a:p>
          <a:p>
            <a:pPr lvl="2"/>
            <a:r>
              <a:rPr lang="en-US" altLang="en-US" sz="1800" dirty="0">
                <a:solidFill>
                  <a:schemeClr val="accent6">
                    <a:lumMod val="50000"/>
                  </a:schemeClr>
                </a:solidFill>
              </a:rPr>
              <a:t>cage neurosis that is not treatable with fostering </a:t>
            </a:r>
          </a:p>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14</a:t>
            </a:fld>
            <a:endParaRPr lang="en-US" altLang="en-US" dirty="0"/>
          </a:p>
        </p:txBody>
      </p:sp>
    </p:spTree>
    <p:extLst>
      <p:ext uri="{BB962C8B-B14F-4D97-AF65-F5344CB8AC3E}">
        <p14:creationId xmlns:p14="http://schemas.microsoft.com/office/powerpoint/2010/main" val="3459707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15</a:t>
            </a:fld>
            <a:endParaRPr lang="en-US" altLang="en-US" dirty="0"/>
          </a:p>
        </p:txBody>
      </p:sp>
    </p:spTree>
    <p:extLst>
      <p:ext uri="{BB962C8B-B14F-4D97-AF65-F5344CB8AC3E}">
        <p14:creationId xmlns:p14="http://schemas.microsoft.com/office/powerpoint/2010/main" val="3085977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16</a:t>
            </a:fld>
            <a:endParaRPr lang="en-US" altLang="en-US" dirty="0"/>
          </a:p>
        </p:txBody>
      </p:sp>
    </p:spTree>
    <p:extLst>
      <p:ext uri="{BB962C8B-B14F-4D97-AF65-F5344CB8AC3E}">
        <p14:creationId xmlns:p14="http://schemas.microsoft.com/office/powerpoint/2010/main" val="896386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22</a:t>
            </a:fld>
            <a:endParaRPr lang="en-US" altLang="en-US" dirty="0"/>
          </a:p>
        </p:txBody>
      </p:sp>
    </p:spTree>
    <p:extLst>
      <p:ext uri="{BB962C8B-B14F-4D97-AF65-F5344CB8AC3E}">
        <p14:creationId xmlns:p14="http://schemas.microsoft.com/office/powerpoint/2010/main" val="1301450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23</a:t>
            </a:fld>
            <a:endParaRPr lang="en-US" altLang="en-US" dirty="0"/>
          </a:p>
        </p:txBody>
      </p:sp>
    </p:spTree>
    <p:extLst>
      <p:ext uri="{BB962C8B-B14F-4D97-AF65-F5344CB8AC3E}">
        <p14:creationId xmlns:p14="http://schemas.microsoft.com/office/powerpoint/2010/main" val="88012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85750" indent="-285750" eaLnBrk="1" hangingPunct="1">
              <a:lnSpc>
                <a:spcPct val="80000"/>
              </a:lnSpc>
              <a:buFont typeface="Arial" pitchFamily="34" charset="0"/>
              <a:buChar char="•"/>
              <a:defRPr/>
            </a:pPr>
            <a:r>
              <a:rPr lang="en-US" sz="2000" dirty="0"/>
              <a:t>Highlighted 6 top areas: </a:t>
            </a:r>
          </a:p>
          <a:p>
            <a:pPr marL="925513" lvl="1" indent="-285750" eaLnBrk="1" hangingPunct="1">
              <a:lnSpc>
                <a:spcPct val="80000"/>
              </a:lnSpc>
              <a:buFont typeface="Arial" pitchFamily="34" charset="0"/>
              <a:buChar char="•"/>
              <a:defRPr/>
            </a:pPr>
            <a:r>
              <a:rPr lang="en-US" sz="2000" dirty="0"/>
              <a:t>Dog walking: 21,419</a:t>
            </a:r>
          </a:p>
          <a:p>
            <a:pPr marL="925513" lvl="1" indent="-285750" eaLnBrk="1" hangingPunct="1">
              <a:lnSpc>
                <a:spcPct val="80000"/>
              </a:lnSpc>
              <a:buFont typeface="Arial" pitchFamily="34" charset="0"/>
              <a:buChar char="•"/>
              <a:defRPr/>
            </a:pPr>
            <a:r>
              <a:rPr lang="en-US" sz="2000" dirty="0"/>
              <a:t>Cat Comforting: 6,944</a:t>
            </a:r>
          </a:p>
          <a:p>
            <a:pPr marL="925513" lvl="1" indent="-285750" eaLnBrk="1" hangingPunct="1">
              <a:lnSpc>
                <a:spcPct val="80000"/>
              </a:lnSpc>
              <a:buFont typeface="Arial" pitchFamily="34" charset="0"/>
              <a:buChar char="•"/>
              <a:defRPr/>
            </a:pPr>
            <a:r>
              <a:rPr lang="en-US" sz="2000" dirty="0"/>
              <a:t>Fostering: 43,367</a:t>
            </a:r>
          </a:p>
          <a:p>
            <a:pPr marL="925513" lvl="1" indent="-285750" eaLnBrk="1" hangingPunct="1">
              <a:lnSpc>
                <a:spcPct val="80000"/>
              </a:lnSpc>
              <a:buFont typeface="Arial" pitchFamily="34" charset="0"/>
              <a:buChar char="•"/>
              <a:defRPr/>
            </a:pPr>
            <a:r>
              <a:rPr lang="en-US" sz="2000" dirty="0"/>
              <a:t>Shelter Support: 9,046</a:t>
            </a:r>
          </a:p>
          <a:p>
            <a:pPr marL="925513" lvl="1" indent="-285750" eaLnBrk="1" hangingPunct="1">
              <a:lnSpc>
                <a:spcPct val="80000"/>
              </a:lnSpc>
              <a:buFont typeface="Arial" pitchFamily="34" charset="0"/>
              <a:buChar char="•"/>
              <a:defRPr/>
            </a:pPr>
            <a:r>
              <a:rPr lang="en-US" sz="2000" dirty="0"/>
              <a:t>Clinic Support: 1,602</a:t>
            </a:r>
          </a:p>
          <a:p>
            <a:pPr marL="925513" lvl="1" indent="-285750" eaLnBrk="1" hangingPunct="1">
              <a:lnSpc>
                <a:spcPct val="80000"/>
              </a:lnSpc>
              <a:buFont typeface="Arial" pitchFamily="34" charset="0"/>
              <a:buChar char="•"/>
              <a:defRPr/>
            </a:pPr>
            <a:r>
              <a:rPr lang="en-US" sz="2000" dirty="0"/>
              <a:t>Humane Education: 10,041</a:t>
            </a:r>
          </a:p>
          <a:p>
            <a:pPr>
              <a:defRPr/>
            </a:pP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337E05-D5E0-48C0-85F8-4325ACE9D46B}" type="slidenum">
              <a:rPr lang="en-US" altLang="en-US" smtClean="0"/>
              <a:pPr>
                <a:spcBef>
                  <a:spcPct val="0"/>
                </a:spcBef>
              </a:pPr>
              <a:t>24</a:t>
            </a:fld>
            <a:endParaRPr lang="en-US" altLang="en-US"/>
          </a:p>
        </p:txBody>
      </p:sp>
    </p:spTree>
    <p:extLst>
      <p:ext uri="{BB962C8B-B14F-4D97-AF65-F5344CB8AC3E}">
        <p14:creationId xmlns:p14="http://schemas.microsoft.com/office/powerpoint/2010/main" val="3727862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Community Service volunteers- </a:t>
            </a:r>
            <a:r>
              <a:rPr lang="en-US" altLang="en-US" sz="1200" dirty="0"/>
              <a:t>stay at Paw I until completion of their required hours. </a:t>
            </a:r>
          </a:p>
          <a:p>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B13DDC-23F3-4736-9BF7-E33C8AE89390}" type="slidenum">
              <a:rPr lang="en-US" altLang="en-US" smtClean="0"/>
              <a:pPr>
                <a:spcBef>
                  <a:spcPct val="0"/>
                </a:spcBef>
              </a:pPr>
              <a:t>25</a:t>
            </a:fld>
            <a:endParaRPr lang="en-US" altLang="en-US"/>
          </a:p>
        </p:txBody>
      </p:sp>
    </p:spTree>
    <p:extLst>
      <p:ext uri="{BB962C8B-B14F-4D97-AF65-F5344CB8AC3E}">
        <p14:creationId xmlns:p14="http://schemas.microsoft.com/office/powerpoint/2010/main" val="2175554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C708E1-8A36-4BE9-A8D9-F604DAA21B8C}" type="slidenum">
              <a:rPr lang="en-US" altLang="en-US" smtClean="0"/>
              <a:pPr>
                <a:spcBef>
                  <a:spcPct val="0"/>
                </a:spcBef>
              </a:pPr>
              <a:t>26</a:t>
            </a:fld>
            <a:endParaRPr lang="en-US" altLang="en-US"/>
          </a:p>
        </p:txBody>
      </p:sp>
    </p:spTree>
    <p:extLst>
      <p:ext uri="{BB962C8B-B14F-4D97-AF65-F5344CB8AC3E}">
        <p14:creationId xmlns:p14="http://schemas.microsoft.com/office/powerpoint/2010/main" val="875405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98438A-F3CC-4BCF-9B09-72682C0C5E32}"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307807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defRPr/>
            </a:pPr>
            <a:r>
              <a:rPr lang="en-US" altLang="en-US" sz="2400" b="1" u="sng" dirty="0">
                <a:solidFill>
                  <a:schemeClr val="accent2">
                    <a:lumMod val="75000"/>
                  </a:schemeClr>
                </a:solidFill>
              </a:rPr>
              <a:t>Balance.</a:t>
            </a:r>
            <a:r>
              <a:rPr lang="en-US" altLang="en-US" sz="2400" b="1" dirty="0">
                <a:solidFill>
                  <a:schemeClr val="accent2">
                    <a:lumMod val="75000"/>
                  </a:schemeClr>
                </a:solidFill>
              </a:rPr>
              <a:t> </a:t>
            </a:r>
            <a:r>
              <a:rPr lang="en-US" altLang="en-US" sz="2400" dirty="0"/>
              <a:t>We understand that you have a life outside of volunteering. </a:t>
            </a:r>
            <a:endParaRPr lang="en-US" altLang="en-US" sz="2400" u="sng" dirty="0"/>
          </a:p>
          <a:p>
            <a:pPr lvl="1">
              <a:defRPr/>
            </a:pPr>
            <a:r>
              <a:rPr lang="en-US" altLang="en-US" sz="1800" dirty="0"/>
              <a:t>Don’t overschedule yourself as this could potentially lead to burn-out/compassion fatigue. Ideally no more than 4 hours on a given day.  </a:t>
            </a:r>
          </a:p>
          <a:p>
            <a:pPr>
              <a:defRPr/>
            </a:pPr>
            <a:r>
              <a:rPr lang="en-US" altLang="en-US" sz="2300" b="1" u="sng" dirty="0">
                <a:solidFill>
                  <a:schemeClr val="accent2">
                    <a:lumMod val="75000"/>
                  </a:schemeClr>
                </a:solidFill>
              </a:rPr>
              <a:t>Communication</a:t>
            </a:r>
            <a:r>
              <a:rPr lang="en-US" altLang="en-US" sz="2300" b="1" dirty="0">
                <a:solidFill>
                  <a:schemeClr val="accent2">
                    <a:lumMod val="75000"/>
                  </a:schemeClr>
                </a:solidFill>
              </a:rPr>
              <a:t>. </a:t>
            </a:r>
            <a:r>
              <a:rPr lang="en-US" altLang="en-US" sz="2300" dirty="0"/>
              <a:t>Starts with the volunteer department.  </a:t>
            </a:r>
          </a:p>
          <a:p>
            <a:pPr lvl="1">
              <a:defRPr/>
            </a:pPr>
            <a:r>
              <a:rPr lang="en-US" altLang="en-US" sz="1800" dirty="0"/>
              <a:t>Feel free to email </a:t>
            </a:r>
            <a:r>
              <a:rPr lang="en-US" altLang="en-US" sz="1800" dirty="0">
                <a:hlinkClick r:id="rId3"/>
              </a:rPr>
              <a:t>volunteers@hshv.org</a:t>
            </a:r>
            <a:r>
              <a:rPr lang="en-US" altLang="en-US" sz="1800" dirty="0"/>
              <a:t> or follow up with Karen, Tawn, or Ashley directly.  We are here to help! </a:t>
            </a:r>
          </a:p>
          <a:p>
            <a:pPr>
              <a:defRPr/>
            </a:pPr>
            <a:r>
              <a:rPr lang="en-US" altLang="en-US" sz="2300" b="1" u="sng" dirty="0">
                <a:solidFill>
                  <a:schemeClr val="accent2">
                    <a:lumMod val="75000"/>
                  </a:schemeClr>
                </a:solidFill>
              </a:rPr>
              <a:t>Have Fun.</a:t>
            </a:r>
            <a:r>
              <a:rPr lang="en-US" altLang="en-US" sz="2300" b="1" dirty="0">
                <a:solidFill>
                  <a:schemeClr val="accent2">
                    <a:lumMod val="75000"/>
                  </a:schemeClr>
                </a:solidFill>
              </a:rPr>
              <a:t>  </a:t>
            </a:r>
            <a:r>
              <a:rPr lang="en-US" altLang="en-US" sz="2300" dirty="0"/>
              <a:t>Each year we have end of year and summer appreciation events. We also celebrate Volunteer Appreciation Week with fun giveaways and special classes. We want you to enjoy your time volunteering! </a:t>
            </a:r>
          </a:p>
          <a:p>
            <a:pPr>
              <a:defRPr/>
            </a:pPr>
            <a:r>
              <a:rPr lang="en-US" altLang="en-US" sz="2300" b="1" u="sng" dirty="0">
                <a:solidFill>
                  <a:schemeClr val="accent2">
                    <a:lumMod val="75000"/>
                  </a:schemeClr>
                </a:solidFill>
              </a:rPr>
              <a:t>Respect.</a:t>
            </a:r>
            <a:r>
              <a:rPr lang="en-US" altLang="en-US" sz="2300" b="1" dirty="0">
                <a:solidFill>
                  <a:schemeClr val="accent2">
                    <a:lumMod val="75000"/>
                  </a:schemeClr>
                </a:solidFill>
              </a:rPr>
              <a:t> </a:t>
            </a:r>
            <a:r>
              <a:rPr lang="en-US" altLang="en-US" sz="2300" dirty="0"/>
              <a:t>We ask that policies and procedures are followed to ensure the safety of you, those around you, and the animals trusted in our care.  </a:t>
            </a:r>
            <a:endParaRPr lang="en-US" altLang="en-US" sz="1900" dirty="0"/>
          </a:p>
          <a:p>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B5215E-0B24-4475-8C4F-D07FDFA8273F}" type="slidenum">
              <a:rPr lang="en-US" altLang="en-US" smtClean="0"/>
              <a:pPr>
                <a:spcBef>
                  <a:spcPct val="0"/>
                </a:spcBef>
              </a:pPr>
              <a:t>29</a:t>
            </a:fld>
            <a:endParaRPr lang="en-US" altLang="en-US"/>
          </a:p>
        </p:txBody>
      </p:sp>
    </p:spTree>
    <p:extLst>
      <p:ext uri="{BB962C8B-B14F-4D97-AF65-F5344CB8AC3E}">
        <p14:creationId xmlns:p14="http://schemas.microsoft.com/office/powerpoint/2010/main" val="397136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2</a:t>
            </a:fld>
            <a:endParaRPr lang="en-US" altLang="en-US" dirty="0"/>
          </a:p>
        </p:txBody>
      </p:sp>
    </p:spTree>
    <p:extLst>
      <p:ext uri="{BB962C8B-B14F-4D97-AF65-F5344CB8AC3E}">
        <p14:creationId xmlns:p14="http://schemas.microsoft.com/office/powerpoint/2010/main" val="1104116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ltLang="en-US" sz="1200" dirty="0"/>
              <a:t>Confidential information about HSHV employees, volunteers, customers or adopters and confidential animal information should not be discussed without the written consent of HSHV. </a:t>
            </a:r>
          </a:p>
          <a:p>
            <a:endParaRPr lang="en-US" altLang="en-US" sz="1200" dirty="0"/>
          </a:p>
          <a:p>
            <a:r>
              <a:rPr lang="en-US" altLang="en-US" sz="1200" dirty="0"/>
              <a:t>Violating the confidentiality agreement (which you received when filling out your application) is grounds for being dismissed as a volunteer.</a:t>
            </a:r>
          </a:p>
          <a:p>
            <a:endParaRPr lang="en-US" altLang="en-US" sz="1200" dirty="0"/>
          </a:p>
          <a:p>
            <a:r>
              <a:rPr lang="en-US" altLang="en-US" sz="1200" dirty="0"/>
              <a:t>If you have a concern or question about anything that is happening at HSHV, communication begins with the volunteer department.  </a:t>
            </a:r>
          </a:p>
          <a:p>
            <a:endParaRPr lang="en-US" altLang="en-US" sz="1200" dirty="0"/>
          </a:p>
          <a:p>
            <a:r>
              <a:rPr lang="en-US" altLang="en-US" sz="1200" dirty="0"/>
              <a:t>Using </a:t>
            </a:r>
            <a:r>
              <a:rPr lang="en-US" altLang="en-US" sz="1200" dirty="0" err="1"/>
              <a:t>facebook</a:t>
            </a:r>
            <a:r>
              <a:rPr lang="en-US" altLang="en-US" sz="1200" dirty="0"/>
              <a:t> or twitter as a means to voice your concerns is not an effective way to begin communication.  Remember, Karen is available for you to talk with, so feel free to visit with her, or email at </a:t>
            </a:r>
            <a:r>
              <a:rPr lang="en-US" altLang="en-US" sz="1200" dirty="0">
                <a:hlinkClick r:id="rId3"/>
              </a:rPr>
              <a:t>karenp@hshv.org</a:t>
            </a:r>
            <a:r>
              <a:rPr lang="en-US" altLang="en-US" sz="1200" dirty="0"/>
              <a:t>.   </a:t>
            </a:r>
          </a:p>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31</a:t>
            </a:fld>
            <a:endParaRPr lang="en-US" altLang="en-US" dirty="0"/>
          </a:p>
        </p:txBody>
      </p:sp>
    </p:spTree>
    <p:extLst>
      <p:ext uri="{BB962C8B-B14F-4D97-AF65-F5344CB8AC3E}">
        <p14:creationId xmlns:p14="http://schemas.microsoft.com/office/powerpoint/2010/main" val="916517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Closed group, must be a  volunteer to join</a:t>
            </a:r>
          </a:p>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35</a:t>
            </a:fld>
            <a:endParaRPr lang="en-US" altLang="en-US" dirty="0"/>
          </a:p>
        </p:txBody>
      </p:sp>
    </p:spTree>
    <p:extLst>
      <p:ext uri="{BB962C8B-B14F-4D97-AF65-F5344CB8AC3E}">
        <p14:creationId xmlns:p14="http://schemas.microsoft.com/office/powerpoint/2010/main" val="802033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b="0" dirty="0">
                <a:latin typeface="+mn-lt"/>
              </a:rPr>
              <a:t>Posts that do not fit within the social media policies will be removed. </a:t>
            </a:r>
          </a:p>
          <a:p>
            <a:pPr marL="342900" indent="-342900">
              <a:buFont typeface="Arial" panose="020B0604020202020204" pitchFamily="34" charset="0"/>
              <a:buChar char="•"/>
            </a:pPr>
            <a:r>
              <a:rPr lang="en-US" b="0" dirty="0">
                <a:latin typeface="+mn-lt"/>
              </a:rPr>
              <a:t>If a post needs to be removed, the volunteer will be notified by Karen or Tawn explaining “why”.</a:t>
            </a:r>
          </a:p>
          <a:p>
            <a:pPr marL="342900" indent="-342900">
              <a:buFont typeface="Arial" panose="020B0604020202020204" pitchFamily="34" charset="0"/>
              <a:buChar char="•"/>
            </a:pPr>
            <a:r>
              <a:rPr lang="en-US" b="0" dirty="0">
                <a:latin typeface="+mn-lt"/>
              </a:rPr>
              <a:t>Volunteers may be removed from the </a:t>
            </a:r>
            <a:r>
              <a:rPr lang="en-US" b="0" dirty="0" err="1">
                <a:latin typeface="+mn-lt"/>
              </a:rPr>
              <a:t>facebook</a:t>
            </a:r>
            <a:r>
              <a:rPr lang="en-US" b="0" dirty="0">
                <a:latin typeface="+mn-lt"/>
              </a:rPr>
              <a:t> group after 2 posts.  </a:t>
            </a:r>
          </a:p>
          <a:p>
            <a:pPr marL="342900" indent="-342900">
              <a:buFont typeface="Arial" panose="020B0604020202020204" pitchFamily="34" charset="0"/>
              <a:buChar char="•"/>
            </a:pPr>
            <a:r>
              <a:rPr lang="en-US" b="0" dirty="0">
                <a:latin typeface="+mn-lt"/>
              </a:rPr>
              <a:t>Tone of the group remains positive.</a:t>
            </a:r>
          </a:p>
          <a:p>
            <a:pPr marL="663575" lvl="1" indent="-342900">
              <a:buFont typeface="Arial" panose="020B0604020202020204" pitchFamily="34" charset="0"/>
              <a:buChar char="•"/>
            </a:pPr>
            <a:r>
              <a:rPr lang="en-US" sz="2000" b="0" dirty="0">
                <a:latin typeface="+mn-lt"/>
              </a:rPr>
              <a:t>Respecting that not everyone wants to know or read about certain topics</a:t>
            </a:r>
          </a:p>
          <a:p>
            <a:pPr marL="663575" lvl="1" indent="-342900">
              <a:buFont typeface="Arial" panose="020B0604020202020204" pitchFamily="34" charset="0"/>
              <a:buChar char="•"/>
            </a:pPr>
            <a:r>
              <a:rPr lang="en-US" sz="2000" b="0" dirty="0">
                <a:latin typeface="+mn-lt"/>
              </a:rPr>
              <a:t>If you ever have questions, please just ask.  We are here and want to help </a:t>
            </a:r>
            <a:r>
              <a:rPr lang="en-US" sz="2000" b="0" dirty="0">
                <a:latin typeface="+mn-lt"/>
                <a:sym typeface="Wingdings" panose="05000000000000000000" pitchFamily="2" charset="2"/>
              </a:rPr>
              <a:t>.</a:t>
            </a:r>
            <a:endParaRPr lang="en-US" sz="2000" b="0" dirty="0">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36</a:t>
            </a:fld>
            <a:endParaRPr lang="en-US" altLang="en-US" dirty="0"/>
          </a:p>
        </p:txBody>
      </p:sp>
    </p:spTree>
    <p:extLst>
      <p:ext uri="{BB962C8B-B14F-4D97-AF65-F5344CB8AC3E}">
        <p14:creationId xmlns:p14="http://schemas.microsoft.com/office/powerpoint/2010/main" val="3087998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37</a:t>
            </a:fld>
            <a:endParaRPr lang="en-US" altLang="en-US" dirty="0"/>
          </a:p>
        </p:txBody>
      </p:sp>
    </p:spTree>
    <p:extLst>
      <p:ext uri="{BB962C8B-B14F-4D97-AF65-F5344CB8AC3E}">
        <p14:creationId xmlns:p14="http://schemas.microsoft.com/office/powerpoint/2010/main" val="1157643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vimeo.com/</a:t>
            </a:r>
            <a:r>
              <a:rPr lang="en-US" u="sng" dirty="0" err="1">
                <a:hlinkClick r:id="rId3"/>
              </a:rPr>
              <a:t>davidmbrown</a:t>
            </a:r>
            <a:r>
              <a:rPr lang="en-US" u="sng" dirty="0">
                <a:hlinkClick r:id="rId3"/>
              </a:rPr>
              <a:t>/</a:t>
            </a:r>
            <a:r>
              <a:rPr lang="en-US" u="sng" dirty="0" err="1">
                <a:hlinkClick r:id="rId3"/>
              </a:rPr>
              <a:t>hshvlaundrytraining</a:t>
            </a:r>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39</a:t>
            </a:fld>
            <a:endParaRPr lang="en-US" altLang="en-US" dirty="0"/>
          </a:p>
        </p:txBody>
      </p:sp>
    </p:spTree>
    <p:extLst>
      <p:ext uri="{BB962C8B-B14F-4D97-AF65-F5344CB8AC3E}">
        <p14:creationId xmlns:p14="http://schemas.microsoft.com/office/powerpoint/2010/main" val="1401456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5EBC1-D61D-45DD-B79A-36CDC487AF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3536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Laundry is last assignment</a:t>
            </a:r>
            <a:r>
              <a:rPr lang="en-US" baseline="0" dirty="0"/>
              <a:t> for the day…we humans are the largest carriers of fomites and we don’t want to carry germs.  </a:t>
            </a:r>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46</a:t>
            </a:fld>
            <a:endParaRPr lang="en-US" altLang="en-US" dirty="0"/>
          </a:p>
        </p:txBody>
      </p:sp>
    </p:spTree>
    <p:extLst>
      <p:ext uri="{BB962C8B-B14F-4D97-AF65-F5344CB8AC3E}">
        <p14:creationId xmlns:p14="http://schemas.microsoft.com/office/powerpoint/2010/main" val="119646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51</a:t>
            </a:fld>
            <a:endParaRPr lang="en-US" altLang="en-US" dirty="0"/>
          </a:p>
        </p:txBody>
      </p:sp>
    </p:spTree>
    <p:extLst>
      <p:ext uri="{BB962C8B-B14F-4D97-AF65-F5344CB8AC3E}">
        <p14:creationId xmlns:p14="http://schemas.microsoft.com/office/powerpoint/2010/main" val="4044465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Personal Items can be hung up back in the admin</a:t>
            </a:r>
            <a:r>
              <a:rPr lang="en-US" altLang="en-US" baseline="0" dirty="0"/>
              <a:t> area or there is a place to hang jackets/keys in the laundry room.  </a:t>
            </a:r>
          </a:p>
          <a:p>
            <a:endParaRPr lang="en-US" altLang="en-US" baseline="0" dirty="0"/>
          </a:p>
          <a:p>
            <a:r>
              <a:rPr lang="en-US" altLang="en-US" baseline="0" dirty="0"/>
              <a:t>When entering into the building first thing in the morning, be sure to not let anyone from the public come in behind you as the main doors close.  </a:t>
            </a:r>
            <a:endParaRPr lang="en-US" altLang="en-US"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41FB93-FFBB-4E43-B2AB-8DA28E4134B8}" type="slidenum">
              <a:rPr lang="en-US" altLang="en-US" smtClean="0">
                <a:latin typeface="Calibri" panose="020F0502020204030204" pitchFamily="34" charset="0"/>
              </a:rPr>
              <a:pPr/>
              <a:t>52</a:t>
            </a:fld>
            <a:endParaRPr lang="en-US" altLang="en-US">
              <a:latin typeface="Calibri" panose="020F0502020204030204" pitchFamily="34" charset="0"/>
            </a:endParaRPr>
          </a:p>
        </p:txBody>
      </p:sp>
    </p:spTree>
    <p:extLst>
      <p:ext uri="{BB962C8B-B14F-4D97-AF65-F5344CB8AC3E}">
        <p14:creationId xmlns:p14="http://schemas.microsoft.com/office/powerpoint/2010/main" val="233914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r>
              <a:rPr lang="en-US" altLang="en-US" sz="2400" dirty="0"/>
              <a:t>A monthly inactive report is completed</a:t>
            </a:r>
          </a:p>
          <a:p>
            <a:pPr marL="652463" lvl="1" indent="-285750"/>
            <a:r>
              <a:rPr lang="en-US" altLang="en-US" sz="2000" dirty="0"/>
              <a:t>Looks at which volunteers have not logged </a:t>
            </a:r>
            <a:r>
              <a:rPr lang="en-US" altLang="en-US" sz="2000" u="sng" dirty="0"/>
              <a:t>any</a:t>
            </a:r>
            <a:r>
              <a:rPr lang="en-US" altLang="en-US" sz="2000" dirty="0"/>
              <a:t> time in the past 90 days.</a:t>
            </a:r>
          </a:p>
          <a:p>
            <a:pPr marL="652463" lvl="1" indent="-285750"/>
            <a:r>
              <a:rPr lang="en-US" altLang="en-US" sz="2000" dirty="0"/>
              <a:t>You will receive email notification that you are on the inactive list</a:t>
            </a:r>
          </a:p>
          <a:p>
            <a:pPr marL="652463" lvl="1" indent="-285750"/>
            <a:r>
              <a:rPr lang="en-US" altLang="en-US" sz="2000" dirty="0"/>
              <a:t>If you do not complete a shift prior to the date given in the email, your account will be archived. </a:t>
            </a:r>
          </a:p>
          <a:p>
            <a:pPr marL="652463" lvl="1" indent="-285750"/>
            <a:r>
              <a:rPr lang="en-US" altLang="en-US" sz="2000" dirty="0"/>
              <a:t>Need to take time off (a month or more)? Email </a:t>
            </a:r>
            <a:r>
              <a:rPr lang="en-US" altLang="en-US" sz="2000" dirty="0">
                <a:hlinkClick r:id="rId3"/>
              </a:rPr>
              <a:t>volunteers@hshv.org</a:t>
            </a:r>
            <a:r>
              <a:rPr lang="en-US" altLang="en-US" sz="1700" dirty="0"/>
              <a:t> so we can update your account to vacation mode. </a:t>
            </a:r>
            <a:br>
              <a:rPr lang="en-US" altLang="en-US" sz="1700" dirty="0"/>
            </a:br>
            <a:endParaRPr lang="en-US" altLang="en-US" sz="1700" dirty="0"/>
          </a:p>
          <a:p>
            <a:pPr marL="342900" indent="-342900"/>
            <a:r>
              <a:rPr lang="en-US" altLang="en-US" sz="2400" dirty="0"/>
              <a:t>Absences without Notification</a:t>
            </a:r>
          </a:p>
          <a:p>
            <a:pPr lvl="1"/>
            <a:r>
              <a:rPr lang="en-US" altLang="en-US" sz="2000" dirty="0"/>
              <a:t>Will be marked in your account</a:t>
            </a:r>
          </a:p>
          <a:p>
            <a:pPr lvl="1"/>
            <a:r>
              <a:rPr lang="en-US" altLang="en-US" sz="2000" dirty="0"/>
              <a:t>3 absences without notification=possible dismissal from volunteering</a:t>
            </a:r>
          </a:p>
          <a:p>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B0C129-6675-45A9-B11D-687B08776F44}" type="slidenum">
              <a:rPr lang="en-US" altLang="en-US" smtClean="0"/>
              <a:pPr>
                <a:spcBef>
                  <a:spcPct val="0"/>
                </a:spcBef>
              </a:pPr>
              <a:t>53</a:t>
            </a:fld>
            <a:endParaRPr lang="en-US" altLang="en-US"/>
          </a:p>
        </p:txBody>
      </p:sp>
    </p:spTree>
    <p:extLst>
      <p:ext uri="{BB962C8B-B14F-4D97-AF65-F5344CB8AC3E}">
        <p14:creationId xmlns:p14="http://schemas.microsoft.com/office/powerpoint/2010/main" val="220122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1566087-1B8D-496A-839B-08838E530F59}"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3496403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p:cNvSpPr>
            <a:spLocks noGrp="1"/>
          </p:cNvSpPr>
          <p:nvPr>
            <p:ph type="sldNum" sz="quarter" idx="5"/>
          </p:nvPr>
        </p:nvSpPr>
        <p:spPr bwMode="auto">
          <a:ln>
            <a:miter lim="800000"/>
            <a:headEnd/>
            <a:tailEnd/>
          </a:ln>
        </p:spPr>
        <p:txBody>
          <a:bodyPr/>
          <a:lstStyle/>
          <a:p>
            <a:pPr>
              <a:defRPr/>
            </a:pPr>
            <a:fld id="{B5B8E170-22D3-4433-B5AB-22276C9F80E5}" type="slidenum">
              <a:rPr lang="en-US" smtClean="0"/>
              <a:pPr>
                <a:defRPr/>
              </a:pPr>
              <a:t>56</a:t>
            </a:fld>
            <a:endParaRPr lang="en-US"/>
          </a:p>
        </p:txBody>
      </p:sp>
    </p:spTree>
    <p:extLst>
      <p:ext uri="{BB962C8B-B14F-4D97-AF65-F5344CB8AC3E}">
        <p14:creationId xmlns:p14="http://schemas.microsoft.com/office/powerpoint/2010/main" val="875029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p:cNvSpPr>
            <a:spLocks noGrp="1"/>
          </p:cNvSpPr>
          <p:nvPr>
            <p:ph type="sldNum" sz="quarter" idx="5"/>
          </p:nvPr>
        </p:nvSpPr>
        <p:spPr bwMode="auto">
          <a:ln>
            <a:miter lim="800000"/>
            <a:headEnd/>
            <a:tailEnd/>
          </a:ln>
        </p:spPr>
        <p:txBody>
          <a:bodyPr/>
          <a:lstStyle/>
          <a:p>
            <a:pPr>
              <a:defRPr/>
            </a:pPr>
            <a:fld id="{9AF55039-ECCC-4B24-891F-0D96289D47B7}" type="slidenum">
              <a:rPr lang="en-US" smtClean="0"/>
              <a:pPr>
                <a:defRPr/>
              </a:pPr>
              <a:t>57</a:t>
            </a:fld>
            <a:endParaRPr lang="en-US"/>
          </a:p>
        </p:txBody>
      </p:sp>
    </p:spTree>
    <p:extLst>
      <p:ext uri="{BB962C8B-B14F-4D97-AF65-F5344CB8AC3E}">
        <p14:creationId xmlns:p14="http://schemas.microsoft.com/office/powerpoint/2010/main" val="2092474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348452-3FFB-4F1C-9CA2-6E0FE027CF04}" type="slidenum">
              <a:rPr lang="en-US" altLang="en-US" smtClean="0">
                <a:latin typeface="Calibri" panose="020F0502020204030204" pitchFamily="34" charset="0"/>
              </a:rPr>
              <a:pPr/>
              <a:t>58</a:t>
            </a:fld>
            <a:endParaRPr lang="en-US" altLang="en-US">
              <a:latin typeface="Calibri" panose="020F0502020204030204" pitchFamily="34" charset="0"/>
            </a:endParaRPr>
          </a:p>
        </p:txBody>
      </p:sp>
    </p:spTree>
    <p:extLst>
      <p:ext uri="{BB962C8B-B14F-4D97-AF65-F5344CB8AC3E}">
        <p14:creationId xmlns:p14="http://schemas.microsoft.com/office/powerpoint/2010/main" val="2664290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p:cNvSpPr>
            <a:spLocks noGrp="1"/>
          </p:cNvSpPr>
          <p:nvPr>
            <p:ph type="sldNum" sz="quarter" idx="5"/>
          </p:nvPr>
        </p:nvSpPr>
        <p:spPr bwMode="auto">
          <a:ln>
            <a:miter lim="800000"/>
            <a:headEnd/>
            <a:tailEnd/>
          </a:ln>
        </p:spPr>
        <p:txBody>
          <a:bodyPr/>
          <a:lstStyle/>
          <a:p>
            <a:pPr>
              <a:defRPr/>
            </a:pPr>
            <a:fld id="{5BD652E9-C80A-444B-8DB0-047AA1B9AB62}" type="slidenum">
              <a:rPr lang="en-US" smtClean="0"/>
              <a:pPr>
                <a:defRPr/>
              </a:pPr>
              <a:t>59</a:t>
            </a:fld>
            <a:endParaRPr lang="en-US"/>
          </a:p>
        </p:txBody>
      </p:sp>
    </p:spTree>
    <p:extLst>
      <p:ext uri="{BB962C8B-B14F-4D97-AF65-F5344CB8AC3E}">
        <p14:creationId xmlns:p14="http://schemas.microsoft.com/office/powerpoint/2010/main" val="3479413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p:cNvSpPr>
            <a:spLocks noGrp="1"/>
          </p:cNvSpPr>
          <p:nvPr>
            <p:ph type="sldNum" sz="quarter" idx="5"/>
          </p:nvPr>
        </p:nvSpPr>
        <p:spPr bwMode="auto">
          <a:ln>
            <a:miter lim="800000"/>
            <a:headEnd/>
            <a:tailEnd/>
          </a:ln>
        </p:spPr>
        <p:txBody>
          <a:bodyPr/>
          <a:lstStyle/>
          <a:p>
            <a:pPr>
              <a:defRPr/>
            </a:pPr>
            <a:fld id="{9C34D70E-ECE2-4CC0-913C-AAD90961789F}" type="slidenum">
              <a:rPr lang="en-US" smtClean="0"/>
              <a:pPr>
                <a:defRPr/>
              </a:pPr>
              <a:t>60</a:t>
            </a:fld>
            <a:endParaRPr lang="en-US"/>
          </a:p>
        </p:txBody>
      </p:sp>
    </p:spTree>
    <p:extLst>
      <p:ext uri="{BB962C8B-B14F-4D97-AF65-F5344CB8AC3E}">
        <p14:creationId xmlns:p14="http://schemas.microsoft.com/office/powerpoint/2010/main" val="300399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4820" name="Slide Number Placeholder 3"/>
          <p:cNvSpPr>
            <a:spLocks noGrp="1"/>
          </p:cNvSpPr>
          <p:nvPr>
            <p:ph type="sldNum" sz="quarter" idx="5"/>
          </p:nvPr>
        </p:nvSpPr>
        <p:spPr bwMode="auto">
          <a:ln>
            <a:miter lim="800000"/>
            <a:headEnd/>
            <a:tailEnd/>
          </a:ln>
        </p:spPr>
        <p:txBody>
          <a:bodyPr/>
          <a:lstStyle/>
          <a:p>
            <a:pPr>
              <a:defRPr/>
            </a:pPr>
            <a:fld id="{C2363966-5229-4B50-BCE2-7BE946BC6B96}" type="slidenum">
              <a:rPr lang="en-US" smtClean="0"/>
              <a:pPr>
                <a:defRPr/>
              </a:pPr>
              <a:t>61</a:t>
            </a:fld>
            <a:endParaRPr lang="en-US"/>
          </a:p>
        </p:txBody>
      </p:sp>
    </p:spTree>
    <p:extLst>
      <p:ext uri="{BB962C8B-B14F-4D97-AF65-F5344CB8AC3E}">
        <p14:creationId xmlns:p14="http://schemas.microsoft.com/office/powerpoint/2010/main" val="166983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62</a:t>
            </a:fld>
            <a:endParaRPr lang="en-US" altLang="en-US" dirty="0"/>
          </a:p>
        </p:txBody>
      </p:sp>
    </p:spTree>
    <p:extLst>
      <p:ext uri="{BB962C8B-B14F-4D97-AF65-F5344CB8AC3E}">
        <p14:creationId xmlns:p14="http://schemas.microsoft.com/office/powerpoint/2010/main" val="3418988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C65C42-C934-45AE-AF79-04665F9393EF}"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356336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8</a:t>
            </a:fld>
            <a:endParaRPr lang="en-US" altLang="en-US" dirty="0"/>
          </a:p>
        </p:txBody>
      </p:sp>
    </p:spTree>
    <p:extLst>
      <p:ext uri="{BB962C8B-B14F-4D97-AF65-F5344CB8AC3E}">
        <p14:creationId xmlns:p14="http://schemas.microsoft.com/office/powerpoint/2010/main" val="412121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We are not affiliated</a:t>
            </a:r>
            <a:r>
              <a:rPr lang="en-US" baseline="0" dirty="0"/>
              <a:t> with any other Humane Society, we have our own separate operating budget.  </a:t>
            </a:r>
            <a:endParaRPr 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98BA2D-DC4E-4200-B0D8-1FA692BA0CB8}" type="slidenum">
              <a:rPr lang="en-US" altLang="en-US" smtClean="0"/>
              <a:pPr>
                <a:spcBef>
                  <a:spcPct val="0"/>
                </a:spcBef>
              </a:pPr>
              <a:t>9</a:t>
            </a:fld>
            <a:endParaRPr lang="en-US" altLang="en-US"/>
          </a:p>
        </p:txBody>
      </p:sp>
    </p:spTree>
    <p:extLst>
      <p:ext uri="{BB962C8B-B14F-4D97-AF65-F5344CB8AC3E}">
        <p14:creationId xmlns:p14="http://schemas.microsoft.com/office/powerpoint/2010/main" val="193848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Plus many more:  </a:t>
            </a:r>
          </a:p>
          <a:p>
            <a:r>
              <a:rPr lang="en-US" dirty="0"/>
              <a:t>Fundraising</a:t>
            </a:r>
            <a:r>
              <a:rPr lang="en-US" baseline="0" dirty="0"/>
              <a:t> events such as Walk &amp; Wag and Compassionate Feast</a:t>
            </a:r>
          </a:p>
          <a:p>
            <a:r>
              <a:rPr lang="en-US" baseline="0" dirty="0"/>
              <a:t>Bountiful Bows is our food assistance program</a:t>
            </a:r>
          </a:p>
          <a:p>
            <a:r>
              <a:rPr lang="en-US" baseline="0" dirty="0"/>
              <a:t>Safe Harbor-can house an animal for up to 2 weeks in the event of disaster or other type of emergency situation (i.e. domestic violence).</a:t>
            </a:r>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10</a:t>
            </a:fld>
            <a:endParaRPr lang="en-US" altLang="en-US" dirty="0"/>
          </a:p>
        </p:txBody>
      </p:sp>
    </p:spTree>
    <p:extLst>
      <p:ext uri="{BB962C8B-B14F-4D97-AF65-F5344CB8AC3E}">
        <p14:creationId xmlns:p14="http://schemas.microsoft.com/office/powerpoint/2010/main" val="3954169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mn-lt"/>
              </a:rPr>
              <a:t>Just one of 3 in the state of Michigan!</a:t>
            </a:r>
          </a:p>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11</a:t>
            </a:fld>
            <a:endParaRPr lang="en-US" altLang="en-US" dirty="0"/>
          </a:p>
        </p:txBody>
      </p:sp>
    </p:spTree>
    <p:extLst>
      <p:ext uri="{BB962C8B-B14F-4D97-AF65-F5344CB8AC3E}">
        <p14:creationId xmlns:p14="http://schemas.microsoft.com/office/powerpoint/2010/main" val="3316364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13</a:t>
            </a:fld>
            <a:endParaRPr lang="en-US" altLang="en-US" dirty="0"/>
          </a:p>
        </p:txBody>
      </p:sp>
    </p:spTree>
    <p:extLst>
      <p:ext uri="{BB962C8B-B14F-4D97-AF65-F5344CB8AC3E}">
        <p14:creationId xmlns:p14="http://schemas.microsoft.com/office/powerpoint/2010/main" val="2461672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70B4BD"/>
        </a:solidFill>
        <a:effectLst/>
      </p:bgPr>
    </p:bg>
    <p:spTree>
      <p:nvGrpSpPr>
        <p:cNvPr id="1" name=""/>
        <p:cNvGrpSpPr/>
        <p:nvPr/>
      </p:nvGrpSpPr>
      <p:grpSpPr>
        <a:xfrm>
          <a:off x="0" y="0"/>
          <a:ext cx="0" cy="0"/>
          <a:chOff x="0" y="0"/>
          <a:chExt cx="0" cy="0"/>
        </a:xfrm>
      </p:grpSpPr>
      <p:sp>
        <p:nvSpPr>
          <p:cNvPr id="3" name="Rectangle 2"/>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p:cNvSpPr/>
          <p:nvPr/>
        </p:nvSpPr>
        <p:spPr>
          <a:xfrm>
            <a:off x="-9525" y="6053144"/>
            <a:ext cx="2249488" cy="712787"/>
          </a:xfrm>
          <a:prstGeom prst="rect">
            <a:avLst/>
          </a:prstGeom>
          <a:solidFill>
            <a:srgbClr val="EB9D7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2359028" y="6043619"/>
            <a:ext cx="6784975" cy="714375"/>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0" indent="-319080" eaLnBrk="1" hangingPunct="1">
              <a:spcBef>
                <a:spcPts val="700"/>
              </a:spcBef>
              <a:buClr>
                <a:schemeClr val="accent2"/>
              </a:buClr>
              <a:buSzPct val="60000"/>
              <a:defRPr/>
            </a:pPr>
            <a:endParaRPr lang="en-US" dirty="0">
              <a:solidFill>
                <a:schemeClr val="tx1"/>
              </a:solidFill>
            </a:endParaRPr>
          </a:p>
        </p:txBody>
      </p:sp>
      <p:pic>
        <p:nvPicPr>
          <p:cNvPr id="6" name="Picture 12" descr="HSHV NEW Logo 201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1" y="6172206"/>
            <a:ext cx="1843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371600" y="1828800"/>
            <a:ext cx="6477000" cy="1828800"/>
          </a:xfrm>
        </p:spPr>
        <p:txBody>
          <a:bodyPr anchor="b"/>
          <a:lstStyle>
            <a:lvl1pPr>
              <a:defRPr cap="all"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1788892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36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60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75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829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185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644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094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817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82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1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0"/>
            <a:ext cx="7123113" cy="1673225"/>
          </a:xfrm>
        </p:spPr>
        <p:txBody>
          <a:bodyPr/>
          <a:lstStyle>
            <a:lvl1pPr marL="0" indent="0">
              <a:buNone/>
              <a:defRPr sz="2800">
                <a:solidFill>
                  <a:schemeClr val="tx1">
                    <a:lumMod val="75000"/>
                    <a:lumOff val="25000"/>
                  </a:schemeClr>
                </a:solidFill>
                <a:latin typeface="Century Gothic"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sp>
        <p:nvSpPr>
          <p:cNvPr id="7" name="Rectangle 6"/>
          <p:cNvSpPr/>
          <p:nvPr userDrawn="1"/>
        </p:nvSpPr>
        <p:spPr>
          <a:xfrm>
            <a:off x="685800" y="1219200"/>
            <a:ext cx="8458200" cy="381850"/>
          </a:xfrm>
          <a:prstGeom prst="rect">
            <a:avLst/>
          </a:prstGeom>
          <a:solidFill>
            <a:schemeClr val="accent3"/>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0" indent="-319080" eaLnBrk="1" hangingPunct="1">
              <a:spcBef>
                <a:spcPts val="700"/>
              </a:spcBef>
              <a:buClr>
                <a:schemeClr val="accent2"/>
              </a:buClr>
              <a:buSzPct val="60000"/>
              <a:defRPr/>
            </a:pPr>
            <a:endParaRPr lang="en-US" dirty="0">
              <a:solidFill>
                <a:schemeClr val="tx1"/>
              </a:solidFill>
            </a:endParaRPr>
          </a:p>
        </p:txBody>
      </p:sp>
      <p:sp>
        <p:nvSpPr>
          <p:cNvPr id="8" name="Rectangle 7"/>
          <p:cNvSpPr/>
          <p:nvPr userDrawn="1"/>
        </p:nvSpPr>
        <p:spPr>
          <a:xfrm>
            <a:off x="0" y="1219200"/>
            <a:ext cx="685800" cy="381001"/>
          </a:xfrm>
          <a:prstGeom prst="rect">
            <a:avLst/>
          </a:prstGeom>
          <a:solidFill>
            <a:schemeClr val="accent2"/>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p:cNvSpPr/>
          <p:nvPr userDrawn="1"/>
        </p:nvSpPr>
        <p:spPr>
          <a:xfrm>
            <a:off x="0" y="6487818"/>
            <a:ext cx="9144000" cy="37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0" y="6486969"/>
            <a:ext cx="9144000" cy="369332"/>
          </a:xfrm>
          <a:prstGeom prst="rect">
            <a:avLst/>
          </a:prstGeom>
          <a:noFill/>
        </p:spPr>
        <p:txBody>
          <a:bodyPr wrap="square" rtlCol="0">
            <a:spAutoFit/>
          </a:bodyPr>
          <a:lstStyle/>
          <a:p>
            <a:pPr algn="r"/>
            <a:r>
              <a:rPr lang="en-US" dirty="0">
                <a:solidFill>
                  <a:schemeClr val="tx1"/>
                </a:solidFill>
                <a:latin typeface="+mj-lt"/>
              </a:rPr>
              <a:t>Humane Society of Huron Valley | www.hshv.org</a:t>
            </a:r>
          </a:p>
        </p:txBody>
      </p:sp>
      <p:sp>
        <p:nvSpPr>
          <p:cNvPr id="11" name="Title 4"/>
          <p:cNvSpPr>
            <a:spLocks noGrp="1"/>
          </p:cNvSpPr>
          <p:nvPr>
            <p:ph type="title"/>
          </p:nvPr>
        </p:nvSpPr>
        <p:spPr>
          <a:xfrm>
            <a:off x="0" y="228600"/>
            <a:ext cx="9144000" cy="990600"/>
          </a:xfrm>
        </p:spPr>
        <p:txBody>
          <a:bodyPr>
            <a:normAutofit/>
          </a:bodyPr>
          <a:lstStyle>
            <a:lvl1pPr algn="ctr">
              <a:defRPr sz="44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256296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331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92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862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945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294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976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724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808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70B4BD"/>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2359025" y="6043613"/>
            <a:ext cx="6784975" cy="714375"/>
          </a:xfrm>
          <a:prstGeom prst="rect">
            <a:avLst/>
          </a:prstGeom>
          <a:solidFill>
            <a:srgbClr val="FDD17D"/>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chemeClr val="bg1">
                    <a:lumMod val="85000"/>
                    <a:lumOff val="1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Tree>
    <p:extLst>
      <p:ext uri="{BB962C8B-B14F-4D97-AF65-F5344CB8AC3E}">
        <p14:creationId xmlns:p14="http://schemas.microsoft.com/office/powerpoint/2010/main" val="101406128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3"/>
          <p:cNvSpPr>
            <a:spLocks noGrp="1"/>
          </p:cNvSpPr>
          <p:nvPr>
            <p:ph type="dt" sz="half" idx="10"/>
          </p:nvPr>
        </p:nvSpPr>
        <p:spPr/>
        <p:txBody>
          <a:bodyPr/>
          <a:lstStyle>
            <a:lvl1pPr>
              <a:defRPr/>
            </a:lvl1pPr>
          </a:lstStyle>
          <a:p>
            <a:pPr>
              <a:defRPr/>
            </a:pPr>
            <a:fld id="{1161A204-7627-42D5-9992-A368EAC1E12D}" type="datetimeFigureOut">
              <a:rPr lang="en-US" smtClean="0"/>
              <a:pPr>
                <a:defRPr/>
              </a:pPr>
              <a:t>5/15/2026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E06D5B9-1BA6-418A-B0E6-B1FB8FF0FB4F}" type="slidenum">
              <a:rPr lang="en-US" smtClean="0"/>
              <a:pPr>
                <a:defRPr/>
              </a:pPr>
              <a:t>‹#›</a:t>
            </a:fld>
            <a:endParaRPr lang="en-US"/>
          </a:p>
        </p:txBody>
      </p:sp>
    </p:spTree>
    <p:extLst>
      <p:ext uri="{BB962C8B-B14F-4D97-AF65-F5344CB8AC3E}">
        <p14:creationId xmlns:p14="http://schemas.microsoft.com/office/powerpoint/2010/main" val="1434221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8E90B8"/>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495300" y="1752600"/>
            <a:ext cx="8153400" cy="4572000"/>
          </a:xfrm>
          <a:solidFill>
            <a:schemeClr val="bg2"/>
          </a:solidFill>
        </p:spPr>
        <p:txBody>
          <a:bodyPr/>
          <a:lstStyle>
            <a:lvl1pPr>
              <a:buFontTx/>
              <a:buNone/>
              <a:defRPr sz="2200" b="0">
                <a:solidFill>
                  <a:schemeClr val="tx1">
                    <a:lumMod val="75000"/>
                    <a:lumOff val="25000"/>
                  </a:schemeClr>
                </a:solidFill>
                <a:latin typeface="Century Gothic" pitchFamily="34" charset="0"/>
              </a:defRPr>
            </a:lvl1pPr>
            <a:lvl2pPr>
              <a:buFontTx/>
              <a:buNone/>
              <a:defRPr sz="2200" b="0">
                <a:solidFill>
                  <a:schemeClr val="tx1">
                    <a:lumMod val="75000"/>
                    <a:lumOff val="25000"/>
                  </a:schemeClr>
                </a:solidFill>
                <a:latin typeface="Century Gothic" pitchFamily="34" charset="0"/>
              </a:defRPr>
            </a:lvl2pPr>
            <a:lvl3pPr>
              <a:buFontTx/>
              <a:buNone/>
              <a:defRPr sz="2200" b="0">
                <a:solidFill>
                  <a:schemeClr val="tx1">
                    <a:lumMod val="75000"/>
                    <a:lumOff val="25000"/>
                  </a:schemeClr>
                </a:solidFill>
                <a:latin typeface="Century Gothic" pitchFamily="34" charset="0"/>
              </a:defRPr>
            </a:lvl3pPr>
            <a:lvl4pPr>
              <a:buFontTx/>
              <a:buNone/>
              <a:defRPr sz="2200" b="0">
                <a:solidFill>
                  <a:schemeClr val="tx1">
                    <a:lumMod val="75000"/>
                    <a:lumOff val="25000"/>
                  </a:schemeClr>
                </a:solidFill>
                <a:latin typeface="Century Gothic" pitchFamily="34" charset="0"/>
              </a:defRPr>
            </a:lvl4pPr>
            <a:lvl5pPr>
              <a:buFontTx/>
              <a:buNone/>
              <a:defRPr sz="2200" b="0">
                <a:solidFill>
                  <a:schemeClr val="tx1">
                    <a:lumMod val="75000"/>
                    <a:lumOff val="25000"/>
                  </a:schemeClr>
                </a:solidFill>
                <a:latin typeface="Century Gothic"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4"/>
          <p:cNvSpPr>
            <a:spLocks noGrp="1"/>
          </p:cNvSpPr>
          <p:nvPr>
            <p:ph type="title"/>
          </p:nvPr>
        </p:nvSpPr>
        <p:spPr>
          <a:xfrm>
            <a:off x="0" y="228600"/>
            <a:ext cx="9144000" cy="990600"/>
          </a:xfrm>
        </p:spPr>
        <p:txBody>
          <a:bodyPr>
            <a:normAutofit/>
          </a:bodyPr>
          <a:lstStyle>
            <a:lvl1pPr algn="ctr">
              <a:defRPr sz="4400" b="0">
                <a:solidFill>
                  <a:schemeClr val="bg1"/>
                </a:solidFill>
              </a:defRPr>
            </a:lvl1pPr>
          </a:lstStyle>
          <a:p>
            <a:r>
              <a:rPr lang="en-US" dirty="0"/>
              <a:t>Click to edit Master title style</a:t>
            </a:r>
          </a:p>
        </p:txBody>
      </p:sp>
      <p:sp>
        <p:nvSpPr>
          <p:cNvPr id="4" name="Rectangle 3"/>
          <p:cNvSpPr/>
          <p:nvPr userDrawn="1"/>
        </p:nvSpPr>
        <p:spPr>
          <a:xfrm>
            <a:off x="0" y="1219200"/>
            <a:ext cx="685800" cy="381001"/>
          </a:xfrm>
          <a:prstGeom prst="rect">
            <a:avLst/>
          </a:prstGeom>
          <a:solidFill>
            <a:srgbClr val="EB9D74"/>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685800" y="1219200"/>
            <a:ext cx="8458200" cy="381850"/>
          </a:xfrm>
          <a:prstGeom prst="rect">
            <a:avLst/>
          </a:prstGeom>
          <a:solidFill>
            <a:schemeClr val="accent3"/>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0" indent="-319080" eaLnBrk="1" hangingPunct="1">
              <a:spcBef>
                <a:spcPts val="700"/>
              </a:spcBef>
              <a:buClr>
                <a:schemeClr val="accent2"/>
              </a:buClr>
              <a:buSzPct val="60000"/>
              <a:defRPr/>
            </a:pPr>
            <a:endParaRPr lang="en-US" dirty="0">
              <a:solidFill>
                <a:schemeClr val="tx1"/>
              </a:solidFill>
            </a:endParaRPr>
          </a:p>
        </p:txBody>
      </p:sp>
      <p:sp>
        <p:nvSpPr>
          <p:cNvPr id="7" name="Rectangle 6"/>
          <p:cNvSpPr/>
          <p:nvPr userDrawn="1"/>
        </p:nvSpPr>
        <p:spPr>
          <a:xfrm>
            <a:off x="0" y="6487818"/>
            <a:ext cx="9144000" cy="37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6486969"/>
            <a:ext cx="9144000" cy="369332"/>
          </a:xfrm>
          <a:prstGeom prst="rect">
            <a:avLst/>
          </a:prstGeom>
          <a:noFill/>
        </p:spPr>
        <p:txBody>
          <a:bodyPr wrap="square" rtlCol="0">
            <a:spAutoFit/>
          </a:bodyPr>
          <a:lstStyle/>
          <a:p>
            <a:pPr algn="r"/>
            <a:r>
              <a:rPr lang="en-US" dirty="0">
                <a:solidFill>
                  <a:schemeClr val="tx1"/>
                </a:solidFill>
                <a:latin typeface="+mj-lt"/>
              </a:rPr>
              <a:t>Humane Society of Huron Valley | www.hshv.org</a:t>
            </a:r>
          </a:p>
        </p:txBody>
      </p:sp>
    </p:spTree>
    <p:extLst>
      <p:ext uri="{BB962C8B-B14F-4D97-AF65-F5344CB8AC3E}">
        <p14:creationId xmlns:p14="http://schemas.microsoft.com/office/powerpoint/2010/main" val="598832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CA33A63D-BB2B-4137-AA42-2702A2F94D2E}" type="datetimeFigureOut">
              <a:rPr lang="en-US" smtClean="0"/>
              <a:pPr>
                <a:defRPr/>
              </a:pPr>
              <a:t>5/15/2026</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smtClean="0"/>
            </a:lvl1pPr>
          </a:lstStyle>
          <a:p>
            <a:pPr>
              <a:defRPr/>
            </a:pPr>
            <a:fld id="{79E0572D-8AF0-4F85-9033-99B12A166F0B}" type="slidenum">
              <a:rPr lang="en-US" smtClean="0"/>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5441995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2547D39D-224A-4FCC-AEA6-D3B60666E229}" type="datetimeFigureOut">
              <a:rPr lang="en-US" smtClean="0"/>
              <a:pPr>
                <a:defRPr/>
              </a:pPr>
              <a:t>5/15/2026</a:t>
            </a:fld>
            <a:endParaRPr lang="en-US"/>
          </a:p>
        </p:txBody>
      </p:sp>
      <p:sp>
        <p:nvSpPr>
          <p:cNvPr id="6" name="Slide Number Placeholder 9"/>
          <p:cNvSpPr>
            <a:spLocks noGrp="1"/>
          </p:cNvSpPr>
          <p:nvPr>
            <p:ph type="sldNum" sz="quarter" idx="11"/>
          </p:nvPr>
        </p:nvSpPr>
        <p:spPr/>
        <p:txBody>
          <a:bodyPr/>
          <a:lstStyle>
            <a:lvl1pPr>
              <a:defRPr smtClean="0"/>
            </a:lvl1pPr>
          </a:lstStyle>
          <a:p>
            <a:pPr>
              <a:defRPr/>
            </a:pPr>
            <a:fld id="{2B55105A-33AE-4213-9FE8-A5BBA4BDD37C}" type="slidenum">
              <a:rPr lang="en-US" smtClean="0"/>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64957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2E713402-1EC5-447D-A221-6098CF380298}" type="datetimeFigureOut">
              <a:rPr lang="en-US" smtClean="0"/>
              <a:pPr>
                <a:defRPr/>
              </a:pPr>
              <a:t>5/15/2026</a:t>
            </a:fld>
            <a:endParaRPr lang="en-US"/>
          </a:p>
        </p:txBody>
      </p:sp>
      <p:sp>
        <p:nvSpPr>
          <p:cNvPr id="8" name="Slide Number Placeholder 11"/>
          <p:cNvSpPr>
            <a:spLocks noGrp="1"/>
          </p:cNvSpPr>
          <p:nvPr>
            <p:ph type="sldNum" sz="quarter" idx="11"/>
          </p:nvPr>
        </p:nvSpPr>
        <p:spPr/>
        <p:txBody>
          <a:bodyPr/>
          <a:lstStyle>
            <a:lvl1pPr>
              <a:defRPr smtClean="0"/>
            </a:lvl1pPr>
          </a:lstStyle>
          <a:p>
            <a:pPr>
              <a:defRPr/>
            </a:pPr>
            <a:fld id="{747454F5-EEFA-40DA-A058-7424C6AF673B}" type="slidenum">
              <a:rPr lang="en-US" smtClean="0"/>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727480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F2DBE1F4-093D-44AD-B7EB-F4672EABD290}" type="datetimeFigureOut">
              <a:rPr lang="en-US" smtClean="0"/>
              <a:pPr>
                <a:defRPr/>
              </a:pPr>
              <a:t>5/15/2026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01B26CD1-C081-47AF-AF8C-C4C42C3A91D3}" type="slidenum">
              <a:rPr lang="en-US" smtClean="0"/>
              <a:pPr>
                <a:defRPr/>
              </a:pPr>
              <a:t>‹#›</a:t>
            </a:fld>
            <a:endParaRPr lang="en-US"/>
          </a:p>
        </p:txBody>
      </p:sp>
    </p:spTree>
    <p:extLst>
      <p:ext uri="{BB962C8B-B14F-4D97-AF65-F5344CB8AC3E}">
        <p14:creationId xmlns:p14="http://schemas.microsoft.com/office/powerpoint/2010/main" val="1758368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91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0BAE6366-A13E-4C45-AB8D-B10E3C966700}" type="datetimeFigureOut">
              <a:rPr lang="en-US" smtClean="0"/>
              <a:pPr>
                <a:defRPr/>
              </a:pPr>
              <a:t>5/15/2026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4D4AB96-B59F-4A8F-B8CD-A426A62A3F07}" type="slidenum">
              <a:rPr lang="en-US" smtClean="0"/>
              <a:pPr>
                <a:defRPr/>
              </a:pPr>
              <a:t>‹#›</a:t>
            </a:fld>
            <a:endParaRPr lang="en-US"/>
          </a:p>
        </p:txBody>
      </p:sp>
    </p:spTree>
    <p:extLst>
      <p:ext uri="{BB962C8B-B14F-4D97-AF65-F5344CB8AC3E}">
        <p14:creationId xmlns:p14="http://schemas.microsoft.com/office/powerpoint/2010/main" val="2833170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61A8A29F-9860-418D-AA05-A97BCD6C08AD}" type="datetimeFigureOut">
              <a:rPr lang="en-US" smtClean="0"/>
              <a:pPr>
                <a:defRPr/>
              </a:pPr>
              <a:t>5/15/2026</a:t>
            </a:fld>
            <a:endParaRPr lang="en-US"/>
          </a:p>
        </p:txBody>
      </p:sp>
      <p:sp>
        <p:nvSpPr>
          <p:cNvPr id="10" name="Slide Number Placeholder 12"/>
          <p:cNvSpPr>
            <a:spLocks noGrp="1"/>
          </p:cNvSpPr>
          <p:nvPr>
            <p:ph type="sldNum" sz="quarter" idx="11"/>
          </p:nvPr>
        </p:nvSpPr>
        <p:spPr>
          <a:xfrm>
            <a:off x="0" y="4667250"/>
            <a:ext cx="1447800" cy="663575"/>
          </a:xfrm>
        </p:spPr>
        <p:txBody>
          <a:bodyPr/>
          <a:lstStyle>
            <a:lvl1pPr>
              <a:defRPr sz="2800" smtClean="0"/>
            </a:lvl1pPr>
          </a:lstStyle>
          <a:p>
            <a:pPr>
              <a:defRPr/>
            </a:pPr>
            <a:fld id="{C6451CE2-157B-41EC-A605-FE6C8246E336}" type="slidenum">
              <a:rPr lang="en-US" smtClean="0"/>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311300854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34ACB06-BEAC-4FB1-85F1-4A0EFAA534EF}" type="datetimeFigureOut">
              <a:rPr lang="en-US" smtClean="0"/>
              <a:pPr>
                <a:defRPr/>
              </a:pPr>
              <a:t>5/15/2026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7B6EDC6-8694-4646-9CE3-B6E154276985}" type="slidenum">
              <a:rPr lang="en-US" smtClean="0"/>
              <a:pPr>
                <a:defRPr/>
              </a:pPr>
              <a:t>‹#›</a:t>
            </a:fld>
            <a:endParaRPr lang="en-US"/>
          </a:p>
        </p:txBody>
      </p:sp>
    </p:spTree>
    <p:extLst>
      <p:ext uri="{BB962C8B-B14F-4D97-AF65-F5344CB8AC3E}">
        <p14:creationId xmlns:p14="http://schemas.microsoft.com/office/powerpoint/2010/main" val="420476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C209AD5A-7F8C-40CF-8908-A515519B51F5}" type="datetimeFigureOut">
              <a:rPr lang="en-US" smtClean="0"/>
              <a:pPr>
                <a:defRPr/>
              </a:pPr>
              <a:t>5/15/2026</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smtClean="0"/>
            </a:lvl1pPr>
          </a:lstStyle>
          <a:p>
            <a:pPr>
              <a:defRPr/>
            </a:pPr>
            <a:fld id="{B77BCE4E-F89D-4E4D-977F-41ABBACE08B6}" type="slidenum">
              <a:rPr lang="en-US" smtClean="0"/>
              <a:pPr>
                <a:defRPr/>
              </a:pPr>
              <a:t>‹#›</a:t>
            </a:fld>
            <a:endParaRPr lang="en-US"/>
          </a:p>
        </p:txBody>
      </p:sp>
    </p:spTree>
    <p:extLst>
      <p:ext uri="{BB962C8B-B14F-4D97-AF65-F5344CB8AC3E}">
        <p14:creationId xmlns:p14="http://schemas.microsoft.com/office/powerpoint/2010/main" val="35218484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accent3"/>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57200" y="1828800"/>
            <a:ext cx="8153400" cy="4572000"/>
          </a:xfrm>
        </p:spPr>
        <p:txBody>
          <a:bodyPr/>
          <a:lstStyle>
            <a:lvl1pPr marL="319080" indent="-319080">
              <a:buFont typeface="Arial" panose="020B0604020202020204" pitchFamily="34" charset="0"/>
              <a:buChar char="•"/>
              <a:defRPr>
                <a:solidFill>
                  <a:schemeClr val="bg1"/>
                </a:solidFill>
              </a:defRPr>
            </a:lvl1pPr>
            <a:lvl2pPr marL="639747" indent="-273044">
              <a:buFont typeface="Arial" panose="020B0604020202020204" pitchFamily="34" charset="0"/>
              <a:buChar char="•"/>
              <a:defRPr>
                <a:solidFill>
                  <a:schemeClr val="bg1"/>
                </a:solidFill>
              </a:defRPr>
            </a:lvl2pPr>
            <a:lvl3pPr marL="914377" indent="-228594">
              <a:buFont typeface="Arial" panose="020B0604020202020204" pitchFamily="34" charset="0"/>
              <a:buChar char="•"/>
              <a:defRPr>
                <a:solidFill>
                  <a:schemeClr val="bg1"/>
                </a:solidFill>
              </a:defRPr>
            </a:lvl3pPr>
            <a:lvl4pPr marL="1371566" indent="-228594">
              <a:buFont typeface="Arial" panose="020B0604020202020204" pitchFamily="34" charset="0"/>
              <a:buChar char="•"/>
              <a:defRPr>
                <a:solidFill>
                  <a:schemeClr val="bg1"/>
                </a:solidFill>
              </a:defRPr>
            </a:lvl4pPr>
            <a:lvl5pPr marL="1828754" indent="-228594">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227749"/>
            <a:ext cx="9144000" cy="990600"/>
          </a:xfrm>
        </p:spPr>
        <p:txBody>
          <a:bodyPr/>
          <a:lstStyle>
            <a:lvl1pPr algn="ctr">
              <a:defRPr>
                <a:solidFill>
                  <a:schemeClr val="bg1"/>
                </a:solidFill>
              </a:defRPr>
            </a:lvl1pPr>
          </a:lstStyle>
          <a:p>
            <a:r>
              <a:rPr lang="en-US" dirty="0"/>
              <a:t>Click to edit Master title style</a:t>
            </a:r>
          </a:p>
        </p:txBody>
      </p:sp>
      <p:sp>
        <p:nvSpPr>
          <p:cNvPr id="7" name="Rectangle 6"/>
          <p:cNvSpPr/>
          <p:nvPr userDrawn="1"/>
        </p:nvSpPr>
        <p:spPr>
          <a:xfrm>
            <a:off x="0" y="1219205"/>
            <a:ext cx="685800" cy="381001"/>
          </a:xfrm>
          <a:prstGeom prst="rect">
            <a:avLst/>
          </a:prstGeom>
          <a:solidFill>
            <a:srgbClr val="EB9D74"/>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p:cNvSpPr/>
          <p:nvPr userDrawn="1"/>
        </p:nvSpPr>
        <p:spPr>
          <a:xfrm>
            <a:off x="685800" y="1219200"/>
            <a:ext cx="8458200" cy="381850"/>
          </a:xfrm>
          <a:prstGeom prst="rect">
            <a:avLst/>
          </a:prstGeom>
          <a:solidFill>
            <a:schemeClr val="tx2"/>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0" indent="-319080" eaLnBrk="1" hangingPunct="1">
              <a:spcBef>
                <a:spcPts val="700"/>
              </a:spcBef>
              <a:buClr>
                <a:schemeClr val="accent2"/>
              </a:buClr>
              <a:buSzPct val="60000"/>
              <a:defRPr/>
            </a:pPr>
            <a:endParaRPr lang="en-US" dirty="0">
              <a:solidFill>
                <a:schemeClr val="tx1"/>
              </a:solidFill>
            </a:endParaRPr>
          </a:p>
        </p:txBody>
      </p:sp>
      <p:sp>
        <p:nvSpPr>
          <p:cNvPr id="10" name="Rectangle 9"/>
          <p:cNvSpPr/>
          <p:nvPr userDrawn="1"/>
        </p:nvSpPr>
        <p:spPr>
          <a:xfrm>
            <a:off x="0" y="6487818"/>
            <a:ext cx="9144000" cy="37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0" y="6486969"/>
            <a:ext cx="9144000" cy="369332"/>
          </a:xfrm>
          <a:prstGeom prst="rect">
            <a:avLst/>
          </a:prstGeom>
          <a:noFill/>
        </p:spPr>
        <p:txBody>
          <a:bodyPr wrap="square" rtlCol="0">
            <a:spAutoFit/>
          </a:bodyPr>
          <a:lstStyle/>
          <a:p>
            <a:pPr algn="r"/>
            <a:r>
              <a:rPr lang="en-US" dirty="0">
                <a:solidFill>
                  <a:schemeClr val="tx1"/>
                </a:solidFill>
                <a:latin typeface="+mj-lt"/>
              </a:rPr>
              <a:t>Humane Society of Huron Valley | www.hshv.org</a:t>
            </a:r>
          </a:p>
        </p:txBody>
      </p:sp>
    </p:spTree>
    <p:extLst>
      <p:ext uri="{BB962C8B-B14F-4D97-AF65-F5344CB8AC3E}">
        <p14:creationId xmlns:p14="http://schemas.microsoft.com/office/powerpoint/2010/main" val="266241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a:latin typeface="Century Gothic" pitchFamily="34" charset="0"/>
              </a:defRPr>
            </a:lvl1pPr>
          </a:lstStyle>
          <a:p>
            <a:r>
              <a:rPr lang="en-US" dirty="0"/>
              <a:t>Click to edit Master title style</a:t>
            </a:r>
          </a:p>
        </p:txBody>
      </p:sp>
      <p:sp>
        <p:nvSpPr>
          <p:cNvPr id="3" name="Date Placeholder 13"/>
          <p:cNvSpPr>
            <a:spLocks noGrp="1"/>
          </p:cNvSpPr>
          <p:nvPr>
            <p:ph type="dt" sz="half" idx="10"/>
          </p:nvPr>
        </p:nvSpPr>
        <p:spPr/>
        <p:txBody>
          <a:bodyPr/>
          <a:lstStyle>
            <a:lvl1pPr>
              <a:defRPr/>
            </a:lvl1pPr>
          </a:lstStyle>
          <a:p>
            <a:pPr>
              <a:defRPr/>
            </a:pPr>
            <a:fld id="{A9C5BE74-33FC-47F4-9AA1-3B7B845231E1}" type="datetimeFigureOut">
              <a:rPr lang="en-US"/>
              <a:pPr>
                <a:defRPr/>
              </a:pPr>
              <a:t>5/15/2026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a:xfrm>
            <a:off x="0" y="1271594"/>
            <a:ext cx="533400" cy="244475"/>
          </a:xfrm>
          <a:prstGeom prst="rect">
            <a:avLst/>
          </a:prstGeom>
        </p:spPr>
        <p:txBody>
          <a:bodyPr/>
          <a:lstStyle>
            <a:lvl1pPr>
              <a:defRPr/>
            </a:lvl1pPr>
          </a:lstStyle>
          <a:p>
            <a:pPr>
              <a:defRPr/>
            </a:pPr>
            <a:fld id="{DF2C139E-C8BF-43A3-8CAD-CA9AE6C50630}" type="slidenum">
              <a:rPr lang="en-US" altLang="en-US"/>
              <a:pPr>
                <a:defRPr/>
              </a:pPr>
              <a:t>‹#›</a:t>
            </a:fld>
            <a:endParaRPr lang="en-US" altLang="en-US"/>
          </a:p>
        </p:txBody>
      </p:sp>
    </p:spTree>
    <p:extLst>
      <p:ext uri="{BB962C8B-B14F-4D97-AF65-F5344CB8AC3E}">
        <p14:creationId xmlns:p14="http://schemas.microsoft.com/office/powerpoint/2010/main" val="169759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471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3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7283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6"/>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248406"/>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a:defRPr/>
            </a:pPr>
            <a:fld id="{900EDFB4-0A3B-47A3-B3B5-75C542C06317}" type="datetimeFigureOut">
              <a:rPr lang="en-US"/>
              <a:pPr>
                <a:defRPr/>
              </a:pPr>
              <a:t>5/15/2026</a:t>
            </a:fld>
            <a:endParaRPr lang="en-US" dirty="0"/>
          </a:p>
        </p:txBody>
      </p:sp>
      <p:sp>
        <p:nvSpPr>
          <p:cNvPr id="3" name="Footer Placeholder 2"/>
          <p:cNvSpPr>
            <a:spLocks noGrp="1"/>
          </p:cNvSpPr>
          <p:nvPr>
            <p:ph type="ftr" sz="quarter" idx="3"/>
          </p:nvPr>
        </p:nvSpPr>
        <p:spPr>
          <a:xfrm>
            <a:off x="609603" y="6248406"/>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8" r:id="rId5"/>
  </p:sldLayoutIdLst>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Century Gothic" pitchFamily="34" charset="0"/>
        </a:defRPr>
      </a:lvl2pPr>
      <a:lvl3pPr algn="l" rtl="0" eaLnBrk="1" fontAlgn="base" hangingPunct="1">
        <a:spcBef>
          <a:spcPct val="0"/>
        </a:spcBef>
        <a:spcAft>
          <a:spcPct val="0"/>
        </a:spcAft>
        <a:defRPr sz="4400">
          <a:solidFill>
            <a:schemeClr val="tx2"/>
          </a:solidFill>
          <a:latin typeface="Century Gothic" pitchFamily="34" charset="0"/>
        </a:defRPr>
      </a:lvl3pPr>
      <a:lvl4pPr algn="l" rtl="0" eaLnBrk="1" fontAlgn="base" hangingPunct="1">
        <a:spcBef>
          <a:spcPct val="0"/>
        </a:spcBef>
        <a:spcAft>
          <a:spcPct val="0"/>
        </a:spcAft>
        <a:defRPr sz="4400">
          <a:solidFill>
            <a:schemeClr val="tx2"/>
          </a:solidFill>
          <a:latin typeface="Century Gothic" pitchFamily="34" charset="0"/>
        </a:defRPr>
      </a:lvl4pPr>
      <a:lvl5pPr algn="l" rtl="0" eaLnBrk="1" fontAlgn="base" hangingPunct="1">
        <a:spcBef>
          <a:spcPct val="0"/>
        </a:spcBef>
        <a:spcAft>
          <a:spcPct val="0"/>
        </a:spcAft>
        <a:defRPr sz="4400">
          <a:solidFill>
            <a:schemeClr val="tx2"/>
          </a:solidFill>
          <a:latin typeface="Century Gothic" pitchFamily="34" charset="0"/>
        </a:defRPr>
      </a:lvl5pPr>
      <a:lvl6pPr marL="457189" algn="l" rtl="0" eaLnBrk="1" fontAlgn="base" hangingPunct="1">
        <a:spcBef>
          <a:spcPct val="0"/>
        </a:spcBef>
        <a:spcAft>
          <a:spcPct val="0"/>
        </a:spcAft>
        <a:defRPr sz="4400">
          <a:solidFill>
            <a:schemeClr val="tx2"/>
          </a:solidFill>
          <a:latin typeface="Tw Cen MT" pitchFamily="34" charset="0"/>
        </a:defRPr>
      </a:lvl6pPr>
      <a:lvl7pPr marL="914377" algn="l" rtl="0" eaLnBrk="1" fontAlgn="base" hangingPunct="1">
        <a:spcBef>
          <a:spcPct val="0"/>
        </a:spcBef>
        <a:spcAft>
          <a:spcPct val="0"/>
        </a:spcAft>
        <a:defRPr sz="4400">
          <a:solidFill>
            <a:schemeClr val="tx2"/>
          </a:solidFill>
          <a:latin typeface="Tw Cen MT" pitchFamily="34" charset="0"/>
        </a:defRPr>
      </a:lvl7pPr>
      <a:lvl8pPr marL="1371566" algn="l" rtl="0" eaLnBrk="1" fontAlgn="base" hangingPunct="1">
        <a:spcBef>
          <a:spcPct val="0"/>
        </a:spcBef>
        <a:spcAft>
          <a:spcPct val="0"/>
        </a:spcAft>
        <a:defRPr sz="4400">
          <a:solidFill>
            <a:schemeClr val="tx2"/>
          </a:solidFill>
          <a:latin typeface="Tw Cen MT" pitchFamily="34" charset="0"/>
        </a:defRPr>
      </a:lvl8pPr>
      <a:lvl9pPr marL="1828754" algn="l" rtl="0" eaLnBrk="1" fontAlgn="base" hangingPunct="1">
        <a:spcBef>
          <a:spcPct val="0"/>
        </a:spcBef>
        <a:spcAft>
          <a:spcPct val="0"/>
        </a:spcAft>
        <a:defRPr sz="4400">
          <a:solidFill>
            <a:schemeClr val="tx2"/>
          </a:solidFill>
          <a:latin typeface="Tw Cen MT" pitchFamily="34" charset="0"/>
        </a:defRPr>
      </a:lvl9pPr>
    </p:titleStyle>
    <p:bodyStyle>
      <a:lvl1pPr marL="319080" indent="-319080" algn="l" rtl="0" eaLnBrk="1" fontAlgn="base" hangingPunct="1">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47" indent="-273044" algn="l" rtl="0" eaLnBrk="1" fontAlgn="base" hangingPunct="1">
        <a:spcBef>
          <a:spcPts val="551"/>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377" indent="-228594" algn="l" rtl="0" eaLnBrk="1" fontAlgn="base" hangingPunct="1">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566" indent="-228594" algn="l" rtl="0" eaLnBrk="1" fontAlgn="base" hangingPunct="1">
        <a:spcBef>
          <a:spcPts val="400"/>
        </a:spcBef>
        <a:spcAft>
          <a:spcPct val="0"/>
        </a:spcAft>
        <a:buClr>
          <a:srgbClr val="CCCC99"/>
        </a:buClr>
        <a:buSzPct val="75000"/>
        <a:buFont typeface="Wingdings" panose="05000000000000000000" pitchFamily="2" charset="2"/>
        <a:buChar char=""/>
        <a:defRPr sz="2000" kern="1200">
          <a:solidFill>
            <a:schemeClr val="tx1"/>
          </a:solidFill>
          <a:latin typeface="+mn-lt"/>
          <a:ea typeface="+mn-ea"/>
          <a:cs typeface="+mn-cs"/>
        </a:defRPr>
      </a:lvl4pPr>
      <a:lvl5pPr marL="1828754" indent="-228594" algn="l" rtl="0" eaLnBrk="1" fontAlgn="base" hangingPunct="1">
        <a:spcBef>
          <a:spcPts val="400"/>
        </a:spcBef>
        <a:spcAft>
          <a:spcPct val="0"/>
        </a:spcAft>
        <a:buClr>
          <a:srgbClr val="FFCC66"/>
        </a:buClr>
        <a:buSzPct val="65000"/>
        <a:buFont typeface="Wingdings" panose="05000000000000000000" pitchFamily="2" charset="2"/>
        <a:buChar char=""/>
        <a:defRPr sz="2000" kern="1200">
          <a:solidFill>
            <a:schemeClr val="tx1"/>
          </a:solidFill>
          <a:latin typeface="+mn-lt"/>
          <a:ea typeface="+mn-ea"/>
          <a:cs typeface="+mn-cs"/>
        </a:defRPr>
      </a:lvl5pPr>
      <a:lvl6pPr marL="2103067" indent="-22859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381" indent="-22859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694" indent="-22859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07" indent="-22859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eaLnBrk="1" fontAlgn="auto" hangingPunct="1">
                <a:spcBef>
                  <a:spcPts val="0"/>
                </a:spcBef>
                <a:spcAft>
                  <a:spcPts val="0"/>
                </a:spcAft>
              </a:pPr>
              <a:t>5/15/2026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8412470"/>
      </p:ext>
    </p:extLst>
  </p:cSld>
  <p:clrMap bg1="lt1" tx1="dk1" bg2="lt2" tx2="dk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pPr eaLnBrk="1" fontAlgn="auto" hangingPunct="1">
              <a:spcBef>
                <a:spcPts val="0"/>
              </a:spcBef>
              <a:spcAft>
                <a:spcPts val="0"/>
              </a:spcAft>
            </a:pPr>
            <a:fld id="{1D8BD707-D9CF-40AE-B4C6-C98DA3205C09}" type="datetimeFigureOut">
              <a:rPr lang="en-US" smtClean="0">
                <a:solidFill>
                  <a:prstClr val="black">
                    <a:tint val="75000"/>
                  </a:prstClr>
                </a:solidFill>
                <a:latin typeface="Calibri"/>
              </a:rPr>
              <a:pPr eaLnBrk="1" fontAlgn="auto" hangingPunct="1">
                <a:spcBef>
                  <a:spcPts val="0"/>
                </a:spcBef>
                <a:spcAft>
                  <a:spcPts val="0"/>
                </a:spcAft>
              </a:pPr>
              <a:t>5/15/2026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pPr eaLnBrk="1" fontAlgn="auto" hangingPunct="1">
              <a:spcBef>
                <a:spcPts val="0"/>
              </a:spcBef>
              <a:spcAft>
                <a:spcPts val="0"/>
              </a:spcAft>
            </a:pPr>
            <a:fld id="{B6F15528-21DE-4FAA-801E-634DDDAF4B2B}"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3208875"/>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fontAlgn="base">
              <a:spcBef>
                <a:spcPct val="0"/>
              </a:spcBef>
              <a:spcAft>
                <a:spcPct val="0"/>
              </a:spcAft>
              <a:defRPr/>
            </a:pPr>
            <a:fld id="{3CD4C322-2B5D-45C8-A483-CD5F11A62B4D}" type="datetimeFigureOut">
              <a:rPr lang="en-US" smtClean="0"/>
              <a:pPr fontAlgn="base">
                <a:spcBef>
                  <a:spcPct val="0"/>
                </a:spcBef>
                <a:spcAft>
                  <a:spcPct val="0"/>
                </a:spcAft>
                <a:defRPr/>
              </a:pPr>
              <a:t>5/15/2026</a:t>
            </a:fld>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fontAlgn="base">
              <a:spcBef>
                <a:spcPct val="0"/>
              </a:spcBef>
              <a:spcAft>
                <a:spcPct val="0"/>
              </a:spcAft>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smtClean="0">
                <a:solidFill>
                  <a:srgbClr val="FFFFFF"/>
                </a:solidFill>
                <a:latin typeface="Tw Cen MT" panose="020B0602020104020603" pitchFamily="34" charset="0"/>
              </a:defRPr>
            </a:lvl1pPr>
          </a:lstStyle>
          <a:p>
            <a:pPr fontAlgn="base">
              <a:spcBef>
                <a:spcPct val="0"/>
              </a:spcBef>
              <a:spcAft>
                <a:spcPct val="0"/>
              </a:spcAft>
              <a:defRPr/>
            </a:pPr>
            <a:fld id="{52D17AE9-5FB3-4DB7-90D4-57E182FF1FAD}"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842044563"/>
      </p:ext>
    </p:extLst>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Lst>
  <p:txStyles>
    <p:title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p:titleStyle>
    <p:bodyStyle>
      <a:lvl1pPr marL="319088" indent="-319088" algn="l" rtl="0" eaLnBrk="1" fontAlgn="base" hangingPunct="1">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Century Gothic" panose="020B0502020202020204" pitchFamily="34" charset="0"/>
          <a:ea typeface="+mn-ea"/>
          <a:cs typeface="+mn-cs"/>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Century Gothic" panose="020B0502020202020204" pitchFamily="34" charset="0"/>
          <a:ea typeface="+mn-ea"/>
          <a:cs typeface="+mn-cs"/>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Century Gothic" panose="020B0502020202020204" pitchFamily="34" charset="0"/>
          <a:ea typeface="+mn-ea"/>
          <a:cs typeface="+mn-cs"/>
        </a:defRPr>
      </a:lvl3pPr>
      <a:lvl4pPr marL="1371600" indent="-228600" algn="l" rtl="0" eaLnBrk="1" fontAlgn="base" hangingPunct="1">
        <a:spcBef>
          <a:spcPts val="400"/>
        </a:spcBef>
        <a:spcAft>
          <a:spcPct val="0"/>
        </a:spcAft>
        <a:buClr>
          <a:srgbClr val="CCCC99"/>
        </a:buClr>
        <a:buSzPct val="75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1828800" indent="-228600" algn="l" rtl="0" eaLnBrk="1" fontAlgn="base" hangingPunct="1">
        <a:spcBef>
          <a:spcPts val="400"/>
        </a:spcBef>
        <a:spcAft>
          <a:spcPct val="0"/>
        </a:spcAft>
        <a:buClr>
          <a:srgbClr val="FFCC66"/>
        </a:buClr>
        <a:buSzPct val="65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t9CfvwA_fhtXSM&amp;tbnid=KiKf5RNnO26czM:&amp;ved=0CAUQjRw&amp;url=http://www.dnr.state.mi.us/spatialdatalibrary/pdf_maps/glo_plats/washtenaw/washtenaw.htm&amp;ei=BaJNUufIMOLmyQH7kYHoBA&amp;bvm=bv.53537100,d.aWc&amp;psig=AFQjCNH6kqJU4IhVAFh8kqy8AzHbFZSdvg&amp;ust=1380905856399135"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jpg"/><Relationship Id="rId1" Type="http://schemas.openxmlformats.org/officeDocument/2006/relationships/slideLayout" Target="../slideLayouts/slideLayout12.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0" Type="http://schemas.openxmlformats.org/officeDocument/2006/relationships/image" Target="../media/image52.jpeg"/><Relationship Id="rId4" Type="http://schemas.openxmlformats.org/officeDocument/2006/relationships/image" Target="../media/image46.jp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1.svg"/><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73.jpeg"/><Relationship Id="rId5" Type="http://schemas.openxmlformats.org/officeDocument/2006/relationships/diagramQuickStyle" Target="../diagrams/quickStyle5.xml"/><Relationship Id="rId10" Type="http://schemas.openxmlformats.org/officeDocument/2006/relationships/image" Target="../media/image72.jpeg"/><Relationship Id="rId4" Type="http://schemas.openxmlformats.org/officeDocument/2006/relationships/diagramLayout" Target="../diagrams/layout5.xml"/><Relationship Id="rId9" Type="http://schemas.openxmlformats.org/officeDocument/2006/relationships/image" Target="../media/image71.jpeg"/></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5.jpeg"/><Relationship Id="rId7" Type="http://schemas.openxmlformats.org/officeDocument/2006/relationships/diagramColors" Target="../diagrams/colors6.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77.jpeg"/><Relationship Id="rId4" Type="http://schemas.openxmlformats.org/officeDocument/2006/relationships/diagramData" Target="../diagrams/data6.xml"/><Relationship Id="rId9"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l.facebook.com/l.php?u=http%3A%2F%2Fwww.hshv.org%2Fadvocacy%3Ffbclid%3DIwZXh0bgNhZW0CMTAAAR0NfK4tim9QBba-ty1MwFyG_VQEMUY-0FQrakxoMNZeTKerX6FAVX9aoXU_aem_OHzr_7OsDMjZ1Whhnz7CCA&amp;h=AT2G5qy6OFA10ewucRQBI1suGkev5fobw32Pg1BJpLExBBoq_tGQ6YV-unfhXkjLJYa89K1X3y0fNIE4JJj2xNnCeDiDX8xijf35SxHN7hdBd2nnnI_ba7cDtkMPFkcjrb75Bw" TargetMode="Externa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e1uDsJTpd9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hshv.org/"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2.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06.jpeg"/><Relationship Id="rId7" Type="http://schemas.openxmlformats.org/officeDocument/2006/relationships/diagramColors" Target="../diagrams/colors16.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mailto:volunteers@hshv.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5493"/>
            <a:ext cx="9144000" cy="1446550"/>
          </a:xfrm>
          <a:prstGeom prst="rect">
            <a:avLst/>
          </a:prstGeom>
          <a:solidFill>
            <a:schemeClr val="bg2"/>
          </a:solidFill>
        </p:spPr>
        <p:txBody>
          <a:bodyPr wrap="square">
            <a:spAutoFit/>
          </a:bodyPr>
          <a:lstStyle/>
          <a:p>
            <a:pPr algn="ctr"/>
            <a:r>
              <a:rPr lang="en-US" sz="4400" dirty="0">
                <a:latin typeface="+mn-lt"/>
              </a:rPr>
              <a:t>Welcome! </a:t>
            </a:r>
            <a:br>
              <a:rPr lang="en-US" sz="4400" dirty="0">
                <a:latin typeface="+mn-lt"/>
              </a:rPr>
            </a:br>
            <a:r>
              <a:rPr lang="en-US" sz="4400" dirty="0">
                <a:latin typeface="+mn-lt"/>
              </a:rPr>
              <a:t>New Volunteer Orientation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664" r="6715"/>
          <a:stretch/>
        </p:blipFill>
        <p:spPr>
          <a:xfrm>
            <a:off x="0" y="2286000"/>
            <a:ext cx="2895600" cy="3102512"/>
          </a:xfrm>
          <a:prstGeom prst="rect">
            <a:avLst/>
          </a:prstGeom>
          <a:ln>
            <a:noFill/>
          </a:ln>
          <a:effectLst/>
        </p:spPr>
      </p:pic>
      <p:sp>
        <p:nvSpPr>
          <p:cNvPr id="10" name="Rectangle 9"/>
          <p:cNvSpPr/>
          <p:nvPr/>
        </p:nvSpPr>
        <p:spPr>
          <a:xfrm>
            <a:off x="2362206" y="6096005"/>
            <a:ext cx="6324601" cy="646331"/>
          </a:xfrm>
          <a:prstGeom prst="rect">
            <a:avLst/>
          </a:prstGeom>
        </p:spPr>
        <p:txBody>
          <a:bodyPr wrap="square">
            <a:spAutoFit/>
          </a:bodyPr>
          <a:lstStyle/>
          <a:p>
            <a:pPr eaLnBrk="1" hangingPunct="1">
              <a:defRPr/>
            </a:pPr>
            <a:r>
              <a:rPr lang="en-US" altLang="en-US" dirty="0">
                <a:solidFill>
                  <a:schemeClr val="bg1">
                    <a:lumMod val="75000"/>
                    <a:lumOff val="25000"/>
                  </a:schemeClr>
                </a:solidFill>
                <a:latin typeface="+mn-lt"/>
              </a:rPr>
              <a:t>3100 Cherry Hill Road | Ann Arbor, MI | 48105</a:t>
            </a:r>
          </a:p>
          <a:p>
            <a:pPr eaLnBrk="1" hangingPunct="1">
              <a:defRPr/>
            </a:pPr>
            <a:r>
              <a:rPr lang="en-US" altLang="en-US" dirty="0">
                <a:solidFill>
                  <a:schemeClr val="bg1">
                    <a:lumMod val="75000"/>
                    <a:lumOff val="25000"/>
                  </a:schemeClr>
                </a:solidFill>
                <a:latin typeface="+mn-lt"/>
              </a:rPr>
              <a:t>(734) 662-5585 | www.hshv.org </a:t>
            </a:r>
          </a:p>
        </p:txBody>
      </p:sp>
      <p:pic>
        <p:nvPicPr>
          <p:cNvPr id="6146" name="Picture 2" descr="20180822_2T7A2372.jpg"/>
          <p:cNvPicPr>
            <a:picLocks noChangeAspect="1" noChangeArrowheads="1"/>
          </p:cNvPicPr>
          <p:nvPr/>
        </p:nvPicPr>
        <p:blipFill rotWithShape="1">
          <a:blip r:embed="rId4">
            <a:extLst>
              <a:ext uri="{28A0092B-C50C-407E-A947-70E740481C1C}">
                <a14:useLocalDpi xmlns:a14="http://schemas.microsoft.com/office/drawing/2010/main" val="0"/>
              </a:ext>
            </a:extLst>
          </a:blip>
          <a:srcRect t="20644" b="13731"/>
          <a:stretch/>
        </p:blipFill>
        <p:spPr bwMode="auto">
          <a:xfrm>
            <a:off x="2895600" y="2286000"/>
            <a:ext cx="3151758" cy="31025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Approved Marketing Photos\Other\Cuddles-hamster-Sep-29-Quint-1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593"/>
          <a:stretch/>
        </p:blipFill>
        <p:spPr bwMode="auto">
          <a:xfrm>
            <a:off x="5978148" y="2286000"/>
            <a:ext cx="3165852" cy="3102512"/>
          </a:xfrm>
          <a:prstGeom prst="rect">
            <a:avLst/>
          </a:prstGeom>
          <a:ln>
            <a:noFill/>
          </a:ln>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Just Some of What We Do</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0306" r="21204"/>
          <a:stretch/>
        </p:blipFill>
        <p:spPr>
          <a:xfrm>
            <a:off x="0" y="1678911"/>
            <a:ext cx="3429000" cy="4719377"/>
          </a:xfrm>
          <a:prstGeom prst="rect">
            <a:avLst/>
          </a:prstGeom>
        </p:spPr>
      </p:pic>
      <p:graphicFrame>
        <p:nvGraphicFramePr>
          <p:cNvPr id="5" name="Diagram 4"/>
          <p:cNvGraphicFramePr/>
          <p:nvPr>
            <p:extLst>
              <p:ext uri="{D42A27DB-BD31-4B8C-83A1-F6EECF244321}">
                <p14:modId xmlns:p14="http://schemas.microsoft.com/office/powerpoint/2010/main" val="3400998588"/>
              </p:ext>
            </p:extLst>
          </p:nvPr>
        </p:nvGraphicFramePr>
        <p:xfrm>
          <a:off x="3733800" y="1678911"/>
          <a:ext cx="5112327" cy="4704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42449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326"/>
            <a:ext cx="4356763" cy="21793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 name="Title 1"/>
          <p:cNvSpPr>
            <a:spLocks noGrp="1"/>
          </p:cNvSpPr>
          <p:nvPr>
            <p:ph type="ctrTitle"/>
          </p:nvPr>
        </p:nvSpPr>
        <p:spPr>
          <a:xfrm>
            <a:off x="2362200" y="5713585"/>
            <a:ext cx="6781800" cy="1085932"/>
          </a:xfrm>
        </p:spPr>
        <p:txBody>
          <a:bodyPr/>
          <a:lstStyle/>
          <a:p>
            <a:pPr algn="ctr"/>
            <a:r>
              <a:rPr lang="en-US" dirty="0"/>
              <a:t>Opened in May 2016</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786" y="195047"/>
            <a:ext cx="3839189" cy="17958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1" y="4183329"/>
            <a:ext cx="2674689" cy="178312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677"/>
            <a:ext cx="4038600" cy="302895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259914"/>
            <a:ext cx="2667065" cy="177804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0546" y="3318605"/>
            <a:ext cx="3973454" cy="2648969"/>
          </a:xfrm>
          <a:prstGeom prst="rect">
            <a:avLst/>
          </a:prstGeom>
        </p:spPr>
      </p:pic>
      <p:pic>
        <p:nvPicPr>
          <p:cNvPr id="2052" name="Picture 4" descr="YogaOrion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5734" y="2503318"/>
            <a:ext cx="2060862" cy="3091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60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D07396-059E-0A16-3DD8-F0FDBF7225F7}"/>
              </a:ext>
            </a:extLst>
          </p:cNvPr>
          <p:cNvSpPr>
            <a:spLocks noGrp="1"/>
          </p:cNvSpPr>
          <p:nvPr>
            <p:ph sz="quarter" idx="1"/>
          </p:nvPr>
        </p:nvSpPr>
        <p:spPr>
          <a:solidFill>
            <a:schemeClr val="accent1"/>
          </a:solidFill>
        </p:spPr>
        <p:txBody>
          <a:bodyPr/>
          <a:lstStyle/>
          <a:p>
            <a:pPr>
              <a:buSzPct val="70000"/>
            </a:pPr>
            <a:r>
              <a:rPr lang="en-US" sz="2400" dirty="0"/>
              <a:t>Started in March of 2023 through grant from Buhr Family.</a:t>
            </a:r>
          </a:p>
          <a:p>
            <a:pPr>
              <a:buSzPct val="70000"/>
            </a:pPr>
            <a:r>
              <a:rPr lang="en-US" sz="2400" dirty="0"/>
              <a:t>Protects the Animal-Human bond by keeping animals in the homes of those with housing insecurities or in need of support for their animals.</a:t>
            </a:r>
          </a:p>
          <a:p>
            <a:pPr>
              <a:buSzPct val="70000"/>
            </a:pPr>
            <a:r>
              <a:rPr lang="en-US" sz="2400" dirty="0"/>
              <a:t>Can help provide services such as:</a:t>
            </a:r>
          </a:p>
          <a:p>
            <a:pPr lvl="1">
              <a:buClr>
                <a:schemeClr val="tx2"/>
              </a:buClr>
            </a:pPr>
            <a:r>
              <a:rPr lang="en-US" sz="2100" dirty="0"/>
              <a:t>Essential Supplies (food, litter, </a:t>
            </a:r>
            <a:r>
              <a:rPr lang="en-US" sz="2100" dirty="0" err="1"/>
              <a:t>etc</a:t>
            </a:r>
            <a:r>
              <a:rPr lang="en-US" sz="2100" dirty="0"/>
              <a:t>)</a:t>
            </a:r>
          </a:p>
          <a:p>
            <a:pPr lvl="1">
              <a:buClr>
                <a:schemeClr val="tx2"/>
              </a:buClr>
            </a:pPr>
            <a:r>
              <a:rPr lang="en-US" sz="2100" dirty="0"/>
              <a:t>Vet assistance</a:t>
            </a:r>
          </a:p>
          <a:p>
            <a:pPr lvl="1">
              <a:buClr>
                <a:schemeClr val="tx2"/>
              </a:buClr>
            </a:pPr>
            <a:r>
              <a:rPr lang="en-US" sz="2100" dirty="0"/>
              <a:t>Short-term housing help</a:t>
            </a:r>
          </a:p>
          <a:p>
            <a:pPr lvl="1">
              <a:buClr>
                <a:schemeClr val="tx2"/>
              </a:buClr>
            </a:pPr>
            <a:r>
              <a:rPr lang="en-US" sz="2100" dirty="0"/>
              <a:t>Behavior Advice</a:t>
            </a:r>
          </a:p>
          <a:p>
            <a:pPr lvl="1">
              <a:buClr>
                <a:schemeClr val="tx2"/>
              </a:buClr>
            </a:pPr>
            <a:r>
              <a:rPr lang="en-US" sz="2100" dirty="0"/>
              <a:t>Animal Visitation/Adoption</a:t>
            </a:r>
          </a:p>
          <a:p>
            <a:pPr lvl="1"/>
            <a:endParaRPr lang="en-US" sz="2100" dirty="0"/>
          </a:p>
          <a:p>
            <a:pPr lvl="1"/>
            <a:endParaRPr lang="en-US" sz="2100" dirty="0"/>
          </a:p>
          <a:p>
            <a:endParaRPr lang="en-US" dirty="0"/>
          </a:p>
        </p:txBody>
      </p:sp>
      <p:sp>
        <p:nvSpPr>
          <p:cNvPr id="4" name="Title 3">
            <a:extLst>
              <a:ext uri="{FF2B5EF4-FFF2-40B4-BE49-F238E27FC236}">
                <a16:creationId xmlns:a16="http://schemas.microsoft.com/office/drawing/2014/main" id="{317DB2F4-6DE7-572B-6C9B-13E246DA0351}"/>
              </a:ext>
            </a:extLst>
          </p:cNvPr>
          <p:cNvSpPr>
            <a:spLocks noGrp="1"/>
          </p:cNvSpPr>
          <p:nvPr>
            <p:ph type="title"/>
          </p:nvPr>
        </p:nvSpPr>
        <p:spPr/>
        <p:txBody>
          <a:bodyPr/>
          <a:lstStyle/>
          <a:p>
            <a:r>
              <a:rPr lang="en-US" dirty="0"/>
              <a:t>Friends For Life</a:t>
            </a:r>
          </a:p>
        </p:txBody>
      </p:sp>
      <p:pic>
        <p:nvPicPr>
          <p:cNvPr id="7" name="Picture 6">
            <a:extLst>
              <a:ext uri="{FF2B5EF4-FFF2-40B4-BE49-F238E27FC236}">
                <a16:creationId xmlns:a16="http://schemas.microsoft.com/office/drawing/2014/main" id="{072B1E54-1F2B-E2F9-3CF4-2A7ED9E3263B}"/>
              </a:ext>
            </a:extLst>
          </p:cNvPr>
          <p:cNvPicPr>
            <a:picLocks noChangeAspect="1"/>
          </p:cNvPicPr>
          <p:nvPr/>
        </p:nvPicPr>
        <p:blipFill>
          <a:blip r:embed="rId2"/>
          <a:stretch>
            <a:fillRect/>
          </a:stretch>
        </p:blipFill>
        <p:spPr>
          <a:xfrm>
            <a:off x="5257800" y="4648200"/>
            <a:ext cx="3159200" cy="1600200"/>
          </a:xfrm>
          <a:prstGeom prst="rect">
            <a:avLst/>
          </a:prstGeom>
        </p:spPr>
      </p:pic>
    </p:spTree>
    <p:extLst>
      <p:ext uri="{BB962C8B-B14F-4D97-AF65-F5344CB8AC3E}">
        <p14:creationId xmlns:p14="http://schemas.microsoft.com/office/powerpoint/2010/main" val="389561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quarter" idx="1"/>
          </p:nvPr>
        </p:nvSpPr>
        <p:spPr>
          <a:xfrm>
            <a:off x="76200" y="1752600"/>
            <a:ext cx="8915400" cy="4648200"/>
          </a:xfrm>
        </p:spPr>
        <p:txBody>
          <a:bodyPr>
            <a:noAutofit/>
          </a:bodyPr>
          <a:lstStyle/>
          <a:p>
            <a:pPr marL="0" indent="0" fontAlgn="auto">
              <a:spcAft>
                <a:spcPts val="0"/>
              </a:spcAft>
              <a:buClr>
                <a:schemeClr val="accent3"/>
              </a:buClr>
              <a:buNone/>
              <a:defRPr/>
            </a:pPr>
            <a:r>
              <a:rPr lang="en-US" sz="3200" b="1" dirty="0"/>
              <a:t>Washtenaw County &amp; Plymouth </a:t>
            </a:r>
          </a:p>
          <a:p>
            <a:pPr marL="366703" lvl="1" indent="0" fontAlgn="auto">
              <a:spcAft>
                <a:spcPts val="0"/>
              </a:spcAft>
              <a:buClr>
                <a:schemeClr val="accent3"/>
              </a:buClr>
              <a:buNone/>
              <a:defRPr/>
            </a:pPr>
            <a:r>
              <a:rPr lang="en-US" sz="2400" dirty="0"/>
              <a:t>All our programs and services</a:t>
            </a:r>
            <a:endParaRPr lang="en-US" sz="2000" dirty="0"/>
          </a:p>
          <a:p>
            <a:pPr marL="0" indent="0">
              <a:buNone/>
            </a:pPr>
            <a:r>
              <a:rPr lang="en-US" altLang="en-US" sz="3200" b="1" dirty="0"/>
              <a:t>Southeast Michigan</a:t>
            </a:r>
          </a:p>
          <a:p>
            <a:pPr marL="366703" lvl="1" indent="0">
              <a:buNone/>
            </a:pPr>
            <a:r>
              <a:rPr lang="en-US" altLang="en-US" sz="2400" dirty="0"/>
              <a:t>Community Outreach</a:t>
            </a:r>
          </a:p>
          <a:p>
            <a:pPr marL="366703" lvl="1" indent="0">
              <a:buNone/>
            </a:pPr>
            <a:r>
              <a:rPr lang="en-US" altLang="en-US" sz="2400" dirty="0"/>
              <a:t>Humane Education</a:t>
            </a:r>
          </a:p>
          <a:p>
            <a:pPr marL="366703" lvl="1" indent="0">
              <a:buNone/>
            </a:pPr>
            <a:r>
              <a:rPr lang="en-US" altLang="en-US" sz="2400" dirty="0"/>
              <a:t>Intake (Space Limited)</a:t>
            </a:r>
          </a:p>
          <a:p>
            <a:pPr marL="366703" lvl="1" indent="0">
              <a:buNone/>
            </a:pPr>
            <a:r>
              <a:rPr lang="en-US" altLang="en-US" sz="2400" dirty="0"/>
              <a:t>Vet Services</a:t>
            </a:r>
            <a:r>
              <a:rPr lang="en-US" altLang="en-US" dirty="0"/>
              <a:t>                                                                   </a:t>
            </a:r>
            <a:endParaRPr lang="en-US" altLang="en-US" sz="2000" dirty="0"/>
          </a:p>
          <a:p>
            <a:pPr marL="0" indent="0">
              <a:buNone/>
            </a:pPr>
            <a:r>
              <a:rPr lang="en-US" altLang="en-US" sz="3200" b="1" dirty="0"/>
              <a:t>Nation Wide</a:t>
            </a:r>
          </a:p>
          <a:p>
            <a:pPr marL="366703" lvl="1" indent="0">
              <a:buNone/>
            </a:pPr>
            <a:r>
              <a:rPr lang="en-US" altLang="en-US" sz="2400" dirty="0"/>
              <a:t>Adoptions </a:t>
            </a:r>
          </a:p>
          <a:p>
            <a:pPr marL="366704" lvl="1" indent="0">
              <a:buNone/>
            </a:pPr>
            <a:br>
              <a:rPr lang="en-US" altLang="en-US" sz="2200" dirty="0"/>
            </a:br>
            <a:endParaRPr lang="en-US" altLang="en-US" sz="2200" dirty="0"/>
          </a:p>
          <a:p>
            <a:pPr lvl="1" fontAlgn="auto">
              <a:spcAft>
                <a:spcPts val="0"/>
              </a:spcAft>
              <a:buClr>
                <a:schemeClr val="accent3"/>
              </a:buClr>
              <a:defRPr/>
            </a:pPr>
            <a:endParaRPr lang="en-US" dirty="0"/>
          </a:p>
        </p:txBody>
      </p:sp>
      <p:sp>
        <p:nvSpPr>
          <p:cNvPr id="13314" name="Title 1"/>
          <p:cNvSpPr>
            <a:spLocks noGrp="1"/>
          </p:cNvSpPr>
          <p:nvPr>
            <p:ph type="title"/>
          </p:nvPr>
        </p:nvSpPr>
        <p:spPr>
          <a:xfrm>
            <a:off x="-3464" y="152400"/>
            <a:ext cx="9114812" cy="990600"/>
          </a:xfrm>
        </p:spPr>
        <p:txBody>
          <a:bodyPr/>
          <a:lstStyle/>
          <a:p>
            <a:pPr algn="ctr"/>
            <a:r>
              <a:rPr lang="en-US" altLang="en-US" dirty="0"/>
              <a:t>Our Service Area</a:t>
            </a:r>
          </a:p>
        </p:txBody>
      </p:sp>
      <p:pic>
        <p:nvPicPr>
          <p:cNvPr id="6" name="Picture 2" descr="http://www.dnr.state.mi.us/spatialdatalibrary/pdf_maps/glo_plats/washtenaw/washtenaw.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0" r="5179"/>
          <a:stretch/>
        </p:blipFill>
        <p:spPr bwMode="auto">
          <a:xfrm>
            <a:off x="4911436" y="274320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41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1"/>
            <p:extLst>
              <p:ext uri="{D42A27DB-BD31-4B8C-83A1-F6EECF244321}">
                <p14:modId xmlns:p14="http://schemas.microsoft.com/office/powerpoint/2010/main" val="4012053144"/>
              </p:ext>
            </p:extLst>
          </p:nvPr>
        </p:nvGraphicFramePr>
        <p:xfrm>
          <a:off x="76200" y="1676400"/>
          <a:ext cx="8991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4" name="Title 1"/>
          <p:cNvSpPr>
            <a:spLocks noGrp="1"/>
          </p:cNvSpPr>
          <p:nvPr>
            <p:ph type="title"/>
          </p:nvPr>
        </p:nvSpPr>
        <p:spPr>
          <a:xfrm>
            <a:off x="0" y="228600"/>
            <a:ext cx="9144000" cy="990600"/>
          </a:xfrm>
        </p:spPr>
        <p:txBody>
          <a:bodyPr/>
          <a:lstStyle/>
          <a:p>
            <a:pPr algn="ctr"/>
            <a:r>
              <a:rPr lang="en-US" altLang="en-US" sz="4200" dirty="0"/>
              <a:t>HSHV is an Open Admission Shelter</a:t>
            </a:r>
          </a:p>
        </p:txBody>
      </p:sp>
    </p:spTree>
    <p:extLst>
      <p:ext uri="{BB962C8B-B14F-4D97-AF65-F5344CB8AC3E}">
        <p14:creationId xmlns:p14="http://schemas.microsoft.com/office/powerpoint/2010/main" val="1203774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algn="ctr" fontAlgn="auto">
              <a:spcAft>
                <a:spcPts val="0"/>
              </a:spcAft>
              <a:defRPr/>
            </a:pPr>
            <a:r>
              <a:rPr lang="en-US" dirty="0">
                <a:latin typeface="Century Gothic" pitchFamily="34" charset="0"/>
              </a:rPr>
              <a:t>How Do Animals Arrive at HSHV?</a:t>
            </a:r>
          </a:p>
        </p:txBody>
      </p:sp>
      <p:graphicFrame>
        <p:nvGraphicFramePr>
          <p:cNvPr id="4" name="Diagram 3"/>
          <p:cNvGraphicFramePr/>
          <p:nvPr>
            <p:extLst>
              <p:ext uri="{D42A27DB-BD31-4B8C-83A1-F6EECF244321}">
                <p14:modId xmlns:p14="http://schemas.microsoft.com/office/powerpoint/2010/main" val="2719638311"/>
              </p:ext>
            </p:extLst>
          </p:nvPr>
        </p:nvGraphicFramePr>
        <p:xfrm>
          <a:off x="685800" y="1676400"/>
          <a:ext cx="7924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06618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514600" y="1828800"/>
            <a:ext cx="6400800" cy="4572000"/>
          </a:xfrm>
        </p:spPr>
        <p:txBody>
          <a:bodyPr/>
          <a:lstStyle/>
          <a:p>
            <a:pPr marL="0" indent="0">
              <a:buNone/>
            </a:pPr>
            <a:r>
              <a:rPr lang="en-US" sz="3200" dirty="0"/>
              <a:t>How many adoptions does HSHV do each year?</a:t>
            </a:r>
            <a:endParaRPr lang="en-US" sz="3200" b="1" dirty="0">
              <a:solidFill>
                <a:schemeClr val="accent2">
                  <a:lumMod val="75000"/>
                </a:schemeClr>
              </a:solidFill>
            </a:endParaRPr>
          </a:p>
          <a:p>
            <a:pPr marL="0" indent="0">
              <a:buNone/>
            </a:pPr>
            <a:endParaRPr lang="en-US" sz="3200" dirty="0"/>
          </a:p>
          <a:p>
            <a:pPr marL="0" indent="0">
              <a:buNone/>
            </a:pPr>
            <a:r>
              <a:rPr lang="en-US" sz="3200" dirty="0"/>
              <a:t>How many animals does HSHV care for each year?</a:t>
            </a:r>
          </a:p>
          <a:p>
            <a:pPr marL="0" indent="0">
              <a:buNone/>
            </a:pPr>
            <a:endParaRPr lang="en-US" sz="3200" dirty="0"/>
          </a:p>
          <a:p>
            <a:pPr marL="0" indent="0">
              <a:buNone/>
            </a:pPr>
            <a:r>
              <a:rPr lang="en-US" sz="3200" dirty="0"/>
              <a:t>What is HSHV’s animal save rate?</a:t>
            </a:r>
          </a:p>
        </p:txBody>
      </p:sp>
      <p:sp>
        <p:nvSpPr>
          <p:cNvPr id="3" name="Title 2"/>
          <p:cNvSpPr>
            <a:spLocks noGrp="1"/>
          </p:cNvSpPr>
          <p:nvPr>
            <p:ph type="title"/>
          </p:nvPr>
        </p:nvSpPr>
        <p:spPr/>
        <p:txBody>
          <a:bodyPr/>
          <a:lstStyle/>
          <a:p>
            <a:r>
              <a:rPr lang="en-US" dirty="0"/>
              <a:t>Fun Facts</a:t>
            </a:r>
          </a:p>
        </p:txBody>
      </p:sp>
      <p:sp>
        <p:nvSpPr>
          <p:cNvPr id="4" name="TextBox 3"/>
          <p:cNvSpPr txBox="1"/>
          <p:nvPr/>
        </p:nvSpPr>
        <p:spPr>
          <a:xfrm>
            <a:off x="6858000" y="2362200"/>
            <a:ext cx="1371600" cy="584775"/>
          </a:xfrm>
          <a:prstGeom prst="rect">
            <a:avLst/>
          </a:prstGeom>
          <a:noFill/>
        </p:spPr>
        <p:txBody>
          <a:bodyPr wrap="square" rtlCol="0">
            <a:spAutoFit/>
          </a:bodyPr>
          <a:lstStyle/>
          <a:p>
            <a:r>
              <a:rPr lang="en-US" sz="3200" b="1" dirty="0">
                <a:solidFill>
                  <a:schemeClr val="tx1">
                    <a:lumMod val="75000"/>
                    <a:lumOff val="25000"/>
                  </a:schemeClr>
                </a:solidFill>
                <a:latin typeface="+mj-lt"/>
              </a:rPr>
              <a:t>5000+</a:t>
            </a:r>
          </a:p>
        </p:txBody>
      </p:sp>
      <p:sp>
        <p:nvSpPr>
          <p:cNvPr id="5" name="TextBox 4"/>
          <p:cNvSpPr txBox="1"/>
          <p:nvPr/>
        </p:nvSpPr>
        <p:spPr>
          <a:xfrm>
            <a:off x="6667500" y="3939488"/>
            <a:ext cx="1752600" cy="584775"/>
          </a:xfrm>
          <a:prstGeom prst="rect">
            <a:avLst/>
          </a:prstGeom>
          <a:noFill/>
        </p:spPr>
        <p:txBody>
          <a:bodyPr wrap="square" rtlCol="0">
            <a:spAutoFit/>
          </a:bodyPr>
          <a:lstStyle/>
          <a:p>
            <a:r>
              <a:rPr lang="en-US" sz="3200" b="1" dirty="0">
                <a:solidFill>
                  <a:schemeClr val="tx1">
                    <a:lumMod val="75000"/>
                    <a:lumOff val="25000"/>
                  </a:schemeClr>
                </a:solidFill>
                <a:latin typeface="+mj-lt"/>
              </a:rPr>
              <a:t>20,000+</a:t>
            </a:r>
          </a:p>
        </p:txBody>
      </p:sp>
      <p:sp>
        <p:nvSpPr>
          <p:cNvPr id="6" name="TextBox 5"/>
          <p:cNvSpPr txBox="1"/>
          <p:nvPr/>
        </p:nvSpPr>
        <p:spPr>
          <a:xfrm>
            <a:off x="3810000" y="5638800"/>
            <a:ext cx="2438400" cy="892552"/>
          </a:xfrm>
          <a:prstGeom prst="rect">
            <a:avLst/>
          </a:prstGeom>
          <a:noFill/>
        </p:spPr>
        <p:txBody>
          <a:bodyPr wrap="square" rtlCol="0">
            <a:spAutoFit/>
          </a:bodyPr>
          <a:lstStyle/>
          <a:p>
            <a:r>
              <a:rPr lang="en-US" sz="3200" b="1" dirty="0">
                <a:solidFill>
                  <a:schemeClr val="tx1">
                    <a:lumMod val="75000"/>
                    <a:lumOff val="25000"/>
                  </a:schemeClr>
                </a:solidFill>
                <a:latin typeface="+mj-lt"/>
              </a:rPr>
              <a:t>97.5%     </a:t>
            </a:r>
            <a:r>
              <a:rPr lang="en-US" sz="2000" b="1" dirty="0">
                <a:solidFill>
                  <a:schemeClr val="tx1">
                    <a:lumMod val="75000"/>
                    <a:lumOff val="25000"/>
                  </a:schemeClr>
                </a:solidFill>
                <a:latin typeface="+mj-lt"/>
              </a:rPr>
              <a:t>  (2025)</a:t>
            </a:r>
          </a:p>
        </p:txBody>
      </p:sp>
      <p:pic>
        <p:nvPicPr>
          <p:cNvPr id="4098" name="Picture 2" descr="https://photos.smugmug.com/People/Volunteers/i-QdgwrNd/0/7cd2e023/X3/Volunteer%209-X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510"/>
          <a:stretch/>
        </p:blipFill>
        <p:spPr bwMode="auto">
          <a:xfrm>
            <a:off x="76200" y="1676400"/>
            <a:ext cx="1943395"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9115"/>
          <a:stretch/>
        </p:blipFill>
        <p:spPr>
          <a:xfrm rot="5400000">
            <a:off x="-51" y="4381156"/>
            <a:ext cx="2095893" cy="1943395"/>
          </a:xfrm>
          <a:prstGeom prst="rect">
            <a:avLst/>
          </a:prstGeom>
        </p:spPr>
      </p:pic>
    </p:spTree>
    <p:extLst>
      <p:ext uri="{BB962C8B-B14F-4D97-AF65-F5344CB8AC3E}">
        <p14:creationId xmlns:p14="http://schemas.microsoft.com/office/powerpoint/2010/main" val="101822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Don’t Mean to Brag….</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109" t="14414" r="10810"/>
          <a:stretch/>
        </p:blipFill>
        <p:spPr>
          <a:xfrm>
            <a:off x="762000" y="2286000"/>
            <a:ext cx="2286000" cy="3619500"/>
          </a:xfrm>
          <a:prstGeom prst="rect">
            <a:avLst/>
          </a:prstGeom>
          <a:ln>
            <a:noFill/>
          </a:ln>
          <a:effectLst>
            <a:softEdge rad="112500"/>
          </a:effectLst>
        </p:spPr>
      </p:pic>
      <p:sp>
        <p:nvSpPr>
          <p:cNvPr id="3" name="Cloud Callout 2"/>
          <p:cNvSpPr/>
          <p:nvPr/>
        </p:nvSpPr>
        <p:spPr>
          <a:xfrm>
            <a:off x="2895600" y="1295400"/>
            <a:ext cx="3124200" cy="1600200"/>
          </a:xfrm>
          <a:prstGeom prst="cloudCallout">
            <a:avLst>
              <a:gd name="adj1" fmla="val -62882"/>
              <a:gd name="adj2" fmla="val 467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29000" y="1676400"/>
            <a:ext cx="2057400" cy="738664"/>
          </a:xfrm>
          <a:prstGeom prst="rect">
            <a:avLst/>
          </a:prstGeom>
          <a:noFill/>
        </p:spPr>
        <p:txBody>
          <a:bodyPr wrap="square" rtlCol="0">
            <a:spAutoFit/>
          </a:bodyPr>
          <a:lstStyle/>
          <a:p>
            <a:r>
              <a:rPr lang="en-US" sz="1400" dirty="0">
                <a:latin typeface="+mn-lt"/>
              </a:rPr>
              <a:t>No, no...go on…I mean HSHV </a:t>
            </a:r>
            <a:r>
              <a:rPr lang="en-US" sz="1400" i="1" dirty="0">
                <a:latin typeface="+mn-lt"/>
              </a:rPr>
              <a:t>is</a:t>
            </a:r>
            <a:r>
              <a:rPr lang="en-US" sz="1400" dirty="0">
                <a:latin typeface="+mn-lt"/>
              </a:rPr>
              <a:t> better than tennis balls!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971800"/>
            <a:ext cx="2082800" cy="3124200"/>
          </a:xfrm>
          <a:prstGeom prst="rect">
            <a:avLst/>
          </a:prstGeom>
          <a:ln>
            <a:noFill/>
          </a:ln>
          <a:effectLst>
            <a:softEdge rad="112500"/>
          </a:effectLst>
        </p:spPr>
      </p:pic>
      <p:sp>
        <p:nvSpPr>
          <p:cNvPr id="8" name="Oval Callout 7"/>
          <p:cNvSpPr/>
          <p:nvPr/>
        </p:nvSpPr>
        <p:spPr>
          <a:xfrm>
            <a:off x="3733800" y="3124200"/>
            <a:ext cx="2514600" cy="1524000"/>
          </a:xfrm>
          <a:prstGeom prst="wedgeEllipseCallout">
            <a:avLst>
              <a:gd name="adj1" fmla="val 82275"/>
              <a:gd name="adj2" fmla="val 4665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HSHV is truly the </a:t>
            </a:r>
            <a:r>
              <a:rPr lang="en-US" sz="1600"/>
              <a:t>cat’s meow...</a:t>
            </a:r>
            <a:r>
              <a:rPr lang="en-US" sz="1600" dirty="0" err="1"/>
              <a:t>I</a:t>
            </a:r>
            <a:r>
              <a:rPr lang="en-US" sz="1600" dirty="0"/>
              <a:t> get wet food twice a day! </a:t>
            </a:r>
          </a:p>
        </p:txBody>
      </p:sp>
    </p:spTree>
    <p:extLst>
      <p:ext uri="{BB962C8B-B14F-4D97-AF65-F5344CB8AC3E}">
        <p14:creationId xmlns:p14="http://schemas.microsoft.com/office/powerpoint/2010/main" val="113814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sp>
        <p:nvSpPr>
          <p:cNvPr id="2" name="TextBox 2"/>
          <p:cNvSpPr txBox="1"/>
          <p:nvPr/>
        </p:nvSpPr>
        <p:spPr>
          <a:xfrm>
            <a:off x="5048367" y="256362"/>
            <a:ext cx="3832794" cy="2333972"/>
          </a:xfrm>
          <a:prstGeom prst="rect">
            <a:avLst/>
          </a:prstGeom>
        </p:spPr>
        <p:txBody>
          <a:bodyPr lIns="0" tIns="0" rIns="0" bIns="0" rtlCol="0" anchor="t">
            <a:spAutoFit/>
          </a:bodyPr>
          <a:lstStyle/>
          <a:p>
            <a:pPr eaLnBrk="1" fontAlgn="auto" hangingPunct="1">
              <a:lnSpc>
                <a:spcPts val="4208"/>
              </a:lnSpc>
              <a:spcBef>
                <a:spcPts val="0"/>
              </a:spcBef>
              <a:spcAft>
                <a:spcPts val="0"/>
              </a:spcAft>
            </a:pPr>
            <a:r>
              <a:rPr lang="en-US" sz="3969">
                <a:solidFill>
                  <a:srgbClr val="8E90B8"/>
                </a:solidFill>
                <a:latin typeface="Kollektif Bold"/>
              </a:rPr>
              <a:t>We won,</a:t>
            </a:r>
          </a:p>
          <a:p>
            <a:pPr eaLnBrk="1" fontAlgn="auto" hangingPunct="1">
              <a:lnSpc>
                <a:spcPts val="4208"/>
              </a:lnSpc>
              <a:spcBef>
                <a:spcPts val="0"/>
              </a:spcBef>
              <a:spcAft>
                <a:spcPts val="0"/>
              </a:spcAft>
            </a:pPr>
            <a:r>
              <a:rPr lang="en-US" sz="3969">
                <a:solidFill>
                  <a:srgbClr val="8E90B8"/>
                </a:solidFill>
                <a:latin typeface="Kollektif Bold"/>
              </a:rPr>
              <a:t>We won,</a:t>
            </a:r>
          </a:p>
          <a:p>
            <a:pPr eaLnBrk="1" fontAlgn="auto" hangingPunct="1">
              <a:lnSpc>
                <a:spcPts val="4882"/>
              </a:lnSpc>
              <a:spcBef>
                <a:spcPts val="0"/>
              </a:spcBef>
              <a:spcAft>
                <a:spcPts val="0"/>
              </a:spcAft>
            </a:pPr>
            <a:r>
              <a:rPr lang="en-US" sz="3969">
                <a:solidFill>
                  <a:srgbClr val="8E90B8"/>
                </a:solidFill>
                <a:latin typeface="Kollektif Bold"/>
              </a:rPr>
              <a:t>WE WON, Thanks to YOU!</a:t>
            </a:r>
          </a:p>
        </p:txBody>
      </p:sp>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5074" y="3119659"/>
            <a:ext cx="3492988" cy="3492988"/>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431292" y="30955"/>
            <a:ext cx="3655710" cy="3655710"/>
          </a:xfrm>
          <a:prstGeom prst="rect">
            <a:avLst/>
          </a:prstGeom>
        </p:spPr>
      </p:pic>
      <p:sp>
        <p:nvSpPr>
          <p:cNvPr id="5" name="AutoShape 5"/>
          <p:cNvSpPr/>
          <p:nvPr/>
        </p:nvSpPr>
        <p:spPr>
          <a:xfrm>
            <a:off x="3768030" y="2895600"/>
            <a:ext cx="5988753" cy="6492842"/>
          </a:xfrm>
          <a:prstGeom prst="rect">
            <a:avLst/>
          </a:prstGeom>
          <a:solidFill>
            <a:srgbClr val="FFFFFF"/>
          </a:solidFill>
        </p:spPr>
        <p:txBody>
          <a:bodyPr/>
          <a:lstStyle/>
          <a:p>
            <a:endParaRPr lang="en-US"/>
          </a:p>
        </p:txBody>
      </p:sp>
      <p:sp>
        <p:nvSpPr>
          <p:cNvPr id="8" name="TextBox 8"/>
          <p:cNvSpPr txBox="1"/>
          <p:nvPr/>
        </p:nvSpPr>
        <p:spPr>
          <a:xfrm>
            <a:off x="3733800" y="3125879"/>
            <a:ext cx="4974775" cy="2528897"/>
          </a:xfrm>
          <a:prstGeom prst="rect">
            <a:avLst/>
          </a:prstGeom>
        </p:spPr>
        <p:txBody>
          <a:bodyPr lIns="0" tIns="0" rIns="0" bIns="0" rtlCol="0" anchor="t">
            <a:spAutoFit/>
          </a:bodyPr>
          <a:lstStyle/>
          <a:p>
            <a:pPr algn="r" eaLnBrk="1" fontAlgn="auto" hangingPunct="1">
              <a:lnSpc>
                <a:spcPts val="2226"/>
              </a:lnSpc>
              <a:spcBef>
                <a:spcPts val="0"/>
              </a:spcBef>
              <a:spcAft>
                <a:spcPts val="0"/>
              </a:spcAft>
            </a:pPr>
            <a:r>
              <a:rPr lang="en-US" sz="1780" b="1" dirty="0">
                <a:solidFill>
                  <a:schemeClr val="accent4">
                    <a:lumMod val="75000"/>
                  </a:schemeClr>
                </a:solidFill>
                <a:latin typeface="Kollektif"/>
              </a:rPr>
              <a:t>Ann Arbor Family Favorites 2024</a:t>
            </a:r>
            <a:r>
              <a:rPr lang="en-US" sz="1780" dirty="0">
                <a:solidFill>
                  <a:srgbClr val="8E90B8"/>
                </a:solidFill>
                <a:latin typeface="Kollektif"/>
              </a:rPr>
              <a:t>:</a:t>
            </a:r>
          </a:p>
          <a:p>
            <a:pPr algn="r" eaLnBrk="1" fontAlgn="auto" hangingPunct="1">
              <a:lnSpc>
                <a:spcPts val="2226"/>
              </a:lnSpc>
              <a:spcBef>
                <a:spcPts val="0"/>
              </a:spcBef>
              <a:spcAft>
                <a:spcPts val="0"/>
              </a:spcAft>
            </a:pPr>
            <a:r>
              <a:rPr lang="en-US" sz="1780" dirty="0">
                <a:solidFill>
                  <a:srgbClr val="EBB874"/>
                </a:solidFill>
                <a:latin typeface="Kollektif"/>
              </a:rPr>
              <a:t>Best </a:t>
            </a:r>
            <a:r>
              <a:rPr lang="en-US" sz="1780" dirty="0">
                <a:solidFill>
                  <a:srgbClr val="EBB874"/>
                </a:solidFill>
                <a:latin typeface="Arimo"/>
              </a:rPr>
              <a:t>Place to Volunteer</a:t>
            </a:r>
          </a:p>
          <a:p>
            <a:pPr algn="r" eaLnBrk="1" fontAlgn="auto" hangingPunct="1">
              <a:lnSpc>
                <a:spcPts val="2226"/>
              </a:lnSpc>
              <a:spcBef>
                <a:spcPts val="0"/>
              </a:spcBef>
              <a:spcAft>
                <a:spcPts val="0"/>
              </a:spcAft>
            </a:pPr>
            <a:r>
              <a:rPr lang="en-US" sz="1780" dirty="0">
                <a:solidFill>
                  <a:schemeClr val="accent4">
                    <a:lumMod val="75000"/>
                  </a:schemeClr>
                </a:solidFill>
                <a:latin typeface="Arimo"/>
              </a:rPr>
              <a:t>2</a:t>
            </a:r>
            <a:r>
              <a:rPr lang="en-US" sz="1780" baseline="30000" dirty="0">
                <a:solidFill>
                  <a:schemeClr val="accent4">
                    <a:lumMod val="75000"/>
                  </a:schemeClr>
                </a:solidFill>
                <a:latin typeface="Arimo"/>
              </a:rPr>
              <a:t>nd</a:t>
            </a:r>
            <a:r>
              <a:rPr lang="en-US" sz="1780" dirty="0">
                <a:solidFill>
                  <a:schemeClr val="accent4">
                    <a:lumMod val="75000"/>
                  </a:schemeClr>
                </a:solidFill>
                <a:latin typeface="Arimo"/>
              </a:rPr>
              <a:t> Place-Best Kid’s Camp (new category in 2024)</a:t>
            </a:r>
          </a:p>
          <a:p>
            <a:pPr algn="r" eaLnBrk="1" fontAlgn="auto" hangingPunct="1">
              <a:lnSpc>
                <a:spcPts val="2226"/>
              </a:lnSpc>
              <a:spcBef>
                <a:spcPts val="0"/>
              </a:spcBef>
              <a:spcAft>
                <a:spcPts val="0"/>
              </a:spcAft>
            </a:pPr>
            <a:endParaRPr lang="en-US" sz="1780" dirty="0">
              <a:solidFill>
                <a:schemeClr val="accent4">
                  <a:lumMod val="60000"/>
                  <a:lumOff val="40000"/>
                </a:schemeClr>
              </a:solidFill>
              <a:latin typeface="Arimo"/>
            </a:endParaRPr>
          </a:p>
          <a:p>
            <a:pPr algn="r" eaLnBrk="1" fontAlgn="auto" hangingPunct="1">
              <a:lnSpc>
                <a:spcPts val="2226"/>
              </a:lnSpc>
              <a:spcBef>
                <a:spcPts val="0"/>
              </a:spcBef>
              <a:spcAft>
                <a:spcPts val="0"/>
              </a:spcAft>
            </a:pPr>
            <a:r>
              <a:rPr lang="en-US" sz="1780" b="1" dirty="0">
                <a:solidFill>
                  <a:schemeClr val="accent4">
                    <a:lumMod val="75000"/>
                  </a:schemeClr>
                </a:solidFill>
                <a:latin typeface="Arimo"/>
              </a:rPr>
              <a:t>Best of Washtenaw Readers Choice Awards 2024</a:t>
            </a:r>
            <a:r>
              <a:rPr lang="en-US" sz="1780" dirty="0">
                <a:solidFill>
                  <a:srgbClr val="8E90B8"/>
                </a:solidFill>
                <a:latin typeface="Arimo"/>
              </a:rPr>
              <a:t>:</a:t>
            </a:r>
          </a:p>
          <a:p>
            <a:pPr algn="r" eaLnBrk="1" fontAlgn="auto" hangingPunct="1">
              <a:lnSpc>
                <a:spcPts val="2226"/>
              </a:lnSpc>
              <a:spcBef>
                <a:spcPts val="0"/>
              </a:spcBef>
              <a:spcAft>
                <a:spcPts val="0"/>
              </a:spcAft>
            </a:pPr>
            <a:r>
              <a:rPr lang="en-US" sz="1780" dirty="0">
                <a:solidFill>
                  <a:schemeClr val="accent4">
                    <a:lumMod val="75000"/>
                  </a:schemeClr>
                </a:solidFill>
                <a:latin typeface="Kollektif"/>
              </a:rPr>
              <a:t>Best </a:t>
            </a:r>
            <a:r>
              <a:rPr lang="en-US" sz="1780" dirty="0">
                <a:solidFill>
                  <a:schemeClr val="accent4">
                    <a:lumMod val="75000"/>
                  </a:schemeClr>
                </a:solidFill>
                <a:latin typeface="Arimo"/>
              </a:rPr>
              <a:t>Animal Non-Profit</a:t>
            </a:r>
          </a:p>
          <a:p>
            <a:pPr algn="r" eaLnBrk="1" fontAlgn="auto" hangingPunct="1">
              <a:lnSpc>
                <a:spcPts val="2226"/>
              </a:lnSpc>
              <a:spcBef>
                <a:spcPts val="0"/>
              </a:spcBef>
              <a:spcAft>
                <a:spcPts val="0"/>
              </a:spcAft>
            </a:pPr>
            <a:r>
              <a:rPr lang="en-US" sz="1780" dirty="0">
                <a:solidFill>
                  <a:schemeClr val="accent4">
                    <a:lumMod val="75000"/>
                  </a:schemeClr>
                </a:solidFill>
                <a:latin typeface="Kollektif"/>
              </a:rPr>
              <a:t>Best Veterinarian</a:t>
            </a:r>
          </a:p>
          <a:p>
            <a:pPr algn="r" eaLnBrk="1" fontAlgn="auto" hangingPunct="1">
              <a:lnSpc>
                <a:spcPts val="2226"/>
              </a:lnSpc>
              <a:spcBef>
                <a:spcPts val="0"/>
              </a:spcBef>
              <a:spcAft>
                <a:spcPts val="0"/>
              </a:spcAft>
            </a:pPr>
            <a:r>
              <a:rPr lang="en-US" sz="1780" dirty="0">
                <a:solidFill>
                  <a:schemeClr val="accent4">
                    <a:lumMod val="75000"/>
                  </a:schemeClr>
                </a:solidFill>
                <a:latin typeface="Kollektif"/>
              </a:rPr>
              <a:t>Best </a:t>
            </a:r>
            <a:r>
              <a:rPr lang="en-US" sz="1780" dirty="0">
                <a:solidFill>
                  <a:schemeClr val="accent4">
                    <a:lumMod val="75000"/>
                  </a:schemeClr>
                </a:solidFill>
                <a:latin typeface="Arimo"/>
              </a:rPr>
              <a:t>Trivia Night @ Tiny Lions Cafe</a:t>
            </a:r>
            <a:endParaRPr lang="en-US" sz="1780" dirty="0">
              <a:solidFill>
                <a:srgbClr val="8E90B8"/>
              </a:solidFill>
              <a:latin typeface="Arimo"/>
            </a:endParaRPr>
          </a:p>
          <a:p>
            <a:pPr algn="r" eaLnBrk="1" fontAlgn="auto" hangingPunct="1">
              <a:lnSpc>
                <a:spcPts val="2226"/>
              </a:lnSpc>
              <a:spcBef>
                <a:spcPts val="0"/>
              </a:spcBef>
              <a:spcAft>
                <a:spcPts val="0"/>
              </a:spcAft>
            </a:pPr>
            <a:endParaRPr lang="en-US" sz="1780" dirty="0">
              <a:solidFill>
                <a:srgbClr val="8E90B8"/>
              </a:solidFill>
              <a:latin typeface="Arimo"/>
            </a:endParaRPr>
          </a:p>
        </p:txBody>
      </p:sp>
      <p:pic>
        <p:nvPicPr>
          <p:cNvPr id="1026" name="Picture 2">
            <a:extLst>
              <a:ext uri="{FF2B5EF4-FFF2-40B4-BE49-F238E27FC236}">
                <a16:creationId xmlns:a16="http://schemas.microsoft.com/office/drawing/2014/main" id="{9A8C0AB7-7C17-8CD1-6ECD-8364A7C011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93677"/>
            <a:ext cx="409295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173B2F5B-27EA-B5CF-380A-C8427F1D1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762" y="3457497"/>
            <a:ext cx="3761587" cy="210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699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and person walking dogs&#10;&#10;AI-generated content may be incorrect.">
            <a:extLst>
              <a:ext uri="{FF2B5EF4-FFF2-40B4-BE49-F238E27FC236}">
                <a16:creationId xmlns:a16="http://schemas.microsoft.com/office/drawing/2014/main" id="{120E6D19-5748-1BCE-6E46-12BC539C63AA}"/>
              </a:ext>
            </a:extLst>
          </p:cNvPr>
          <p:cNvPicPr>
            <a:picLocks noChangeAspect="1"/>
          </p:cNvPicPr>
          <p:nvPr/>
        </p:nvPicPr>
        <p:blipFill>
          <a:blip r:embed="rId2">
            <a:extLst>
              <a:ext uri="{28A0092B-C50C-407E-A947-70E740481C1C}">
                <a14:useLocalDpi xmlns:a14="http://schemas.microsoft.com/office/drawing/2010/main" val="0"/>
              </a:ext>
            </a:extLst>
          </a:blip>
          <a:srcRect l="9694" r="17630" b="12267"/>
          <a:stretch>
            <a:fillRect/>
          </a:stretch>
        </p:blipFill>
        <p:spPr>
          <a:xfrm>
            <a:off x="4556843" y="-26575"/>
            <a:ext cx="2042529" cy="2365034"/>
          </a:xfrm>
          <a:prstGeom prst="rect">
            <a:avLst/>
          </a:prstGeom>
        </p:spPr>
      </p:pic>
      <p:pic>
        <p:nvPicPr>
          <p:cNvPr id="5" name="Picture 4" descr="A person petting a cat in a cage&#10;&#10;AI-generated content may be incorrect.">
            <a:extLst>
              <a:ext uri="{FF2B5EF4-FFF2-40B4-BE49-F238E27FC236}">
                <a16:creationId xmlns:a16="http://schemas.microsoft.com/office/drawing/2014/main" id="{1F270A56-BA97-E7A7-0649-A7B8733AD007}"/>
              </a:ext>
            </a:extLst>
          </p:cNvPr>
          <p:cNvPicPr>
            <a:picLocks noChangeAspect="1"/>
          </p:cNvPicPr>
          <p:nvPr/>
        </p:nvPicPr>
        <p:blipFill>
          <a:blip r:embed="rId3">
            <a:extLst>
              <a:ext uri="{28A0092B-C50C-407E-A947-70E740481C1C}">
                <a14:useLocalDpi xmlns:a14="http://schemas.microsoft.com/office/drawing/2010/main" val="0"/>
              </a:ext>
            </a:extLst>
          </a:blip>
          <a:srcRect l="19830"/>
          <a:stretch>
            <a:fillRect/>
          </a:stretch>
        </p:blipFill>
        <p:spPr>
          <a:xfrm>
            <a:off x="2027140" y="-41008"/>
            <a:ext cx="2544859" cy="2117248"/>
          </a:xfrm>
          <a:prstGeom prst="rect">
            <a:avLst/>
          </a:prstGeom>
        </p:spPr>
      </p:pic>
      <p:pic>
        <p:nvPicPr>
          <p:cNvPr id="15" name="Picture 14" descr="A person standing in a hallway&#10;&#10;AI-generated content may be incorrect.">
            <a:extLst>
              <a:ext uri="{FF2B5EF4-FFF2-40B4-BE49-F238E27FC236}">
                <a16:creationId xmlns:a16="http://schemas.microsoft.com/office/drawing/2014/main" id="{87C064EC-A996-6C17-4A7F-9BD3ED1EA086}"/>
              </a:ext>
            </a:extLst>
          </p:cNvPr>
          <p:cNvPicPr>
            <a:picLocks noChangeAspect="1"/>
          </p:cNvPicPr>
          <p:nvPr/>
        </p:nvPicPr>
        <p:blipFill>
          <a:blip r:embed="rId4">
            <a:extLst>
              <a:ext uri="{28A0092B-C50C-407E-A947-70E740481C1C}">
                <a14:useLocalDpi xmlns:a14="http://schemas.microsoft.com/office/drawing/2010/main" val="0"/>
              </a:ext>
            </a:extLst>
          </a:blip>
          <a:srcRect l="9063" t="7797" r="9467" b="3272"/>
          <a:stretch>
            <a:fillRect/>
          </a:stretch>
        </p:blipFill>
        <p:spPr>
          <a:xfrm>
            <a:off x="0" y="3124200"/>
            <a:ext cx="2614377" cy="3733800"/>
          </a:xfrm>
          <a:prstGeom prst="rect">
            <a:avLst/>
          </a:prstGeom>
        </p:spPr>
      </p:pic>
      <p:pic>
        <p:nvPicPr>
          <p:cNvPr id="17" name="Picture 16" descr="A person holding a towel in front of a washing machine&#10;&#10;AI-generated content may be incorrect.">
            <a:extLst>
              <a:ext uri="{FF2B5EF4-FFF2-40B4-BE49-F238E27FC236}">
                <a16:creationId xmlns:a16="http://schemas.microsoft.com/office/drawing/2014/main" id="{B0F0322D-EC5D-CBC9-4B0F-824F2142101C}"/>
              </a:ext>
            </a:extLst>
          </p:cNvPr>
          <p:cNvPicPr>
            <a:picLocks noChangeAspect="1"/>
          </p:cNvPicPr>
          <p:nvPr/>
        </p:nvPicPr>
        <p:blipFill>
          <a:blip r:embed="rId5">
            <a:extLst>
              <a:ext uri="{28A0092B-C50C-407E-A947-70E740481C1C}">
                <a14:useLocalDpi xmlns:a14="http://schemas.microsoft.com/office/drawing/2010/main" val="0"/>
              </a:ext>
            </a:extLst>
          </a:blip>
          <a:srcRect l="58250" t="4950" b="17978"/>
          <a:stretch>
            <a:fillRect/>
          </a:stretch>
        </p:blipFill>
        <p:spPr>
          <a:xfrm>
            <a:off x="0" y="0"/>
            <a:ext cx="2072268" cy="3166679"/>
          </a:xfrm>
          <a:prstGeom prst="rect">
            <a:avLst/>
          </a:prstGeom>
        </p:spPr>
      </p:pic>
      <p:pic>
        <p:nvPicPr>
          <p:cNvPr id="25" name="Picture 24" descr="Two women wearing clothing&#10;&#10;AI-generated content may be incorrect.">
            <a:extLst>
              <a:ext uri="{FF2B5EF4-FFF2-40B4-BE49-F238E27FC236}">
                <a16:creationId xmlns:a16="http://schemas.microsoft.com/office/drawing/2014/main" id="{67BDEC33-1A28-1964-706F-0AFDF48FDD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4726" y="1978725"/>
            <a:ext cx="1988827" cy="2651769"/>
          </a:xfrm>
          <a:prstGeom prst="rect">
            <a:avLst/>
          </a:prstGeom>
        </p:spPr>
      </p:pic>
      <p:pic>
        <p:nvPicPr>
          <p:cNvPr id="27" name="Picture 26" descr="A cat kissing a person&#10;&#10;AI-generated content may be incorrect.">
            <a:extLst>
              <a:ext uri="{FF2B5EF4-FFF2-40B4-BE49-F238E27FC236}">
                <a16:creationId xmlns:a16="http://schemas.microsoft.com/office/drawing/2014/main" id="{F8082469-911D-8092-FB13-EE104FC56C82}"/>
              </a:ext>
            </a:extLst>
          </p:cNvPr>
          <p:cNvPicPr>
            <a:picLocks noChangeAspect="1"/>
          </p:cNvPicPr>
          <p:nvPr/>
        </p:nvPicPr>
        <p:blipFill>
          <a:blip r:embed="rId7">
            <a:extLst>
              <a:ext uri="{28A0092B-C50C-407E-A947-70E740481C1C}">
                <a14:useLocalDpi xmlns:a14="http://schemas.microsoft.com/office/drawing/2010/main" val="0"/>
              </a:ext>
            </a:extLst>
          </a:blip>
          <a:srcRect l="20833" t="13333" b="13333"/>
          <a:stretch>
            <a:fillRect/>
          </a:stretch>
        </p:blipFill>
        <p:spPr>
          <a:xfrm>
            <a:off x="6526299" y="1765652"/>
            <a:ext cx="2854034" cy="3077913"/>
          </a:xfrm>
          <a:prstGeom prst="rect">
            <a:avLst/>
          </a:prstGeom>
        </p:spPr>
      </p:pic>
      <p:pic>
        <p:nvPicPr>
          <p:cNvPr id="3" name="Picture 2" descr="A person sitting next to a dog&#10;&#10;AI-generated content may be incorrect.">
            <a:extLst>
              <a:ext uri="{FF2B5EF4-FFF2-40B4-BE49-F238E27FC236}">
                <a16:creationId xmlns:a16="http://schemas.microsoft.com/office/drawing/2014/main" id="{A7A76AD4-C34F-B6C2-BEF3-918751740EBE}"/>
              </a:ext>
            </a:extLst>
          </p:cNvPr>
          <p:cNvPicPr>
            <a:picLocks noChangeAspect="1"/>
          </p:cNvPicPr>
          <p:nvPr/>
        </p:nvPicPr>
        <p:blipFill>
          <a:blip r:embed="rId8">
            <a:extLst>
              <a:ext uri="{28A0092B-C50C-407E-A947-70E740481C1C}">
                <a14:useLocalDpi xmlns:a14="http://schemas.microsoft.com/office/drawing/2010/main" val="0"/>
              </a:ext>
            </a:extLst>
          </a:blip>
          <a:srcRect l="13547" t="2789" r="13235" b="21096"/>
          <a:stretch>
            <a:fillRect/>
          </a:stretch>
        </p:blipFill>
        <p:spPr>
          <a:xfrm>
            <a:off x="6556556" y="-13375"/>
            <a:ext cx="2854034" cy="1978922"/>
          </a:xfrm>
          <a:prstGeom prst="rect">
            <a:avLst/>
          </a:prstGeom>
        </p:spPr>
      </p:pic>
      <p:pic>
        <p:nvPicPr>
          <p:cNvPr id="29" name="Picture 28">
            <a:extLst>
              <a:ext uri="{FF2B5EF4-FFF2-40B4-BE49-F238E27FC236}">
                <a16:creationId xmlns:a16="http://schemas.microsoft.com/office/drawing/2014/main" id="{EEF4469D-99F9-000F-8E72-D9F19989BA23}"/>
              </a:ext>
            </a:extLst>
          </p:cNvPr>
          <p:cNvPicPr>
            <a:picLocks noChangeAspect="1"/>
          </p:cNvPicPr>
          <p:nvPr/>
        </p:nvPicPr>
        <p:blipFill>
          <a:blip r:embed="rId9">
            <a:extLst>
              <a:ext uri="{28A0092B-C50C-407E-A947-70E740481C1C}">
                <a14:useLocalDpi xmlns:a14="http://schemas.microsoft.com/office/drawing/2010/main" val="0"/>
              </a:ext>
            </a:extLst>
          </a:blip>
          <a:srcRect t="5572" b="5572"/>
          <a:stretch/>
        </p:blipFill>
        <p:spPr>
          <a:xfrm>
            <a:off x="2428476" y="4578577"/>
            <a:ext cx="1711930" cy="2279423"/>
          </a:xfrm>
          <a:prstGeom prst="rect">
            <a:avLst/>
          </a:prstGeom>
        </p:spPr>
      </p:pic>
      <p:pic>
        <p:nvPicPr>
          <p:cNvPr id="31" name="Picture 30" descr="A person and children sitting at a table&#10;&#10;AI-generated content may be incorrect.">
            <a:extLst>
              <a:ext uri="{FF2B5EF4-FFF2-40B4-BE49-F238E27FC236}">
                <a16:creationId xmlns:a16="http://schemas.microsoft.com/office/drawing/2014/main" id="{F910C3B1-0FEF-0E9E-36F9-50CC4685BD70}"/>
              </a:ext>
            </a:extLst>
          </p:cNvPr>
          <p:cNvPicPr>
            <a:picLocks noChangeAspect="1"/>
          </p:cNvPicPr>
          <p:nvPr/>
        </p:nvPicPr>
        <p:blipFill>
          <a:blip r:embed="rId10">
            <a:extLst>
              <a:ext uri="{28A0092B-C50C-407E-A947-70E740481C1C}">
                <a14:useLocalDpi xmlns:a14="http://schemas.microsoft.com/office/drawing/2010/main" val="0"/>
              </a:ext>
            </a:extLst>
          </a:blip>
          <a:srcRect l="10199" t="3773" r="8814" b="45416"/>
          <a:stretch>
            <a:fillRect/>
          </a:stretch>
        </p:blipFill>
        <p:spPr>
          <a:xfrm>
            <a:off x="4140406" y="4655814"/>
            <a:ext cx="2606234" cy="2180288"/>
          </a:xfrm>
          <a:prstGeom prst="rect">
            <a:avLst/>
          </a:prstGeom>
        </p:spPr>
      </p:pic>
      <p:pic>
        <p:nvPicPr>
          <p:cNvPr id="4" name="Picture 3" descr="A person holding a cat&#10;&#10;AI-generated content may be incorrect.">
            <a:extLst>
              <a:ext uri="{FF2B5EF4-FFF2-40B4-BE49-F238E27FC236}">
                <a16:creationId xmlns:a16="http://schemas.microsoft.com/office/drawing/2014/main" id="{AAD5B0C8-50C3-4088-2E40-B5E54460E82B}"/>
              </a:ext>
            </a:extLst>
          </p:cNvPr>
          <p:cNvPicPr>
            <a:picLocks noChangeAspect="1"/>
          </p:cNvPicPr>
          <p:nvPr/>
        </p:nvPicPr>
        <p:blipFill>
          <a:blip r:embed="rId11">
            <a:extLst>
              <a:ext uri="{28A0092B-C50C-407E-A947-70E740481C1C}">
                <a14:useLocalDpi xmlns:a14="http://schemas.microsoft.com/office/drawing/2010/main" val="0"/>
              </a:ext>
            </a:extLst>
          </a:blip>
          <a:srcRect l="20000" r="33237" b="8154"/>
          <a:stretch>
            <a:fillRect/>
          </a:stretch>
        </p:blipFill>
        <p:spPr>
          <a:xfrm rot="5400000">
            <a:off x="6881750" y="4437056"/>
            <a:ext cx="2092073" cy="2905092"/>
          </a:xfrm>
          <a:prstGeom prst="rect">
            <a:avLst/>
          </a:prstGeom>
        </p:spPr>
      </p:pic>
      <p:pic>
        <p:nvPicPr>
          <p:cNvPr id="9" name="Picture 8">
            <a:extLst>
              <a:ext uri="{FF2B5EF4-FFF2-40B4-BE49-F238E27FC236}">
                <a16:creationId xmlns:a16="http://schemas.microsoft.com/office/drawing/2014/main" id="{54617ADB-C850-C8C2-6B7C-770FB5585149}"/>
              </a:ext>
            </a:extLst>
          </p:cNvPr>
          <p:cNvPicPr>
            <a:picLocks noChangeAspect="1"/>
          </p:cNvPicPr>
          <p:nvPr/>
        </p:nvPicPr>
        <p:blipFill>
          <a:blip r:embed="rId12">
            <a:extLst>
              <a:ext uri="{28A0092B-C50C-407E-A947-70E740481C1C}">
                <a14:useLocalDpi xmlns:a14="http://schemas.microsoft.com/office/drawing/2010/main" val="0"/>
              </a:ext>
            </a:extLst>
          </a:blip>
          <a:srcRect t="12825" b="12825"/>
          <a:stretch/>
        </p:blipFill>
        <p:spPr>
          <a:xfrm>
            <a:off x="4027577" y="1921663"/>
            <a:ext cx="2571795" cy="2863554"/>
          </a:xfrm>
          <a:prstGeom prst="rect">
            <a:avLst/>
          </a:prstGeom>
        </p:spPr>
      </p:pic>
      <p:sp>
        <p:nvSpPr>
          <p:cNvPr id="2" name="Rectangle 1">
            <a:extLst>
              <a:ext uri="{FF2B5EF4-FFF2-40B4-BE49-F238E27FC236}">
                <a16:creationId xmlns:a16="http://schemas.microsoft.com/office/drawing/2014/main" id="{D7D50DFA-2C33-16E2-5784-B46373CBE8BA}"/>
              </a:ext>
            </a:extLst>
          </p:cNvPr>
          <p:cNvSpPr/>
          <p:nvPr/>
        </p:nvSpPr>
        <p:spPr>
          <a:xfrm>
            <a:off x="457200" y="918606"/>
            <a:ext cx="8458200" cy="1754326"/>
          </a:xfrm>
          <a:prstGeom prst="rect">
            <a:avLst/>
          </a:prstGeom>
          <a:noFill/>
          <a:ln>
            <a:solidFill>
              <a:schemeClr val="accent2"/>
            </a:solidFill>
          </a:ln>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Volunteer</a:t>
            </a:r>
            <a:r>
              <a:rPr lang="en-US" sz="5400" b="1" dirty="0">
                <a:ln w="22225">
                  <a:solidFill>
                    <a:schemeClr val="accent2"/>
                  </a:solidFill>
                  <a:prstDash val="solid"/>
                </a:ln>
                <a:solidFill>
                  <a:schemeClr val="accent2">
                    <a:lumMod val="40000"/>
                    <a:lumOff val="60000"/>
                  </a:schemeClr>
                </a:solidFill>
                <a:latin typeface="Century Gothic" panose="020B0502020202020204" pitchFamily="34" charset="0"/>
              </a:rPr>
              <a:t>s Make </a:t>
            </a:r>
          </a:p>
          <a:p>
            <a:pPr algn="ctr"/>
            <a:r>
              <a:rPr lang="en-US" sz="5400" b="1" dirty="0">
                <a:ln w="22225">
                  <a:solidFill>
                    <a:schemeClr val="accent2"/>
                  </a:solidFill>
                  <a:prstDash val="solid"/>
                </a:ln>
                <a:solidFill>
                  <a:schemeClr val="accent2">
                    <a:lumMod val="40000"/>
                    <a:lumOff val="60000"/>
                  </a:schemeClr>
                </a:solidFill>
                <a:latin typeface="Century Gothic" panose="020B0502020202020204" pitchFamily="34" charset="0"/>
              </a:rPr>
              <a:t>HSHV Great! </a:t>
            </a:r>
            <a:r>
              <a:rPr lang="en-US" sz="5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 </a:t>
            </a:r>
          </a:p>
        </p:txBody>
      </p:sp>
    </p:spTree>
    <p:extLst>
      <p:ext uri="{BB962C8B-B14F-4D97-AF65-F5344CB8AC3E}">
        <p14:creationId xmlns:p14="http://schemas.microsoft.com/office/powerpoint/2010/main" val="1025240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0" y="1752600"/>
            <a:ext cx="5638800" cy="4572000"/>
          </a:xfrm>
        </p:spPr>
        <p:txBody>
          <a:bodyPr/>
          <a:lstStyle/>
          <a:p>
            <a:pPr marL="342891" indent="-342891">
              <a:buFont typeface="Arial" panose="020B0604020202020204" pitchFamily="34" charset="0"/>
              <a:buChar char="•"/>
            </a:pPr>
            <a:r>
              <a:rPr lang="en-US" b="1" dirty="0"/>
              <a:t>Welcome &amp; Presentation</a:t>
            </a:r>
          </a:p>
          <a:p>
            <a:pPr marL="663558" lvl="1" indent="-342891">
              <a:buFont typeface="Arial" panose="020B0604020202020204" pitchFamily="34" charset="0"/>
              <a:buChar char="•"/>
            </a:pPr>
            <a:r>
              <a:rPr lang="en-US" sz="1800" b="0" dirty="0"/>
              <a:t>Meet the Volunteer Department</a:t>
            </a:r>
          </a:p>
          <a:p>
            <a:pPr marL="663558" lvl="1" indent="-342891">
              <a:buFont typeface="Arial" panose="020B0604020202020204" pitchFamily="34" charset="0"/>
              <a:buChar char="•"/>
            </a:pPr>
            <a:r>
              <a:rPr lang="en-US" sz="1800" b="0" dirty="0"/>
              <a:t>An Overview of HSHV</a:t>
            </a:r>
          </a:p>
          <a:p>
            <a:pPr marL="663558" lvl="1" indent="-342891">
              <a:buFont typeface="Arial" panose="020B0604020202020204" pitchFamily="34" charset="0"/>
              <a:buChar char="•"/>
            </a:pPr>
            <a:r>
              <a:rPr lang="en-US" sz="1800" b="0" dirty="0"/>
              <a:t>Volunteering at HSHV</a:t>
            </a:r>
          </a:p>
          <a:p>
            <a:pPr marL="342891" indent="-342891">
              <a:buFont typeface="Arial" panose="020B0604020202020204" pitchFamily="34" charset="0"/>
              <a:buChar char="•"/>
            </a:pPr>
            <a:r>
              <a:rPr lang="en-US" b="1" dirty="0"/>
              <a:t>Small Groups</a:t>
            </a:r>
          </a:p>
          <a:p>
            <a:pPr marL="663558" lvl="1" indent="-342891">
              <a:buFont typeface="Arial" panose="020B0604020202020204" pitchFamily="34" charset="0"/>
              <a:buChar char="•"/>
            </a:pPr>
            <a:r>
              <a:rPr lang="en-US" sz="1800" b="0" dirty="0"/>
              <a:t>Shelter Tour</a:t>
            </a:r>
          </a:p>
          <a:p>
            <a:pPr marL="663558" lvl="1" indent="-342891">
              <a:buFont typeface="Arial" panose="020B0604020202020204" pitchFamily="34" charset="0"/>
              <a:buChar char="•"/>
            </a:pPr>
            <a:r>
              <a:rPr lang="en-US" sz="1800" b="0" dirty="0"/>
              <a:t>Laundry &amp; Shelter Cleaning</a:t>
            </a:r>
          </a:p>
          <a:p>
            <a:pPr marL="342891" indent="-342891">
              <a:buFont typeface="Arial" panose="020B0604020202020204" pitchFamily="34" charset="0"/>
              <a:buChar char="•"/>
            </a:pPr>
            <a:r>
              <a:rPr lang="en-US" b="1" dirty="0"/>
              <a:t>VIC &amp; Getting Started</a:t>
            </a:r>
          </a:p>
          <a:p>
            <a:pPr marL="663558" lvl="1" indent="-342891">
              <a:buFont typeface="Arial" panose="020B0604020202020204" pitchFamily="34" charset="0"/>
              <a:buChar char="•"/>
            </a:pPr>
            <a:r>
              <a:rPr lang="en-US" sz="1800" b="0" dirty="0"/>
              <a:t>Using VIC &amp; Scheduling</a:t>
            </a:r>
          </a:p>
          <a:p>
            <a:pPr marL="663558" lvl="1" indent="-342891">
              <a:buFont typeface="Arial" panose="020B0604020202020204" pitchFamily="34" charset="0"/>
              <a:buChar char="•"/>
            </a:pPr>
            <a:r>
              <a:rPr lang="en-US" sz="1800" b="0" dirty="0"/>
              <a:t>Your first day volunteering</a:t>
            </a:r>
          </a:p>
          <a:p>
            <a:pPr marL="663558" lvl="1" indent="-342891">
              <a:buFont typeface="Arial" panose="020B0604020202020204" pitchFamily="34" charset="0"/>
              <a:buChar char="•"/>
            </a:pPr>
            <a:r>
              <a:rPr lang="en-US" sz="1800" b="0" dirty="0"/>
              <a:t>What’s Next!</a:t>
            </a:r>
          </a:p>
          <a:p>
            <a:pPr marL="342891" indent="-342891">
              <a:buFont typeface="Arial" panose="020B0604020202020204" pitchFamily="34" charset="0"/>
              <a:buChar char="•"/>
            </a:pPr>
            <a:r>
              <a:rPr lang="en-US" b="1"/>
              <a:t>Questions</a:t>
            </a:r>
            <a:r>
              <a:rPr lang="en-US" b="1" dirty="0"/>
              <a:t>?</a:t>
            </a:r>
          </a:p>
          <a:p>
            <a:pPr marL="595297" lvl="2" indent="0"/>
            <a:endParaRPr lang="en-US" sz="2000" dirty="0"/>
          </a:p>
          <a:p>
            <a:pPr marL="663558" lvl="1" indent="-342891">
              <a:buFont typeface="Arial" panose="020B0604020202020204" pitchFamily="34" charset="0"/>
              <a:buChar char="•"/>
            </a:pPr>
            <a:endParaRPr lang="en-US" sz="1800" b="0" dirty="0"/>
          </a:p>
        </p:txBody>
      </p:sp>
      <p:sp>
        <p:nvSpPr>
          <p:cNvPr id="3" name="Title 2"/>
          <p:cNvSpPr>
            <a:spLocks noGrp="1"/>
          </p:cNvSpPr>
          <p:nvPr>
            <p:ph type="title"/>
          </p:nvPr>
        </p:nvSpPr>
        <p:spPr/>
        <p:txBody>
          <a:bodyPr>
            <a:normAutofit/>
          </a:bodyPr>
          <a:lstStyle/>
          <a:p>
            <a:r>
              <a:rPr lang="en-US"/>
              <a:t>Schedule &amp; Agenda</a:t>
            </a:r>
            <a:endParaRPr lang="en-US" dirty="0"/>
          </a:p>
        </p:txBody>
      </p:sp>
      <p:pic>
        <p:nvPicPr>
          <p:cNvPr id="2050" name="Picture 2" descr="https://photos.smugmug.com/People/Volunteers/i-ZzT6qQJ/0/61005e8a/X2/IMG_0040-X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288" y="1752600"/>
            <a:ext cx="3414712"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883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5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0589201">
            <a:off x="-1466682" y="3568487"/>
            <a:ext cx="4696433" cy="4696433"/>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7735">
            <a:off x="5776681" y="-1419715"/>
            <a:ext cx="4756642" cy="4756642"/>
          </a:xfrm>
          <a:prstGeom prst="rect">
            <a:avLst/>
          </a:prstGeom>
        </p:spPr>
      </p:pic>
      <p:pic>
        <p:nvPicPr>
          <p:cNvPr id="5" name="Picture 5"/>
          <p:cNvPicPr>
            <a:picLocks noChangeAspect="1"/>
          </p:cNvPicPr>
          <p:nvPr/>
        </p:nvPicPr>
        <p:blipFill>
          <a:blip r:embed="rId4"/>
          <a:srcRect/>
          <a:stretch>
            <a:fillRect/>
          </a:stretch>
        </p:blipFill>
        <p:spPr>
          <a:xfrm>
            <a:off x="5181491" y="1322912"/>
            <a:ext cx="3085070" cy="3085070"/>
          </a:xfrm>
          <a:prstGeom prst="rect">
            <a:avLst/>
          </a:prstGeom>
        </p:spPr>
      </p:pic>
      <p:sp>
        <p:nvSpPr>
          <p:cNvPr id="6" name="TextBox 6"/>
          <p:cNvSpPr txBox="1"/>
          <p:nvPr/>
        </p:nvSpPr>
        <p:spPr>
          <a:xfrm>
            <a:off x="347784" y="741857"/>
            <a:ext cx="4401443" cy="3770263"/>
          </a:xfrm>
          <a:prstGeom prst="rect">
            <a:avLst/>
          </a:prstGeom>
        </p:spPr>
        <p:txBody>
          <a:bodyPr lIns="0" tIns="0" rIns="0" bIns="0" rtlCol="0" anchor="t">
            <a:spAutoFit/>
          </a:bodyPr>
          <a:lstStyle/>
          <a:p>
            <a:pPr algn="r" eaLnBrk="1" fontAlgn="auto" hangingPunct="1">
              <a:lnSpc>
                <a:spcPts val="4199"/>
              </a:lnSpc>
              <a:spcBef>
                <a:spcPts val="0"/>
              </a:spcBef>
              <a:spcAft>
                <a:spcPts val="0"/>
              </a:spcAft>
            </a:pPr>
            <a:r>
              <a:rPr lang="en-US" sz="3749" dirty="0">
                <a:solidFill>
                  <a:srgbClr val="70B4BD"/>
                </a:solidFill>
                <a:latin typeface="Kollektif Bold"/>
              </a:rPr>
              <a:t>We got our</a:t>
            </a:r>
          </a:p>
          <a:p>
            <a:pPr algn="r" eaLnBrk="1" fontAlgn="auto" hangingPunct="1">
              <a:lnSpc>
                <a:spcPts val="4199"/>
              </a:lnSpc>
              <a:spcBef>
                <a:spcPts val="0"/>
              </a:spcBef>
              <a:spcAft>
                <a:spcPts val="0"/>
              </a:spcAft>
            </a:pPr>
            <a:r>
              <a:rPr lang="en-US" sz="3749">
                <a:solidFill>
                  <a:srgbClr val="70B4BD"/>
                </a:solidFill>
                <a:latin typeface="Kollektif Bold"/>
              </a:rPr>
              <a:t>16th </a:t>
            </a:r>
            <a:r>
              <a:rPr lang="en-US" sz="3749" dirty="0">
                <a:solidFill>
                  <a:srgbClr val="70B4BD"/>
                </a:solidFill>
                <a:latin typeface="Kollektif Bold"/>
              </a:rPr>
              <a:t>consecutive</a:t>
            </a:r>
          </a:p>
          <a:p>
            <a:pPr algn="r" eaLnBrk="1" fontAlgn="auto" hangingPunct="1">
              <a:lnSpc>
                <a:spcPts val="4199"/>
              </a:lnSpc>
              <a:spcBef>
                <a:spcPts val="0"/>
              </a:spcBef>
              <a:spcAft>
                <a:spcPts val="0"/>
              </a:spcAft>
            </a:pPr>
            <a:r>
              <a:rPr lang="en-US" sz="3749" dirty="0">
                <a:solidFill>
                  <a:srgbClr val="70B4BD"/>
                </a:solidFill>
                <a:latin typeface="Kollektif Bold"/>
              </a:rPr>
              <a:t>4-star Charity Navigator putting HSHV </a:t>
            </a:r>
            <a:r>
              <a:rPr lang="en-US" sz="3749" dirty="0">
                <a:solidFill>
                  <a:srgbClr val="EBB874"/>
                </a:solidFill>
                <a:latin typeface="Kollektif Bold"/>
              </a:rPr>
              <a:t>in top 1% of charities ranked nationwide</a:t>
            </a:r>
          </a:p>
        </p:txBody>
      </p:sp>
      <p:sp>
        <p:nvSpPr>
          <p:cNvPr id="7" name="TextBox 7"/>
          <p:cNvSpPr txBox="1"/>
          <p:nvPr/>
        </p:nvSpPr>
        <p:spPr>
          <a:xfrm>
            <a:off x="2890259" y="5029200"/>
            <a:ext cx="3717935" cy="769441"/>
          </a:xfrm>
          <a:prstGeom prst="rect">
            <a:avLst/>
          </a:prstGeom>
        </p:spPr>
        <p:txBody>
          <a:bodyPr lIns="0" tIns="0" rIns="0" bIns="0" rtlCol="0" anchor="t">
            <a:spAutoFit/>
          </a:bodyPr>
          <a:lstStyle/>
          <a:p>
            <a:pPr algn="just" eaLnBrk="1" fontAlgn="auto" hangingPunct="1">
              <a:lnSpc>
                <a:spcPts val="2962"/>
              </a:lnSpc>
              <a:spcBef>
                <a:spcPts val="0"/>
              </a:spcBef>
              <a:spcAft>
                <a:spcPts val="0"/>
              </a:spcAft>
            </a:pPr>
            <a:r>
              <a:rPr lang="en-US" sz="2369" dirty="0">
                <a:solidFill>
                  <a:srgbClr val="70B4BD"/>
                </a:solidFill>
                <a:latin typeface="Kollektif"/>
              </a:rPr>
              <a:t>+ we're a "great nonprofit,"</a:t>
            </a:r>
          </a:p>
          <a:p>
            <a:pPr algn="just" eaLnBrk="1" fontAlgn="auto" hangingPunct="1">
              <a:lnSpc>
                <a:spcPts val="2962"/>
              </a:lnSpc>
              <a:spcBef>
                <a:spcPts val="0"/>
              </a:spcBef>
              <a:spcAft>
                <a:spcPts val="0"/>
              </a:spcAft>
            </a:pPr>
            <a:r>
              <a:rPr lang="en-US" sz="2369" dirty="0">
                <a:solidFill>
                  <a:srgbClr val="70B4BD"/>
                </a:solidFill>
                <a:latin typeface="Kollektif"/>
              </a:rPr>
              <a:t>thanks to you, too!</a:t>
            </a:r>
          </a:p>
        </p:txBody>
      </p:sp>
    </p:spTree>
    <p:extLst>
      <p:ext uri="{BB962C8B-B14F-4D97-AF65-F5344CB8AC3E}">
        <p14:creationId xmlns:p14="http://schemas.microsoft.com/office/powerpoint/2010/main" val="2120294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Fear Free Certified!</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2057400"/>
            <a:ext cx="3780917" cy="3365801"/>
          </a:xfrm>
        </p:spPr>
      </p:pic>
      <p:sp>
        <p:nvSpPr>
          <p:cNvPr id="3" name="TextBox 2"/>
          <p:cNvSpPr txBox="1"/>
          <p:nvPr/>
        </p:nvSpPr>
        <p:spPr>
          <a:xfrm>
            <a:off x="4495800" y="1676400"/>
            <a:ext cx="40386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Looking at not only physical health but emotional health of our animals</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Reducing stress by observing the environment and how the animal sees his/her world</a:t>
            </a:r>
          </a:p>
          <a:p>
            <a:pPr marL="742950" lvl="1" indent="-285750">
              <a:buFont typeface="Arial" panose="020B0604020202020204" pitchFamily="34" charset="0"/>
              <a:buChar char="•"/>
            </a:pPr>
            <a:r>
              <a:rPr lang="en-US" dirty="0">
                <a:latin typeface="+mn-lt"/>
              </a:rPr>
              <a:t>Example:  sounds…loud sounds can be stressful, so we avoid wheeling carts into our cat rooms.</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From enrichment, to read to calm, to cat feeding, volunteers play a crucial role in supporting an animal’s overall well-being</a:t>
            </a:r>
          </a:p>
        </p:txBody>
      </p:sp>
    </p:spTree>
    <p:extLst>
      <p:ext uri="{BB962C8B-B14F-4D97-AF65-F5344CB8AC3E}">
        <p14:creationId xmlns:p14="http://schemas.microsoft.com/office/powerpoint/2010/main" val="320557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90600"/>
          </a:xfrm>
        </p:spPr>
        <p:txBody>
          <a:bodyPr/>
          <a:lstStyle/>
          <a:p>
            <a:r>
              <a:rPr lang="en-US" dirty="0"/>
              <a:t>Volunteering at HSHV</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871" y="1676400"/>
            <a:ext cx="6304257" cy="4724400"/>
          </a:xfrm>
          <a:prstGeom prst="rect">
            <a:avLst/>
          </a:prstGeom>
        </p:spPr>
      </p:pic>
    </p:spTree>
    <p:extLst>
      <p:ext uri="{BB962C8B-B14F-4D97-AF65-F5344CB8AC3E}">
        <p14:creationId xmlns:p14="http://schemas.microsoft.com/office/powerpoint/2010/main" val="4293588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990600"/>
          </a:xfrm>
        </p:spPr>
        <p:txBody>
          <a:bodyPr/>
          <a:lstStyle/>
          <a:p>
            <a:r>
              <a:rPr lang="en-US" dirty="0"/>
              <a:t>Who Volunteers with HSHV?</a:t>
            </a:r>
          </a:p>
        </p:txBody>
      </p:sp>
      <p:graphicFrame>
        <p:nvGraphicFramePr>
          <p:cNvPr id="15" name="Diagram 14"/>
          <p:cNvGraphicFramePr/>
          <p:nvPr>
            <p:extLst>
              <p:ext uri="{D42A27DB-BD31-4B8C-83A1-F6EECF244321}">
                <p14:modId xmlns:p14="http://schemas.microsoft.com/office/powerpoint/2010/main" val="3050023204"/>
              </p:ext>
            </p:extLst>
          </p:nvPr>
        </p:nvGraphicFramePr>
        <p:xfrm>
          <a:off x="76200" y="1676400"/>
          <a:ext cx="89916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5258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sz="quarter" idx="1"/>
          </p:nvPr>
        </p:nvSpPr>
        <p:spPr>
          <a:xfrm>
            <a:off x="0" y="1676400"/>
            <a:ext cx="9144000" cy="1524000"/>
          </a:xfrm>
          <a:solidFill>
            <a:schemeClr val="bg2"/>
          </a:solidFill>
        </p:spPr>
        <p:txBody>
          <a:bodyPr anchor="ctr"/>
          <a:lstStyle/>
          <a:p>
            <a:pPr marL="0" indent="0" eaLnBrk="1" hangingPunct="1">
              <a:lnSpc>
                <a:spcPct val="80000"/>
              </a:lnSpc>
              <a:buNone/>
              <a:defRPr/>
            </a:pPr>
            <a:r>
              <a:rPr lang="en-US" sz="3200" dirty="0">
                <a:solidFill>
                  <a:schemeClr val="tx1">
                    <a:lumMod val="75000"/>
                    <a:lumOff val="25000"/>
                  </a:schemeClr>
                </a:solidFill>
              </a:rPr>
              <a:t>  Total number of adult volunteer: </a:t>
            </a:r>
            <a:r>
              <a:rPr lang="en-US" sz="3200" b="1" dirty="0">
                <a:solidFill>
                  <a:schemeClr val="tx1">
                    <a:lumMod val="75000"/>
                    <a:lumOff val="25000"/>
                  </a:schemeClr>
                </a:solidFill>
              </a:rPr>
              <a:t>1,061</a:t>
            </a:r>
          </a:p>
          <a:p>
            <a:pPr marL="0" indent="0" eaLnBrk="1" hangingPunct="1">
              <a:lnSpc>
                <a:spcPct val="80000"/>
              </a:lnSpc>
              <a:buNone/>
              <a:defRPr/>
            </a:pPr>
            <a:r>
              <a:rPr lang="en-US" sz="3200" dirty="0">
                <a:solidFill>
                  <a:schemeClr val="tx1">
                    <a:lumMod val="75000"/>
                    <a:lumOff val="25000"/>
                  </a:schemeClr>
                </a:solidFill>
              </a:rPr>
              <a:t>  Total number of youth volunteers: </a:t>
            </a:r>
            <a:r>
              <a:rPr lang="en-US" sz="3200" b="1" dirty="0">
                <a:solidFill>
                  <a:schemeClr val="tx1">
                    <a:lumMod val="75000"/>
                    <a:lumOff val="25000"/>
                  </a:schemeClr>
                </a:solidFill>
              </a:rPr>
              <a:t>438</a:t>
            </a:r>
          </a:p>
          <a:p>
            <a:pPr marL="0" indent="0" eaLnBrk="1" hangingPunct="1">
              <a:lnSpc>
                <a:spcPct val="80000"/>
              </a:lnSpc>
              <a:buNone/>
              <a:defRPr/>
            </a:pPr>
            <a:r>
              <a:rPr lang="en-US" sz="3200" dirty="0">
                <a:solidFill>
                  <a:schemeClr val="tx1">
                    <a:lumMod val="75000"/>
                    <a:lumOff val="25000"/>
                  </a:schemeClr>
                </a:solidFill>
              </a:rPr>
              <a:t>  Total number of volunteer hours: </a:t>
            </a:r>
            <a:r>
              <a:rPr lang="en-US" sz="3200" b="1" dirty="0">
                <a:solidFill>
                  <a:schemeClr val="tx1">
                    <a:lumMod val="75000"/>
                    <a:lumOff val="25000"/>
                  </a:schemeClr>
                </a:solidFill>
              </a:rPr>
              <a:t>162,106</a:t>
            </a:r>
            <a:endParaRPr lang="en-US" sz="2000" b="1" dirty="0"/>
          </a:p>
        </p:txBody>
      </p:sp>
      <p:sp>
        <p:nvSpPr>
          <p:cNvPr id="46082" name="Title 1"/>
          <p:cNvSpPr>
            <a:spLocks noGrp="1"/>
          </p:cNvSpPr>
          <p:nvPr>
            <p:ph type="title"/>
          </p:nvPr>
        </p:nvSpPr>
        <p:spPr>
          <a:xfrm>
            <a:off x="0" y="228600"/>
            <a:ext cx="9144000" cy="990600"/>
          </a:xfrm>
        </p:spPr>
        <p:txBody>
          <a:bodyPr/>
          <a:lstStyle/>
          <a:p>
            <a:pPr eaLnBrk="1" hangingPunct="1"/>
            <a:r>
              <a:rPr lang="en-US" altLang="en-US" dirty="0"/>
              <a:t>2025 Volunteer Statistics </a:t>
            </a:r>
          </a:p>
        </p:txBody>
      </p:sp>
      <p:sp>
        <p:nvSpPr>
          <p:cNvPr id="46084" name="Rectangle 4"/>
          <p:cNvSpPr>
            <a:spLocks noChangeArrowheads="1"/>
          </p:cNvSpPr>
          <p:nvPr/>
        </p:nvSpPr>
        <p:spPr bwMode="auto">
          <a:xfrm>
            <a:off x="0" y="5562600"/>
            <a:ext cx="9144000" cy="880241"/>
          </a:xfrm>
          <a:prstGeom prst="rect">
            <a:avLst/>
          </a:prstGeom>
          <a:solidFill>
            <a:schemeClr val="bg2"/>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3200" dirty="0">
                <a:solidFill>
                  <a:schemeClr val="tx1">
                    <a:lumMod val="75000"/>
                    <a:lumOff val="25000"/>
                  </a:schemeClr>
                </a:solidFill>
                <a:latin typeface="Century Gothic" panose="020B0502020202020204" pitchFamily="34" charset="0"/>
              </a:rPr>
              <a:t>Hours donated by volunteers is equal to about </a:t>
            </a:r>
            <a:r>
              <a:rPr lang="en-US" altLang="en-US" sz="3200" b="1" dirty="0">
                <a:solidFill>
                  <a:schemeClr val="tx1">
                    <a:lumMod val="75000"/>
                    <a:lumOff val="25000"/>
                  </a:schemeClr>
                </a:solidFill>
                <a:latin typeface="Century Gothic" panose="020B0502020202020204" pitchFamily="34" charset="0"/>
              </a:rPr>
              <a:t>77</a:t>
            </a:r>
            <a:r>
              <a:rPr lang="en-US" altLang="en-US" sz="3200" dirty="0">
                <a:solidFill>
                  <a:schemeClr val="tx1">
                    <a:lumMod val="75000"/>
                    <a:lumOff val="25000"/>
                  </a:schemeClr>
                </a:solidFill>
                <a:latin typeface="Century Gothic" panose="020B0502020202020204" pitchFamily="34" charset="0"/>
              </a:rPr>
              <a:t> full-time paid staff!!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5306" y="3266480"/>
            <a:ext cx="2973387" cy="2230040"/>
          </a:xfrm>
          <a:prstGeom prst="rect">
            <a:avLst/>
          </a:prstGeom>
        </p:spPr>
      </p:pic>
      <p:pic>
        <p:nvPicPr>
          <p:cNvPr id="1028" name="Picture 4" descr="Anne Anne 20180522_2T7A287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83"/>
          <a:stretch/>
        </p:blipFill>
        <p:spPr bwMode="auto">
          <a:xfrm>
            <a:off x="76200" y="3264413"/>
            <a:ext cx="3009106" cy="22321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942"/>
          <a:stretch/>
        </p:blipFill>
        <p:spPr>
          <a:xfrm>
            <a:off x="6058693" y="3262353"/>
            <a:ext cx="3082255" cy="2232108"/>
          </a:xfrm>
          <a:prstGeom prst="rect">
            <a:avLst/>
          </a:prstGeom>
        </p:spPr>
      </p:pic>
    </p:spTree>
    <p:extLst>
      <p:ext uri="{BB962C8B-B14F-4D97-AF65-F5344CB8AC3E}">
        <p14:creationId xmlns:p14="http://schemas.microsoft.com/office/powerpoint/2010/main" val="21786143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algn="ctr" eaLnBrk="1" hangingPunct="1"/>
            <a:r>
              <a:rPr lang="en-US" altLang="en-US" dirty="0"/>
              <a:t>Paw I Volunteering</a:t>
            </a:r>
          </a:p>
        </p:txBody>
      </p:sp>
      <p:sp>
        <p:nvSpPr>
          <p:cNvPr id="4" name="TextBox 3"/>
          <p:cNvSpPr txBox="1"/>
          <p:nvPr/>
        </p:nvSpPr>
        <p:spPr>
          <a:xfrm>
            <a:off x="0" y="1752600"/>
            <a:ext cx="9144000" cy="523220"/>
          </a:xfrm>
          <a:prstGeom prst="rect">
            <a:avLst/>
          </a:prstGeom>
          <a:solidFill>
            <a:schemeClr val="bg2"/>
          </a:solidFill>
        </p:spPr>
        <p:txBody>
          <a:bodyPr wrap="square" rtlCol="0">
            <a:spAutoFit/>
          </a:bodyPr>
          <a:lstStyle/>
          <a:p>
            <a:pPr algn="ctr"/>
            <a:r>
              <a:rPr lang="en-US" sz="2800" dirty="0">
                <a:solidFill>
                  <a:schemeClr val="tx1">
                    <a:lumMod val="75000"/>
                    <a:lumOff val="25000"/>
                  </a:schemeClr>
                </a:solidFill>
                <a:latin typeface="+mj-lt"/>
              </a:rPr>
              <a:t>All volunteers start at the Paw I level</a:t>
            </a:r>
          </a:p>
        </p:txBody>
      </p:sp>
      <p:sp>
        <p:nvSpPr>
          <p:cNvPr id="9" name="TextBox 8"/>
          <p:cNvSpPr txBox="1"/>
          <p:nvPr/>
        </p:nvSpPr>
        <p:spPr>
          <a:xfrm>
            <a:off x="0" y="5867400"/>
            <a:ext cx="9144000" cy="523220"/>
          </a:xfrm>
          <a:prstGeom prst="rect">
            <a:avLst/>
          </a:prstGeom>
          <a:solidFill>
            <a:schemeClr val="bg2"/>
          </a:solidFill>
        </p:spPr>
        <p:txBody>
          <a:bodyPr wrap="square" rtlCol="0">
            <a:spAutoFit/>
          </a:bodyPr>
          <a:lstStyle/>
          <a:p>
            <a:pPr algn="ctr"/>
            <a:r>
              <a:rPr lang="en-US" sz="2800" dirty="0">
                <a:solidFill>
                  <a:schemeClr val="tx1">
                    <a:lumMod val="75000"/>
                    <a:lumOff val="25000"/>
                  </a:schemeClr>
                </a:solidFill>
                <a:latin typeface="+mj-lt"/>
              </a:rPr>
              <a:t>No contact with animals (that’s Paw II)</a:t>
            </a:r>
          </a:p>
        </p:txBody>
      </p:sp>
      <p:sp>
        <p:nvSpPr>
          <p:cNvPr id="6" name="TextBox 5"/>
          <p:cNvSpPr txBox="1"/>
          <p:nvPr/>
        </p:nvSpPr>
        <p:spPr>
          <a:xfrm>
            <a:off x="2286000" y="2362200"/>
            <a:ext cx="4724400" cy="3429000"/>
          </a:xfrm>
          <a:prstGeom prst="rect">
            <a:avLst/>
          </a:prstGeom>
          <a:solidFill>
            <a:schemeClr val="accent2"/>
          </a:solidFill>
        </p:spPr>
        <p:txBody>
          <a:bodyPr wrap="square" rtlCol="0" anchor="ctr">
            <a:noAutofit/>
          </a:bodyPr>
          <a:lstStyle/>
          <a:p>
            <a:r>
              <a:rPr lang="en-US" sz="3000" dirty="0">
                <a:solidFill>
                  <a:schemeClr val="tx1">
                    <a:lumMod val="75000"/>
                    <a:lumOff val="25000"/>
                  </a:schemeClr>
                </a:solidFill>
                <a:latin typeface="+mj-lt"/>
              </a:rPr>
              <a:t>Primarily help with:</a:t>
            </a: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sz="3000" dirty="0">
                <a:solidFill>
                  <a:schemeClr val="tx1">
                    <a:lumMod val="75000"/>
                    <a:lumOff val="25000"/>
                  </a:schemeClr>
                </a:solidFill>
                <a:latin typeface="+mj-lt"/>
              </a:rPr>
              <a:t>Laundry</a:t>
            </a:r>
          </a:p>
          <a:p>
            <a:pPr marL="285750" indent="-285750">
              <a:buFont typeface="Arial" panose="020B0604020202020204" pitchFamily="34" charset="0"/>
              <a:buChar char="•"/>
            </a:pPr>
            <a:r>
              <a:rPr lang="en-US" sz="3000" dirty="0">
                <a:solidFill>
                  <a:schemeClr val="tx1">
                    <a:lumMod val="75000"/>
                    <a:lumOff val="25000"/>
                  </a:schemeClr>
                </a:solidFill>
                <a:latin typeface="+mj-lt"/>
              </a:rPr>
              <a:t>Shelter Support</a:t>
            </a:r>
          </a:p>
          <a:p>
            <a:pPr marL="285750" indent="-285750">
              <a:buFont typeface="Arial" panose="020B0604020202020204" pitchFamily="34" charset="0"/>
              <a:buChar char="•"/>
            </a:pPr>
            <a:r>
              <a:rPr lang="en-US" sz="3000" dirty="0">
                <a:solidFill>
                  <a:schemeClr val="tx1">
                    <a:lumMod val="75000"/>
                    <a:lumOff val="25000"/>
                  </a:schemeClr>
                </a:solidFill>
                <a:latin typeface="+mj-lt"/>
              </a:rPr>
              <a:t>Administrative Support</a:t>
            </a:r>
          </a:p>
          <a:p>
            <a:pPr marL="285750" indent="-285750">
              <a:buFont typeface="Arial" panose="020B0604020202020204" pitchFamily="34" charset="0"/>
              <a:buChar char="•"/>
            </a:pPr>
            <a:r>
              <a:rPr lang="en-US" sz="3000" dirty="0">
                <a:solidFill>
                  <a:schemeClr val="tx1">
                    <a:lumMod val="75000"/>
                    <a:lumOff val="25000"/>
                  </a:schemeClr>
                </a:solidFill>
                <a:latin typeface="+mj-lt"/>
              </a:rPr>
              <a:t>Cat Feeding</a:t>
            </a:r>
          </a:p>
          <a:p>
            <a:pPr marL="285750" indent="-285750">
              <a:buFont typeface="Arial" panose="020B0604020202020204" pitchFamily="34" charset="0"/>
              <a:buChar char="•"/>
            </a:pPr>
            <a:r>
              <a:rPr lang="en-US" sz="3000" dirty="0">
                <a:solidFill>
                  <a:schemeClr val="tx1">
                    <a:lumMod val="75000"/>
                    <a:lumOff val="25000"/>
                  </a:schemeClr>
                </a:solidFill>
                <a:latin typeface="+mj-lt"/>
              </a:rPr>
              <a:t>Community Events</a:t>
            </a:r>
          </a:p>
          <a:p>
            <a:pPr marL="285750" indent="-285750">
              <a:buFont typeface="Arial" panose="020B0604020202020204" pitchFamily="34" charset="0"/>
              <a:buChar char="•"/>
            </a:pPr>
            <a:r>
              <a:rPr lang="en-US" sz="3000" dirty="0">
                <a:solidFill>
                  <a:schemeClr val="tx1">
                    <a:lumMod val="75000"/>
                    <a:lumOff val="25000"/>
                  </a:schemeClr>
                </a:solidFill>
                <a:latin typeface="+mj-lt"/>
              </a:rPr>
              <a:t>Love Train</a:t>
            </a:r>
          </a:p>
        </p:txBody>
      </p:sp>
      <p:pic>
        <p:nvPicPr>
          <p:cNvPr id="3076" name="Picture 4" descr="https://photos.smugmug.com/People/Volunteers/i-CJ278sb/0/82f4f744/4K/Volunteer%201-4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99"/>
          <a:stretch/>
        </p:blipFill>
        <p:spPr bwMode="auto">
          <a:xfrm>
            <a:off x="7010400" y="2362200"/>
            <a:ext cx="203507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4705" r="1"/>
          <a:stretch/>
        </p:blipFill>
        <p:spPr>
          <a:xfrm>
            <a:off x="76200" y="2362200"/>
            <a:ext cx="2209801" cy="3429000"/>
          </a:xfrm>
          <a:prstGeom prst="rect">
            <a:avLst/>
          </a:prstGeom>
        </p:spPr>
      </p:pic>
    </p:spTree>
    <p:extLst>
      <p:ext uri="{BB962C8B-B14F-4D97-AF65-F5344CB8AC3E}">
        <p14:creationId xmlns:p14="http://schemas.microsoft.com/office/powerpoint/2010/main" val="3166688367"/>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type="body" idx="1"/>
          </p:nvPr>
        </p:nvSpPr>
        <p:spPr/>
        <p:txBody>
          <a:bodyPr/>
          <a:lstStyle/>
          <a:p>
            <a:pPr eaLnBrk="1" hangingPunct="1">
              <a:lnSpc>
                <a:spcPct val="80000"/>
              </a:lnSpc>
              <a:defRPr/>
            </a:pPr>
            <a:br>
              <a:rPr lang="en-US" altLang="en-US" sz="1800" dirty="0"/>
            </a:br>
            <a:endParaRPr lang="en-US" altLang="en-US" sz="1800" dirty="0"/>
          </a:p>
        </p:txBody>
      </p:sp>
      <p:sp>
        <p:nvSpPr>
          <p:cNvPr id="50178" name="Title 1"/>
          <p:cNvSpPr>
            <a:spLocks noGrp="1"/>
          </p:cNvSpPr>
          <p:nvPr>
            <p:ph type="title"/>
          </p:nvPr>
        </p:nvSpPr>
        <p:spPr/>
        <p:txBody>
          <a:bodyPr/>
          <a:lstStyle/>
          <a:p>
            <a:pPr algn="ctr" eaLnBrk="1" hangingPunct="1"/>
            <a:r>
              <a:rPr lang="en-US" altLang="en-US" dirty="0"/>
              <a:t>Paw II Volunteering</a:t>
            </a:r>
          </a:p>
        </p:txBody>
      </p:sp>
      <p:graphicFrame>
        <p:nvGraphicFramePr>
          <p:cNvPr id="3" name="Diagram 2"/>
          <p:cNvGraphicFramePr/>
          <p:nvPr>
            <p:extLst>
              <p:ext uri="{D42A27DB-BD31-4B8C-83A1-F6EECF244321}">
                <p14:modId xmlns:p14="http://schemas.microsoft.com/office/powerpoint/2010/main" val="2169929438"/>
              </p:ext>
            </p:extLst>
          </p:nvPr>
        </p:nvGraphicFramePr>
        <p:xfrm>
          <a:off x="2209800" y="1676401"/>
          <a:ext cx="4724399" cy="411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18072" b="9638"/>
          <a:stretch/>
        </p:blipFill>
        <p:spPr>
          <a:xfrm rot="5400000">
            <a:off x="-230909" y="1907310"/>
            <a:ext cx="2590799" cy="2128981"/>
          </a:xfrm>
          <a:prstGeom prst="rect">
            <a:avLst/>
          </a:prstGeom>
        </p:spPr>
      </p:pic>
      <p:pic>
        <p:nvPicPr>
          <p:cNvPr id="4" name="Picture 3"/>
          <p:cNvPicPr>
            <a:picLocks noChangeAspect="1"/>
          </p:cNvPicPr>
          <p:nvPr/>
        </p:nvPicPr>
        <p:blipFill rotWithShape="1">
          <a:blip r:embed="rId9" cstate="print">
            <a:extLst>
              <a:ext uri="{28A0092B-C50C-407E-A947-70E740481C1C}">
                <a14:useLocalDpi xmlns:a14="http://schemas.microsoft.com/office/drawing/2010/main" val="0"/>
              </a:ext>
            </a:extLst>
          </a:blip>
          <a:srcRect t="19277"/>
          <a:stretch/>
        </p:blipFill>
        <p:spPr>
          <a:xfrm>
            <a:off x="7025408" y="1676401"/>
            <a:ext cx="2118592" cy="2552702"/>
          </a:xfrm>
          <a:prstGeom prst="rect">
            <a:avLst/>
          </a:prstGeom>
        </p:spPr>
      </p:pic>
      <p:pic>
        <p:nvPicPr>
          <p:cNvPr id="1026" name="Picture 2" descr="Anne Anne 20180523_2T7A3413.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391" r="21740" b="6666"/>
          <a:stretch/>
        </p:blipFill>
        <p:spPr bwMode="auto">
          <a:xfrm>
            <a:off x="7025407" y="4218723"/>
            <a:ext cx="2118593" cy="21953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t="24210"/>
          <a:stretch/>
        </p:blipFill>
        <p:spPr>
          <a:xfrm>
            <a:off x="0" y="4267200"/>
            <a:ext cx="2128982" cy="2146899"/>
          </a:xfrm>
          <a:prstGeom prst="rect">
            <a:avLst/>
          </a:prstGeom>
        </p:spPr>
      </p:pic>
      <p:sp>
        <p:nvSpPr>
          <p:cNvPr id="7" name="TextBox 6"/>
          <p:cNvSpPr txBox="1"/>
          <p:nvPr/>
        </p:nvSpPr>
        <p:spPr>
          <a:xfrm>
            <a:off x="2128981" y="5952434"/>
            <a:ext cx="4896426" cy="461665"/>
          </a:xfrm>
          <a:prstGeom prst="rect">
            <a:avLst/>
          </a:prstGeom>
          <a:solidFill>
            <a:schemeClr val="accent2"/>
          </a:solidFill>
        </p:spPr>
        <p:txBody>
          <a:bodyPr wrap="square" rtlCol="0">
            <a:spAutoFit/>
          </a:bodyPr>
          <a:lstStyle/>
          <a:p>
            <a:pPr algn="ctr"/>
            <a:r>
              <a:rPr lang="en-US" sz="2400" dirty="0">
                <a:solidFill>
                  <a:schemeClr val="tx1">
                    <a:lumMod val="75000"/>
                    <a:lumOff val="25000"/>
                  </a:schemeClr>
                </a:solidFill>
                <a:latin typeface="+mj-lt"/>
              </a:rPr>
              <a:t>10% DISCOUNT!</a:t>
            </a:r>
          </a:p>
        </p:txBody>
      </p:sp>
    </p:spTree>
    <p:extLst>
      <p:ext uri="{BB962C8B-B14F-4D97-AF65-F5344CB8AC3E}">
        <p14:creationId xmlns:p14="http://schemas.microsoft.com/office/powerpoint/2010/main" val="6232347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Beyond Paw II Volunteering</a:t>
            </a:r>
          </a:p>
        </p:txBody>
      </p:sp>
      <p:pic>
        <p:nvPicPr>
          <p:cNvPr id="5122" name="Picture 2" descr="https://photos.smugmug.com/Events/Walk-Wag/2018-Walk-Wag/Walk-Wag-event-photos/i-CZ7GXs8/0/e3b9e3e4/XL/Quint-Walk-and-Wag-5-19-2018-147-XL.jpg"/>
          <p:cNvPicPr>
            <a:picLocks noChangeAspect="1" noChangeArrowheads="1"/>
          </p:cNvPicPr>
          <p:nvPr/>
        </p:nvPicPr>
        <p:blipFill rotWithShape="1">
          <a:blip r:embed="rId2">
            <a:extLst>
              <a:ext uri="{28A0092B-C50C-407E-A947-70E740481C1C}">
                <a14:useLocalDpi xmlns:a14="http://schemas.microsoft.com/office/drawing/2010/main" val="0"/>
              </a:ext>
            </a:extLst>
          </a:blip>
          <a:srcRect l="16444" t="3335" b="11748"/>
          <a:stretch/>
        </p:blipFill>
        <p:spPr bwMode="auto">
          <a:xfrm>
            <a:off x="7086601" y="1676400"/>
            <a:ext cx="2037420" cy="30975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80814-2T7A208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58" t="16133" r="18740"/>
          <a:stretch/>
        </p:blipFill>
        <p:spPr bwMode="auto">
          <a:xfrm>
            <a:off x="7086600" y="4773912"/>
            <a:ext cx="2051836" cy="1637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3849648064"/>
              </p:ext>
            </p:extLst>
          </p:nvPr>
        </p:nvGraphicFramePr>
        <p:xfrm>
          <a:off x="2133600" y="1676400"/>
          <a:ext cx="4876800" cy="4734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8" name="Picture 4" descr="https://photos.smugmug.com/People/Volunteers/i-Pgh2pVr/0/394bcebf/X2/Humane%20Ed%201-X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385"/>
          <a:stretch/>
        </p:blipFill>
        <p:spPr bwMode="auto">
          <a:xfrm>
            <a:off x="0" y="3544457"/>
            <a:ext cx="2063579" cy="28667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hotos.smugmug.com/People/Volunteers/i-QqMgWpk/0/e964248a/X5/Volunteer%2010-X5.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7579"/>
          <a:stretch/>
        </p:blipFill>
        <p:spPr bwMode="auto">
          <a:xfrm>
            <a:off x="0" y="1676399"/>
            <a:ext cx="2057399" cy="186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559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173108"/>
            <a:ext cx="9144000" cy="1012032"/>
          </a:xfrm>
        </p:spPr>
        <p:txBody>
          <a:bodyPr/>
          <a:lstStyle/>
          <a:p>
            <a:pPr algn="ctr" eaLnBrk="1" hangingPunct="1"/>
            <a:r>
              <a:rPr lang="en-US" altLang="en-US" dirty="0"/>
              <a:t>Things to Know</a:t>
            </a:r>
          </a:p>
        </p:txBody>
      </p:sp>
      <p:graphicFrame>
        <p:nvGraphicFramePr>
          <p:cNvPr id="5" name="Diagram 4"/>
          <p:cNvGraphicFramePr/>
          <p:nvPr>
            <p:extLst>
              <p:ext uri="{D42A27DB-BD31-4B8C-83A1-F6EECF244321}">
                <p14:modId xmlns:p14="http://schemas.microsoft.com/office/powerpoint/2010/main" val="1363973505"/>
              </p:ext>
            </p:extLst>
          </p:nvPr>
        </p:nvGraphicFramePr>
        <p:xfrm>
          <a:off x="76200" y="1676400"/>
          <a:ext cx="441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p:cNvGraphicFramePr/>
          <p:nvPr>
            <p:extLst>
              <p:ext uri="{D42A27DB-BD31-4B8C-83A1-F6EECF244321}">
                <p14:modId xmlns:p14="http://schemas.microsoft.com/office/powerpoint/2010/main" val="495495132"/>
              </p:ext>
            </p:extLst>
          </p:nvPr>
        </p:nvGraphicFramePr>
        <p:xfrm>
          <a:off x="4648200" y="1684020"/>
          <a:ext cx="4419600" cy="25667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6356635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392" y="228600"/>
            <a:ext cx="9154391" cy="990600"/>
          </a:xfrm>
        </p:spPr>
        <p:txBody>
          <a:bodyPr/>
          <a:lstStyle/>
          <a:p>
            <a:pPr algn="ctr" eaLnBrk="1" hangingPunct="1"/>
            <a:r>
              <a:rPr lang="en-US" altLang="en-US" dirty="0"/>
              <a:t>Our Volunteer Culture</a:t>
            </a:r>
          </a:p>
        </p:txBody>
      </p:sp>
      <p:graphicFrame>
        <p:nvGraphicFramePr>
          <p:cNvPr id="2" name="Diagram 1"/>
          <p:cNvGraphicFramePr/>
          <p:nvPr>
            <p:extLst>
              <p:ext uri="{D42A27DB-BD31-4B8C-83A1-F6EECF244321}">
                <p14:modId xmlns:p14="http://schemas.microsoft.com/office/powerpoint/2010/main" val="2445837001"/>
              </p:ext>
            </p:extLst>
          </p:nvPr>
        </p:nvGraphicFramePr>
        <p:xfrm>
          <a:off x="76200" y="1676400"/>
          <a:ext cx="8991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58361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90600"/>
          </a:xfrm>
        </p:spPr>
        <p:txBody>
          <a:bodyPr>
            <a:normAutofit/>
          </a:bodyPr>
          <a:lstStyle/>
          <a:p>
            <a:r>
              <a:rPr lang="en-US" dirty="0"/>
              <a:t>Meet the Volunteer Department</a:t>
            </a:r>
          </a:p>
        </p:txBody>
      </p:sp>
      <p:sp>
        <p:nvSpPr>
          <p:cNvPr id="5" name="Rectangle 4"/>
          <p:cNvSpPr/>
          <p:nvPr/>
        </p:nvSpPr>
        <p:spPr>
          <a:xfrm>
            <a:off x="0" y="5352933"/>
            <a:ext cx="9144000" cy="1015663"/>
          </a:xfrm>
          <a:prstGeom prst="rect">
            <a:avLst/>
          </a:prstGeom>
          <a:solidFill>
            <a:schemeClr val="bg2"/>
          </a:solidFill>
        </p:spPr>
        <p:txBody>
          <a:bodyPr wrap="square">
            <a:spAutoFit/>
          </a:bodyPr>
          <a:lstStyle/>
          <a:p>
            <a:r>
              <a:rPr lang="en-US" altLang="en-US" sz="2000" b="1" dirty="0">
                <a:solidFill>
                  <a:schemeClr val="tx1">
                    <a:lumMod val="75000"/>
                    <a:lumOff val="25000"/>
                  </a:schemeClr>
                </a:solidFill>
                <a:latin typeface="Century Gothic" panose="020B0502020202020204" pitchFamily="34" charset="0"/>
              </a:rPr>
              <a:t>Karen Patterson</a:t>
            </a:r>
            <a:r>
              <a:rPr lang="en-US" altLang="en-US" sz="2000" dirty="0">
                <a:solidFill>
                  <a:schemeClr val="tx1">
                    <a:lumMod val="75000"/>
                    <a:lumOff val="25000"/>
                  </a:schemeClr>
                </a:solidFill>
                <a:latin typeface="Century Gothic" panose="020B0502020202020204" pitchFamily="34" charset="0"/>
              </a:rPr>
              <a:t>, Vice President of Humane Education and Volunteers </a:t>
            </a:r>
          </a:p>
          <a:p>
            <a:r>
              <a:rPr lang="en-US" altLang="en-US" sz="2000" b="1" dirty="0">
                <a:solidFill>
                  <a:schemeClr val="tx1">
                    <a:lumMod val="75000"/>
                    <a:lumOff val="25000"/>
                  </a:schemeClr>
                </a:solidFill>
                <a:latin typeface="Century Gothic" panose="020B0502020202020204" pitchFamily="34" charset="0"/>
              </a:rPr>
              <a:t>Tawn Hinze</a:t>
            </a:r>
            <a:r>
              <a:rPr lang="en-US" altLang="en-US" sz="2000" dirty="0">
                <a:solidFill>
                  <a:schemeClr val="tx1">
                    <a:lumMod val="75000"/>
                    <a:lumOff val="25000"/>
                  </a:schemeClr>
                </a:solidFill>
                <a:latin typeface="Century Gothic" panose="020B0502020202020204" pitchFamily="34" charset="0"/>
              </a:rPr>
              <a:t>, Director of Volunteers</a:t>
            </a:r>
          </a:p>
          <a:p>
            <a:r>
              <a:rPr lang="en-US" altLang="en-US" sz="2000" b="1" dirty="0">
                <a:solidFill>
                  <a:schemeClr val="tx1">
                    <a:lumMod val="75000"/>
                    <a:lumOff val="25000"/>
                  </a:schemeClr>
                </a:solidFill>
                <a:latin typeface="Century Gothic" panose="020B0502020202020204" pitchFamily="34" charset="0"/>
              </a:rPr>
              <a:t>Jaime Campbell</a:t>
            </a:r>
            <a:r>
              <a:rPr lang="en-US" altLang="en-US" sz="2000" dirty="0">
                <a:solidFill>
                  <a:schemeClr val="tx1">
                    <a:lumMod val="75000"/>
                    <a:lumOff val="25000"/>
                  </a:schemeClr>
                </a:solidFill>
                <a:latin typeface="Century Gothic" panose="020B0502020202020204" pitchFamily="34" charset="0"/>
              </a:rPr>
              <a:t>, Volunteer Coordinator</a:t>
            </a: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279" y="1841382"/>
            <a:ext cx="2514600" cy="335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t="17778" r="1196"/>
          <a:stretch>
            <a:fillRect/>
          </a:stretch>
        </p:blipFill>
        <p:spPr bwMode="auto">
          <a:xfrm>
            <a:off x="3150588" y="1832918"/>
            <a:ext cx="2736199" cy="334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holding a dog&#10;&#10;Description automatically generated with medium confidence">
            <a:extLst>
              <a:ext uri="{FF2B5EF4-FFF2-40B4-BE49-F238E27FC236}">
                <a16:creationId xmlns:a16="http://schemas.microsoft.com/office/drawing/2014/main" id="{7CF7E045-2502-D6C4-2386-E4827C2C06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9736" y="1841382"/>
            <a:ext cx="2670161" cy="3337701"/>
          </a:xfrm>
          <a:prstGeom prst="rect">
            <a:avLst/>
          </a:prstGeom>
        </p:spPr>
      </p:pic>
    </p:spTree>
    <p:extLst>
      <p:ext uri="{BB962C8B-B14F-4D97-AF65-F5344CB8AC3E}">
        <p14:creationId xmlns:p14="http://schemas.microsoft.com/office/powerpoint/2010/main" val="3243146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73C5222-3702-4F9E-A616-E1246B521075}"/>
              </a:ext>
            </a:extLst>
          </p:cNvPr>
          <p:cNvGraphicFramePr>
            <a:graphicFrameLocks noGrp="1"/>
          </p:cNvGraphicFramePr>
          <p:nvPr>
            <p:ph sz="quarter" idx="1"/>
            <p:extLst>
              <p:ext uri="{D42A27DB-BD31-4B8C-83A1-F6EECF244321}">
                <p14:modId xmlns:p14="http://schemas.microsoft.com/office/powerpoint/2010/main" val="3001191013"/>
              </p:ext>
            </p:extLst>
          </p:nvPr>
        </p:nvGraphicFramePr>
        <p:xfrm>
          <a:off x="457200" y="1828800"/>
          <a:ext cx="8153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7D472EC-A8DB-05DB-CDC7-36D1D71B57FA}"/>
              </a:ext>
            </a:extLst>
          </p:cNvPr>
          <p:cNvSpPr>
            <a:spLocks noGrp="1"/>
          </p:cNvSpPr>
          <p:nvPr>
            <p:ph type="title"/>
          </p:nvPr>
        </p:nvSpPr>
        <p:spPr/>
        <p:txBody>
          <a:bodyPr/>
          <a:lstStyle/>
          <a:p>
            <a:r>
              <a:rPr lang="en-US" dirty="0"/>
              <a:t>Volunteering at HSHV</a:t>
            </a:r>
          </a:p>
        </p:txBody>
      </p:sp>
    </p:spTree>
    <p:extLst>
      <p:ext uri="{BB962C8B-B14F-4D97-AF65-F5344CB8AC3E}">
        <p14:creationId xmlns:p14="http://schemas.microsoft.com/office/powerpoint/2010/main" val="1119693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28600"/>
            <a:ext cx="9144000" cy="990600"/>
          </a:xfrm>
        </p:spPr>
        <p:txBody>
          <a:bodyPr/>
          <a:lstStyle/>
          <a:p>
            <a:r>
              <a:rPr lang="en-US" altLang="en-US" dirty="0"/>
              <a:t>Communicating Effectively</a:t>
            </a:r>
          </a:p>
        </p:txBody>
      </p:sp>
      <p:graphicFrame>
        <p:nvGraphicFramePr>
          <p:cNvPr id="2" name="Diagram 1"/>
          <p:cNvGraphicFramePr/>
          <p:nvPr>
            <p:extLst>
              <p:ext uri="{D42A27DB-BD31-4B8C-83A1-F6EECF244321}">
                <p14:modId xmlns:p14="http://schemas.microsoft.com/office/powerpoint/2010/main" val="2173120366"/>
              </p:ext>
            </p:extLst>
          </p:nvPr>
        </p:nvGraphicFramePr>
        <p:xfrm>
          <a:off x="304800" y="1524000"/>
          <a:ext cx="8531225"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626719682"/>
              </p:ext>
            </p:extLst>
          </p:nvPr>
        </p:nvGraphicFramePr>
        <p:xfrm>
          <a:off x="76200" y="1676400"/>
          <a:ext cx="8991600" cy="4775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19731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747" r="21010"/>
          <a:stretch/>
        </p:blipFill>
        <p:spPr bwMode="auto">
          <a:xfrm>
            <a:off x="578997" y="1819946"/>
            <a:ext cx="815341" cy="71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a:xfrm>
            <a:off x="186690" y="228600"/>
            <a:ext cx="8801100" cy="742950"/>
          </a:xfrm>
          <a:noFill/>
        </p:spPr>
        <p:txBody>
          <a:bodyPr/>
          <a:lstStyle/>
          <a:p>
            <a:pPr algn="ctr"/>
            <a:r>
              <a:rPr lang="en-US" altLang="en-US" dirty="0">
                <a:solidFill>
                  <a:schemeClr val="bg2"/>
                </a:solidFill>
              </a:rPr>
              <a:t>HSHV on Social Media</a:t>
            </a:r>
          </a:p>
        </p:txBody>
      </p:sp>
      <p:sp>
        <p:nvSpPr>
          <p:cNvPr id="52227" name="Content Placeholder 2"/>
          <p:cNvSpPr>
            <a:spLocks noGrp="1"/>
          </p:cNvSpPr>
          <p:nvPr>
            <p:ph idx="1"/>
          </p:nvPr>
        </p:nvSpPr>
        <p:spPr>
          <a:xfrm>
            <a:off x="2216169" y="1710366"/>
            <a:ext cx="6172200" cy="3732916"/>
          </a:xfrm>
        </p:spPr>
        <p:txBody>
          <a:bodyPr rtlCol="0">
            <a:normAutofit fontScale="55000" lnSpcReduction="20000"/>
          </a:bodyPr>
          <a:lstStyle/>
          <a:p>
            <a:pPr marL="0" indent="0" fontAlgn="auto">
              <a:spcAft>
                <a:spcPts val="0"/>
              </a:spcAft>
              <a:buNone/>
              <a:defRPr/>
            </a:pPr>
            <a:r>
              <a:rPr lang="en-US" altLang="en-US" sz="2625" dirty="0"/>
              <a:t>	</a:t>
            </a:r>
          </a:p>
          <a:p>
            <a:pPr marL="0" indent="0" fontAlgn="auto">
              <a:spcAft>
                <a:spcPts val="0"/>
              </a:spcAft>
              <a:buNone/>
              <a:defRPr/>
            </a:pPr>
            <a:r>
              <a:rPr lang="en-US" altLang="en-US" sz="3825" dirty="0" err="1"/>
              <a:t>HSHV.animals</a:t>
            </a:r>
            <a:r>
              <a:rPr lang="en-US" altLang="en-US" sz="3825" dirty="0"/>
              <a:t> </a:t>
            </a:r>
            <a:r>
              <a:rPr lang="en-US" altLang="en-US" sz="3825" b="1" dirty="0"/>
              <a:t>and</a:t>
            </a:r>
            <a:r>
              <a:rPr lang="en-US" altLang="en-US" sz="3825" dirty="0"/>
              <a:t> Tiny Lions </a:t>
            </a:r>
            <a:r>
              <a:rPr lang="en-US" altLang="en-US" sz="3825" dirty="0" err="1"/>
              <a:t>Catfe</a:t>
            </a:r>
            <a:r>
              <a:rPr lang="en-US" altLang="en-US" sz="3825" dirty="0"/>
              <a:t> </a:t>
            </a:r>
          </a:p>
          <a:p>
            <a:pPr marL="0" indent="0" fontAlgn="auto">
              <a:spcAft>
                <a:spcPts val="0"/>
              </a:spcAft>
              <a:buNone/>
              <a:defRPr/>
            </a:pPr>
            <a:endParaRPr lang="en-US" altLang="en-US" sz="3825" dirty="0"/>
          </a:p>
          <a:p>
            <a:pPr marL="0" indent="0" fontAlgn="auto">
              <a:spcAft>
                <a:spcPts val="0"/>
              </a:spcAft>
              <a:buNone/>
              <a:defRPr/>
            </a:pPr>
            <a:r>
              <a:rPr lang="en-US" altLang="en-US" sz="3825" dirty="0" err="1"/>
              <a:t>humanesocietyofhuronvalley</a:t>
            </a:r>
            <a:r>
              <a:rPr lang="en-US" altLang="en-US" sz="3825" dirty="0"/>
              <a:t> </a:t>
            </a:r>
            <a:r>
              <a:rPr lang="en-US" altLang="en-US" sz="3825" b="1" dirty="0"/>
              <a:t>and</a:t>
            </a:r>
            <a:r>
              <a:rPr lang="en-US" altLang="en-US" sz="3825" dirty="0"/>
              <a:t> </a:t>
            </a:r>
          </a:p>
          <a:p>
            <a:pPr marL="0" indent="0" fontAlgn="auto">
              <a:spcAft>
                <a:spcPts val="0"/>
              </a:spcAft>
              <a:buNone/>
              <a:defRPr/>
            </a:pPr>
            <a:r>
              <a:rPr lang="en-US" altLang="en-US" sz="3825" dirty="0" err="1"/>
              <a:t>tinylionscatcafe</a:t>
            </a:r>
            <a:endParaRPr lang="en-US" altLang="en-US" sz="3825" dirty="0"/>
          </a:p>
          <a:p>
            <a:pPr marL="0" indent="0" fontAlgn="auto">
              <a:spcAft>
                <a:spcPts val="0"/>
              </a:spcAft>
              <a:buNone/>
              <a:defRPr/>
            </a:pPr>
            <a:endParaRPr lang="en-US" altLang="en-US" sz="2625" dirty="0"/>
          </a:p>
          <a:p>
            <a:pPr marL="0" indent="0" fontAlgn="auto">
              <a:spcAft>
                <a:spcPts val="0"/>
              </a:spcAft>
              <a:buNone/>
              <a:defRPr/>
            </a:pPr>
            <a:r>
              <a:rPr lang="en-US" altLang="en-US" sz="3825" dirty="0"/>
              <a:t>Humane Society of Huron Valley </a:t>
            </a:r>
            <a:r>
              <a:rPr lang="en-US" altLang="en-US" sz="3825" b="1" dirty="0"/>
              <a:t>and</a:t>
            </a:r>
            <a:r>
              <a:rPr lang="en-US" altLang="en-US" sz="3825" dirty="0"/>
              <a:t> </a:t>
            </a:r>
          </a:p>
          <a:p>
            <a:pPr marL="0" indent="0" fontAlgn="auto">
              <a:spcAft>
                <a:spcPts val="0"/>
              </a:spcAft>
              <a:buNone/>
              <a:defRPr/>
            </a:pPr>
            <a:r>
              <a:rPr lang="en-US" altLang="en-US" sz="3825" dirty="0"/>
              <a:t>Tiny Lions Lounge and Adoption Center</a:t>
            </a:r>
          </a:p>
          <a:p>
            <a:pPr marL="0" indent="0" fontAlgn="auto">
              <a:spcAft>
                <a:spcPts val="0"/>
              </a:spcAft>
              <a:buNone/>
              <a:defRPr/>
            </a:pPr>
            <a:r>
              <a:rPr lang="en-US" sz="2000" dirty="0"/>
              <a:t> </a:t>
            </a:r>
            <a:endParaRPr lang="en-US" altLang="en-US" sz="3825" dirty="0"/>
          </a:p>
          <a:p>
            <a:pPr marL="0" indent="0" fontAlgn="auto">
              <a:spcAft>
                <a:spcPts val="0"/>
              </a:spcAft>
              <a:buNone/>
              <a:defRPr/>
            </a:pPr>
            <a:r>
              <a:rPr lang="en-US" altLang="en-US" sz="3825" dirty="0"/>
              <a:t> </a:t>
            </a:r>
          </a:p>
          <a:p>
            <a:pPr marL="0" indent="0" fontAlgn="auto">
              <a:spcAft>
                <a:spcPts val="0"/>
              </a:spcAft>
              <a:buNone/>
              <a:defRPr/>
            </a:pPr>
            <a:r>
              <a:rPr lang="en-US" altLang="en-US" sz="3825" dirty="0"/>
              <a:t>tiktok.com/@</a:t>
            </a:r>
            <a:r>
              <a:rPr lang="en-US" altLang="en-US" sz="3825" dirty="0" err="1"/>
              <a:t>humanesocietyhuronvalley</a:t>
            </a:r>
            <a:endParaRPr lang="en-US" altLang="en-US" sz="3825" dirty="0"/>
          </a:p>
          <a:p>
            <a:pPr marL="0" indent="0" fontAlgn="auto">
              <a:spcAft>
                <a:spcPts val="0"/>
              </a:spcAft>
              <a:buNone/>
              <a:defRPr/>
            </a:pPr>
            <a:endParaRPr lang="en-US" altLang="en-US" sz="2625" dirty="0"/>
          </a:p>
        </p:txBody>
      </p:sp>
      <p:pic>
        <p:nvPicPr>
          <p:cNvPr id="4710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937" y="2726158"/>
            <a:ext cx="850666" cy="85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21" r="8423"/>
          <a:stretch/>
        </p:blipFill>
        <p:spPr bwMode="auto">
          <a:xfrm>
            <a:off x="624543" y="3742888"/>
            <a:ext cx="785454" cy="7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5575" y="6012307"/>
            <a:ext cx="8801100" cy="236668"/>
          </a:xfrm>
          <a:prstGeom prst="rect">
            <a:avLst/>
          </a:prstGeom>
          <a:solidFill>
            <a:schemeClr val="tx2"/>
          </a:solidFill>
        </p:spPr>
        <p:txBody>
          <a:bodyPr>
            <a:spAutoFit/>
          </a:bodyPr>
          <a:lstStyle/>
          <a:p>
            <a:pPr algn="r" eaLnBrk="1" fontAlgn="auto" hangingPunct="1">
              <a:spcBef>
                <a:spcPts val="0"/>
              </a:spcBef>
              <a:spcAft>
                <a:spcPts val="0"/>
              </a:spcAft>
              <a:defRPr/>
            </a:pPr>
            <a:r>
              <a:rPr lang="en-US" sz="938" dirty="0">
                <a:solidFill>
                  <a:schemeClr val="bg1"/>
                </a:solidFill>
                <a:latin typeface="Century Gothic" pitchFamily="34" charset="0"/>
              </a:rPr>
              <a:t>Humane Society of Huron Valley  |  (734) 662-5585  |  www.hshv.org   </a:t>
            </a:r>
          </a:p>
        </p:txBody>
      </p:sp>
      <p:sp>
        <p:nvSpPr>
          <p:cNvPr id="2" name="AutoShape 2" descr="Image result for tiktok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ikTok logo. Tik Tok editorial realistic.TikTok app Stock Vector | Adobe  Stock"/>
          <p:cNvSpPr>
            <a:spLocks noChangeAspect="1" noChangeArrowheads="1"/>
          </p:cNvSpPr>
          <p:nvPr/>
        </p:nvSpPr>
        <p:spPr bwMode="auto">
          <a:xfrm>
            <a:off x="307975" y="160338"/>
            <a:ext cx="3048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5"/>
          <a:srcRect l="21277" t="20945" r="21834" b="22166"/>
          <a:stretch/>
        </p:blipFill>
        <p:spPr>
          <a:xfrm>
            <a:off x="636241" y="4688038"/>
            <a:ext cx="833953" cy="833953"/>
          </a:xfrm>
          <a:prstGeom prst="rect">
            <a:avLst/>
          </a:prstGeom>
        </p:spPr>
      </p:pic>
    </p:spTree>
    <p:extLst>
      <p:ext uri="{BB962C8B-B14F-4D97-AF65-F5344CB8AC3E}">
        <p14:creationId xmlns:p14="http://schemas.microsoft.com/office/powerpoint/2010/main" val="14913114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sz="2000" dirty="0"/>
              <a:t>Text 734-662-5585 -get help or join our advocacy group and get text alerts</a:t>
            </a:r>
          </a:p>
          <a:p>
            <a:r>
              <a:rPr lang="en-US" sz="2000" dirty="0"/>
              <a:t>Texting these words to the above number link you with intake and our lost/found services and provide updates </a:t>
            </a:r>
          </a:p>
          <a:p>
            <a:r>
              <a:rPr lang="en-US" sz="2000" dirty="0"/>
              <a:t>Lost cat</a:t>
            </a:r>
          </a:p>
          <a:p>
            <a:r>
              <a:rPr lang="en-US" sz="2000" dirty="0"/>
              <a:t>Lost dog </a:t>
            </a:r>
          </a:p>
          <a:p>
            <a:r>
              <a:rPr lang="en-US" sz="2000" dirty="0"/>
              <a:t>Found cat</a:t>
            </a:r>
          </a:p>
          <a:p>
            <a:r>
              <a:rPr lang="en-US" sz="2000" dirty="0"/>
              <a:t>Found dog </a:t>
            </a:r>
          </a:p>
          <a:p>
            <a:pPr marL="0" indent="0">
              <a:buNone/>
            </a:pPr>
            <a:endParaRPr lang="en-US" sz="2000" dirty="0"/>
          </a:p>
          <a:p>
            <a:r>
              <a:rPr lang="en-US" sz="2000" dirty="0"/>
              <a:t>Text Defender – get added to the text notifications about advocacy alerts </a:t>
            </a:r>
          </a:p>
          <a:p>
            <a:pPr marL="0" indent="0">
              <a:buNone/>
            </a:pPr>
            <a:endParaRPr lang="en-US" sz="1800" dirty="0"/>
          </a:p>
          <a:p>
            <a:endParaRPr lang="en-US" dirty="0"/>
          </a:p>
        </p:txBody>
      </p:sp>
      <p:sp>
        <p:nvSpPr>
          <p:cNvPr id="3" name="Title 2"/>
          <p:cNvSpPr>
            <a:spLocks noGrp="1"/>
          </p:cNvSpPr>
          <p:nvPr>
            <p:ph type="title"/>
          </p:nvPr>
        </p:nvSpPr>
        <p:spPr/>
        <p:txBody>
          <a:bodyPr/>
          <a:lstStyle/>
          <a:p>
            <a:r>
              <a:rPr lang="en-US" dirty="0"/>
              <a:t>Advocacy Text Alerts</a:t>
            </a:r>
          </a:p>
        </p:txBody>
      </p:sp>
    </p:spTree>
    <p:extLst>
      <p:ext uri="{BB962C8B-B14F-4D97-AF65-F5344CB8AC3E}">
        <p14:creationId xmlns:p14="http://schemas.microsoft.com/office/powerpoint/2010/main" val="2421460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C668C5-0563-F9A9-BB39-BC5D51C63FC3}"/>
              </a:ext>
            </a:extLst>
          </p:cNvPr>
          <p:cNvSpPr>
            <a:spLocks noGrp="1"/>
          </p:cNvSpPr>
          <p:nvPr>
            <p:ph sz="quarter" idx="1"/>
          </p:nvPr>
        </p:nvSpPr>
        <p:spPr>
          <a:xfrm>
            <a:off x="11723" y="1828800"/>
            <a:ext cx="4788877" cy="3882647"/>
          </a:xfrm>
        </p:spPr>
        <p:txBody>
          <a:bodyPr/>
          <a:lstStyle/>
          <a:p>
            <a:r>
              <a:rPr lang="en-US" sz="1800" b="0" i="0" dirty="0">
                <a:effectLst/>
                <a:highlight>
                  <a:srgbClr val="70B4BD"/>
                </a:highlight>
                <a:latin typeface="+mj-lt"/>
              </a:rPr>
              <a:t>Sign up as an Animal Defender to protect animals, speak up for those who do not have a voice, and support compassionate policies in our community and beyond.</a:t>
            </a:r>
          </a:p>
          <a:p>
            <a:r>
              <a:rPr lang="en-US" sz="1800" dirty="0">
                <a:highlight>
                  <a:srgbClr val="70B4BD"/>
                </a:highlight>
                <a:latin typeface="+mj-lt"/>
              </a:rPr>
              <a:t>HSHV works with local, state and federal legislators and partner organizations to help better protect animals.</a:t>
            </a:r>
            <a:endParaRPr lang="en-US" sz="1800" b="0" i="0" dirty="0">
              <a:effectLst/>
              <a:highlight>
                <a:srgbClr val="70B4BD"/>
              </a:highlight>
              <a:latin typeface="+mj-lt"/>
            </a:endParaRPr>
          </a:p>
          <a:p>
            <a:r>
              <a:rPr lang="en-US" sz="1800" b="0" i="0" dirty="0">
                <a:effectLst/>
                <a:highlight>
                  <a:srgbClr val="70B4BD"/>
                </a:highlight>
                <a:latin typeface="+mj-lt"/>
              </a:rPr>
              <a:t>Learn about animal welfare issues and how to take action on their behalf.</a:t>
            </a:r>
          </a:p>
          <a:p>
            <a:r>
              <a:rPr lang="en-US" sz="1800" dirty="0">
                <a:highlight>
                  <a:srgbClr val="70B4BD"/>
                </a:highlight>
                <a:latin typeface="+mj-lt"/>
              </a:rPr>
              <a:t>Community Gatherings</a:t>
            </a:r>
          </a:p>
          <a:p>
            <a:r>
              <a:rPr lang="en-US" sz="2400" b="1" dirty="0">
                <a:highlight>
                  <a:srgbClr val="70B4BD"/>
                </a:highlight>
                <a:latin typeface="+mj-lt"/>
              </a:rPr>
              <a:t>hshv.org/advocacy</a:t>
            </a:r>
          </a:p>
          <a:p>
            <a:endParaRPr lang="en-US" b="0" i="0" u="sng" dirty="0">
              <a:solidFill>
                <a:srgbClr val="8E90B8"/>
              </a:solidFill>
              <a:effectLst/>
              <a:highlight>
                <a:srgbClr val="FFFFFF"/>
              </a:highlight>
              <a:latin typeface="inherit"/>
              <a:hlinkClick r:id="rId2">
                <a:extLst>
                  <a:ext uri="{A12FA001-AC4F-418D-AE19-62706E023703}">
                    <ahyp:hlinkClr xmlns:ahyp="http://schemas.microsoft.com/office/drawing/2018/hyperlinkcolor" val="tx"/>
                  </a:ext>
                </a:extLst>
              </a:hlinkClick>
            </a:endParaRPr>
          </a:p>
          <a:p>
            <a:endParaRPr lang="en-US" dirty="0"/>
          </a:p>
        </p:txBody>
      </p:sp>
      <p:sp>
        <p:nvSpPr>
          <p:cNvPr id="3" name="Title 2">
            <a:extLst>
              <a:ext uri="{FF2B5EF4-FFF2-40B4-BE49-F238E27FC236}">
                <a16:creationId xmlns:a16="http://schemas.microsoft.com/office/drawing/2014/main" id="{ED4A5E89-6A26-065B-122A-23292C234790}"/>
              </a:ext>
            </a:extLst>
          </p:cNvPr>
          <p:cNvSpPr>
            <a:spLocks noGrp="1"/>
          </p:cNvSpPr>
          <p:nvPr>
            <p:ph type="title"/>
          </p:nvPr>
        </p:nvSpPr>
        <p:spPr/>
        <p:txBody>
          <a:bodyPr/>
          <a:lstStyle/>
          <a:p>
            <a:r>
              <a:rPr lang="en-US" dirty="0"/>
              <a:t>Animal Advocacy</a:t>
            </a:r>
          </a:p>
        </p:txBody>
      </p:sp>
      <p:pic>
        <p:nvPicPr>
          <p:cNvPr id="4" name="Picture 3" descr="A screenshot of a computer&#10;&#10;Description automatically generated">
            <a:extLst>
              <a:ext uri="{FF2B5EF4-FFF2-40B4-BE49-F238E27FC236}">
                <a16:creationId xmlns:a16="http://schemas.microsoft.com/office/drawing/2014/main" id="{21391B5D-1E53-10B7-D999-DBFBAD357B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35" t="11317" r="22685" b="54527"/>
          <a:stretch/>
        </p:blipFill>
        <p:spPr bwMode="auto">
          <a:xfrm>
            <a:off x="4495800" y="4920641"/>
            <a:ext cx="4440115" cy="1401257"/>
          </a:xfrm>
          <a:prstGeom prst="rect">
            <a:avLst/>
          </a:prstGeom>
          <a:ln w="76200">
            <a:solidFill>
              <a:srgbClr val="8E90B8"/>
            </a:solidFill>
          </a:ln>
          <a:extLst>
            <a:ext uri="{53640926-AAD7-44D8-BBD7-CCE9431645EC}">
              <a14:shadowObscured xmlns:a14="http://schemas.microsoft.com/office/drawing/2010/main"/>
            </a:ext>
          </a:extLst>
        </p:spPr>
      </p:pic>
      <p:pic>
        <p:nvPicPr>
          <p:cNvPr id="1032" name="Picture 8" descr="Speaking of Compassion">
            <a:extLst>
              <a:ext uri="{FF2B5EF4-FFF2-40B4-BE49-F238E27FC236}">
                <a16:creationId xmlns:a16="http://schemas.microsoft.com/office/drawing/2014/main" id="{E7D63D41-47D6-2BC0-6930-95EC4537B7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57" r="4918"/>
          <a:stretch/>
        </p:blipFill>
        <p:spPr bwMode="auto">
          <a:xfrm>
            <a:off x="4803913" y="1937359"/>
            <a:ext cx="4114800" cy="900113"/>
          </a:xfrm>
          <a:prstGeom prst="rect">
            <a:avLst/>
          </a:prstGeom>
          <a:noFill/>
          <a:ln w="57150">
            <a:solidFill>
              <a:srgbClr val="CCCC9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72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11027" y="1752600"/>
            <a:ext cx="8458199" cy="4495800"/>
          </a:xfrm>
        </p:spPr>
        <p:txBody>
          <a:bodyPr/>
          <a:lstStyle/>
          <a:p>
            <a:pPr marL="342891" indent="-342891">
              <a:buFont typeface="Arial" panose="020B0604020202020204" pitchFamily="34" charset="0"/>
              <a:buChar char="•"/>
            </a:pPr>
            <a:r>
              <a:rPr lang="en-US" sz="2800" b="0" dirty="0"/>
              <a:t>Closed group</a:t>
            </a:r>
          </a:p>
          <a:p>
            <a:pPr marL="342891" indent="-342891">
              <a:buFont typeface="Arial" panose="020B0604020202020204" pitchFamily="34" charset="0"/>
              <a:buChar char="•"/>
            </a:pPr>
            <a:r>
              <a:rPr lang="en-US" sz="2800" b="0" dirty="0"/>
              <a:t>A place for updates, stories, pictures, or </a:t>
            </a:r>
          </a:p>
          <a:p>
            <a:pPr marL="0" indent="0"/>
            <a:r>
              <a:rPr lang="en-US" sz="2800" b="0" dirty="0"/>
              <a:t>   volunteers needed requests. </a:t>
            </a:r>
          </a:p>
          <a:p>
            <a:pPr marL="342891" indent="-342891">
              <a:buFont typeface="Arial" panose="020B0604020202020204" pitchFamily="34" charset="0"/>
              <a:buChar char="•"/>
            </a:pPr>
            <a:r>
              <a:rPr lang="en-US" sz="2800" b="0" dirty="0"/>
              <a:t>No posts about death, euthanasia, or killing/injury to animals.</a:t>
            </a:r>
          </a:p>
          <a:p>
            <a:pPr marL="342891" indent="-342891">
              <a:buFont typeface="Arial" panose="020B0604020202020204" pitchFamily="34" charset="0"/>
              <a:buChar char="•"/>
            </a:pPr>
            <a:r>
              <a:rPr lang="en-US" sz="2800" b="0" dirty="0"/>
              <a:t>Posts should not include solicitations of goods/money.</a:t>
            </a:r>
          </a:p>
          <a:p>
            <a:pPr marL="342891" indent="-342891">
              <a:buFont typeface="Arial" panose="020B0604020202020204" pitchFamily="34" charset="0"/>
              <a:buChar char="•"/>
            </a:pPr>
            <a:r>
              <a:rPr lang="en-US" sz="2800" b="0" dirty="0"/>
              <a:t>Questions?  Ask us!</a:t>
            </a:r>
          </a:p>
          <a:p>
            <a:pPr marL="0" indent="0"/>
            <a:endParaRPr lang="en-US" b="0" dirty="0"/>
          </a:p>
          <a:p>
            <a:pPr marL="342891" indent="-342891">
              <a:buFont typeface="Arial" panose="020B0604020202020204" pitchFamily="34" charset="0"/>
              <a:buChar char="•"/>
            </a:pPr>
            <a:endParaRPr lang="en-US" dirty="0"/>
          </a:p>
          <a:p>
            <a:pPr marL="663558" lvl="1" indent="-342891">
              <a:buFont typeface="Arial" panose="020B0604020202020204" pitchFamily="34" charset="0"/>
              <a:buChar char="•"/>
            </a:pPr>
            <a:endParaRPr lang="en-US" dirty="0"/>
          </a:p>
          <a:p>
            <a:pPr marL="663558" lvl="1" indent="-342891">
              <a:buFont typeface="Arial" panose="020B0604020202020204" pitchFamily="34" charset="0"/>
              <a:buChar char="•"/>
            </a:pPr>
            <a:endParaRPr lang="en-US" dirty="0"/>
          </a:p>
        </p:txBody>
      </p:sp>
      <p:sp>
        <p:nvSpPr>
          <p:cNvPr id="3" name="Title 2"/>
          <p:cNvSpPr>
            <a:spLocks noGrp="1"/>
          </p:cNvSpPr>
          <p:nvPr>
            <p:ph type="title"/>
          </p:nvPr>
        </p:nvSpPr>
        <p:spPr>
          <a:xfrm>
            <a:off x="0" y="302388"/>
            <a:ext cx="9144000" cy="916812"/>
          </a:xfrm>
        </p:spPr>
        <p:txBody>
          <a:bodyPr>
            <a:normAutofit/>
          </a:bodyPr>
          <a:lstStyle/>
          <a:p>
            <a:r>
              <a:rPr lang="en-US" dirty="0"/>
              <a:t>Volunteer Facebook Group</a:t>
            </a:r>
          </a:p>
        </p:txBody>
      </p:sp>
      <p:sp>
        <p:nvSpPr>
          <p:cNvPr id="5" name="AutoShape 2" descr="Image result for facebook lik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facebook like icon"/>
          <p:cNvSpPr>
            <a:spLocks noChangeAspect="1" noChangeArrowheads="1"/>
          </p:cNvSpPr>
          <p:nvPr/>
        </p:nvSpPr>
        <p:spPr bwMode="auto">
          <a:xfrm>
            <a:off x="307975" y="79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5334002" y="4876801"/>
            <a:ext cx="2826495" cy="1181100"/>
          </a:xfrm>
          <a:prstGeom prst="rect">
            <a:avLst/>
          </a:prstGeom>
        </p:spPr>
      </p:pic>
    </p:spTree>
    <p:extLst>
      <p:ext uri="{BB962C8B-B14F-4D97-AF65-F5344CB8AC3E}">
        <p14:creationId xmlns:p14="http://schemas.microsoft.com/office/powerpoint/2010/main" val="2806355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04800" y="1905000"/>
            <a:ext cx="3611441" cy="4419605"/>
          </a:xfrm>
        </p:spPr>
        <p:txBody>
          <a:bodyPr/>
          <a:lstStyle/>
          <a:p>
            <a:pPr marL="342891" indent="-342891">
              <a:buFont typeface="Arial" panose="020B0604020202020204" pitchFamily="34" charset="0"/>
              <a:buChar char="•"/>
            </a:pPr>
            <a:r>
              <a:rPr lang="en-US" sz="2800" b="0" dirty="0">
                <a:latin typeface="+mn-lt"/>
              </a:rPr>
              <a:t>Posts are removed that do not fit the social media policies </a:t>
            </a:r>
          </a:p>
          <a:p>
            <a:pPr marL="342891" indent="-342891">
              <a:buFont typeface="Arial" panose="020B0604020202020204" pitchFamily="34" charset="0"/>
              <a:buChar char="•"/>
            </a:pPr>
            <a:r>
              <a:rPr lang="en-US" sz="2800" b="0" dirty="0">
                <a:latin typeface="+mn-lt"/>
              </a:rPr>
              <a:t>Notification sent</a:t>
            </a:r>
          </a:p>
          <a:p>
            <a:pPr marL="342891" indent="-342891">
              <a:buFont typeface="Arial" panose="020B0604020202020204" pitchFamily="34" charset="0"/>
              <a:buChar char="•"/>
            </a:pPr>
            <a:r>
              <a:rPr lang="en-US" sz="2800" b="0" dirty="0">
                <a:latin typeface="+mn-lt"/>
              </a:rPr>
              <a:t>2 or more posts removed = removal from FB group</a:t>
            </a:r>
          </a:p>
        </p:txBody>
      </p:sp>
      <p:sp>
        <p:nvSpPr>
          <p:cNvPr id="3" name="Title 2"/>
          <p:cNvSpPr>
            <a:spLocks noGrp="1"/>
          </p:cNvSpPr>
          <p:nvPr>
            <p:ph type="title"/>
          </p:nvPr>
        </p:nvSpPr>
        <p:spPr>
          <a:xfrm>
            <a:off x="0" y="304800"/>
            <a:ext cx="9144000" cy="914400"/>
          </a:xfrm>
        </p:spPr>
        <p:txBody>
          <a:bodyPr>
            <a:normAutofit/>
          </a:bodyPr>
          <a:lstStyle/>
          <a:p>
            <a:r>
              <a:rPr lang="en-US" dirty="0"/>
              <a:t>Facebook Posts</a:t>
            </a:r>
          </a:p>
        </p:txBody>
      </p:sp>
      <p:pic>
        <p:nvPicPr>
          <p:cNvPr id="4" name="Picture 3"/>
          <p:cNvPicPr>
            <a:picLocks noChangeAspect="1"/>
          </p:cNvPicPr>
          <p:nvPr/>
        </p:nvPicPr>
        <p:blipFill rotWithShape="1">
          <a:blip r:embed="rId3"/>
          <a:srcRect l="9167" t="8889" r="24167" b="22963"/>
          <a:stretch/>
        </p:blipFill>
        <p:spPr>
          <a:xfrm>
            <a:off x="3916240" y="2057407"/>
            <a:ext cx="5227759" cy="3124193"/>
          </a:xfrm>
          <a:prstGeom prst="rect">
            <a:avLst/>
          </a:prstGeom>
        </p:spPr>
      </p:pic>
    </p:spTree>
    <p:extLst>
      <p:ext uri="{BB962C8B-B14F-4D97-AF65-F5344CB8AC3E}">
        <p14:creationId xmlns:p14="http://schemas.microsoft.com/office/powerpoint/2010/main" val="1015328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990600"/>
          </a:xfrm>
        </p:spPr>
        <p:txBody>
          <a:bodyPr/>
          <a:lstStyle/>
          <a:p>
            <a:r>
              <a:rPr lang="en-US" dirty="0"/>
              <a:t>Time for Small Groups!</a:t>
            </a:r>
          </a:p>
        </p:txBody>
      </p:sp>
      <p:pic>
        <p:nvPicPr>
          <p:cNvPr id="8" name="Picture 7"/>
          <p:cNvPicPr>
            <a:picLocks noChangeAspect="1"/>
          </p:cNvPicPr>
          <p:nvPr/>
        </p:nvPicPr>
        <p:blipFill rotWithShape="1">
          <a:blip r:embed="rId3"/>
          <a:srcRect l="30000" t="1" b="561"/>
          <a:stretch/>
        </p:blipFill>
        <p:spPr>
          <a:xfrm>
            <a:off x="0" y="1720208"/>
            <a:ext cx="4678299" cy="3692843"/>
          </a:xfrm>
          <a:prstGeom prst="rect">
            <a:avLst/>
          </a:prstGeom>
        </p:spPr>
      </p:pic>
      <p:sp>
        <p:nvSpPr>
          <p:cNvPr id="9" name="Rectangle 8"/>
          <p:cNvSpPr/>
          <p:nvPr/>
        </p:nvSpPr>
        <p:spPr>
          <a:xfrm>
            <a:off x="4483985" y="5413052"/>
            <a:ext cx="4660015" cy="954107"/>
          </a:xfrm>
          <a:prstGeom prst="rect">
            <a:avLst/>
          </a:prstGeom>
          <a:solidFill>
            <a:schemeClr val="accent6"/>
          </a:solid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latin typeface="+mn-lt"/>
              </a:rPr>
              <a:t>Laundry &amp; Shelter Cleaning</a:t>
            </a:r>
          </a:p>
        </p:txBody>
      </p:sp>
      <p:sp>
        <p:nvSpPr>
          <p:cNvPr id="11" name="Rectangle 10"/>
          <p:cNvSpPr>
            <a:spLocks/>
          </p:cNvSpPr>
          <p:nvPr/>
        </p:nvSpPr>
        <p:spPr>
          <a:xfrm>
            <a:off x="-1" y="5413051"/>
            <a:ext cx="4483985" cy="954107"/>
          </a:xfrm>
          <a:prstGeom prst="rect">
            <a:avLst/>
          </a:prstGeom>
          <a:solidFill>
            <a:schemeClr val="bg2"/>
          </a:solidFill>
        </p:spPr>
        <p:txBody>
          <a:bodyPr wrap="square" lIns="91440" tIns="45720" rIns="91440" bIns="45720" anchor="ctr">
            <a:noAutofit/>
          </a:bodyPr>
          <a:lstStyle/>
          <a:p>
            <a:pPr algn="ctr"/>
            <a:r>
              <a:rPr lang="en-US" sz="2800" dirty="0">
                <a:ln w="0"/>
                <a:effectLst>
                  <a:outerShdw blurRad="38100" dist="19050" dir="2700000" algn="tl" rotWithShape="0">
                    <a:schemeClr val="dk1">
                      <a:alpha val="40000"/>
                    </a:schemeClr>
                  </a:outerShdw>
                </a:effectLst>
                <a:latin typeface="+mn-lt"/>
              </a:rPr>
              <a:t>Shelter Tour</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5357"/>
          <a:stretch/>
        </p:blipFill>
        <p:spPr>
          <a:xfrm>
            <a:off x="4483984" y="1720207"/>
            <a:ext cx="4660016" cy="3692843"/>
          </a:xfrm>
          <a:prstGeom prst="rect">
            <a:avLst/>
          </a:prstGeom>
        </p:spPr>
      </p:pic>
    </p:spTree>
    <p:extLst>
      <p:ext uri="{BB962C8B-B14F-4D97-AF65-F5344CB8AC3E}">
        <p14:creationId xmlns:p14="http://schemas.microsoft.com/office/powerpoint/2010/main" val="3498252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457200" y="2209800"/>
            <a:ext cx="8343900" cy="3429000"/>
          </a:xfrm>
        </p:spPr>
        <p:txBody>
          <a:bodyPr/>
          <a:lstStyle/>
          <a:p>
            <a:pPr marL="342900" indent="-342900">
              <a:buFont typeface="Wingdings" panose="05000000000000000000" pitchFamily="2" charset="2"/>
              <a:buChar char="q"/>
            </a:pPr>
            <a:r>
              <a:rPr lang="en-US" sz="3200" dirty="0"/>
              <a:t>Please Stay Together as a Group </a:t>
            </a:r>
          </a:p>
          <a:p>
            <a:pPr marL="663567" lvl="1" indent="-342900">
              <a:buFont typeface="Wingdings" panose="05000000000000000000" pitchFamily="2" charset="2"/>
              <a:buChar char="q"/>
            </a:pPr>
            <a:r>
              <a:rPr lang="en-US" sz="2000" dirty="0"/>
              <a:t>The animals are super cute, but we have limited time today</a:t>
            </a:r>
          </a:p>
          <a:p>
            <a:pPr marL="342900" indent="-342900">
              <a:buFont typeface="Wingdings" panose="05000000000000000000" pitchFamily="2" charset="2"/>
              <a:buChar char="q"/>
            </a:pPr>
            <a:r>
              <a:rPr lang="en-US" sz="3200" dirty="0"/>
              <a:t>Keep Hands and Fingers Out of Kennels</a:t>
            </a:r>
          </a:p>
          <a:p>
            <a:pPr marL="342900" indent="-342900">
              <a:buFont typeface="Wingdings" panose="05000000000000000000" pitchFamily="2" charset="2"/>
              <a:buChar char="q"/>
            </a:pPr>
            <a:r>
              <a:rPr lang="en-US" sz="3200" dirty="0"/>
              <a:t>Avoid  Side Conversations</a:t>
            </a:r>
          </a:p>
          <a:p>
            <a:pPr marL="663567" lvl="1" indent="-342900">
              <a:buFont typeface="Wingdings" panose="05000000000000000000" pitchFamily="2" charset="2"/>
              <a:buChar char="q"/>
            </a:pPr>
            <a:r>
              <a:rPr lang="en-US" sz="2000" dirty="0"/>
              <a:t>Let’s make sure everyone can hear what is being said</a:t>
            </a:r>
          </a:p>
          <a:p>
            <a:pPr marL="342900" indent="-342900">
              <a:buFont typeface="Wingdings" panose="05000000000000000000" pitchFamily="2" charset="2"/>
              <a:buChar char="q"/>
            </a:pPr>
            <a:r>
              <a:rPr lang="en-US" sz="3200" dirty="0"/>
              <a:t>Cell Phones are Kept Away</a:t>
            </a:r>
          </a:p>
          <a:p>
            <a:pPr marL="0" indent="0"/>
            <a:endParaRPr lang="en-US" sz="3200" dirty="0"/>
          </a:p>
        </p:txBody>
      </p:sp>
      <p:sp>
        <p:nvSpPr>
          <p:cNvPr id="3" name="Title 2"/>
          <p:cNvSpPr>
            <a:spLocks noGrp="1"/>
          </p:cNvSpPr>
          <p:nvPr>
            <p:ph type="title"/>
          </p:nvPr>
        </p:nvSpPr>
        <p:spPr/>
        <p:txBody>
          <a:bodyPr/>
          <a:lstStyle/>
          <a:p>
            <a:r>
              <a:rPr lang="en-US" dirty="0"/>
              <a:t>When Out in the Shelter</a:t>
            </a:r>
          </a:p>
        </p:txBody>
      </p:sp>
    </p:spTree>
    <p:extLst>
      <p:ext uri="{BB962C8B-B14F-4D97-AF65-F5344CB8AC3E}">
        <p14:creationId xmlns:p14="http://schemas.microsoft.com/office/powerpoint/2010/main" val="2939523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990600"/>
          </a:xfrm>
        </p:spPr>
        <p:txBody>
          <a:bodyPr/>
          <a:lstStyle/>
          <a:p>
            <a:r>
              <a:rPr lang="en-US" dirty="0"/>
              <a:t> Welcome to Laundry</a:t>
            </a:r>
          </a:p>
        </p:txBody>
      </p:sp>
      <p:pic>
        <p:nvPicPr>
          <p:cNvPr id="6" name="Picture 5">
            <a:hlinkClick r:id="rId3"/>
          </p:cNvPr>
          <p:cNvPicPr>
            <a:picLocks noChangeAspect="1"/>
          </p:cNvPicPr>
          <p:nvPr/>
        </p:nvPicPr>
        <p:blipFill>
          <a:blip r:embed="rId4"/>
          <a:stretch>
            <a:fillRect/>
          </a:stretch>
        </p:blipFill>
        <p:spPr>
          <a:xfrm>
            <a:off x="2551814" y="3001921"/>
            <a:ext cx="4400462" cy="3402418"/>
          </a:xfrm>
          <a:prstGeom prst="rect">
            <a:avLst/>
          </a:prstGeom>
          <a:ln>
            <a:noFill/>
          </a:ln>
          <a:effectLst/>
        </p:spPr>
      </p:pic>
      <p:sp>
        <p:nvSpPr>
          <p:cNvPr id="4" name="TextBox 3"/>
          <p:cNvSpPr txBox="1"/>
          <p:nvPr/>
        </p:nvSpPr>
        <p:spPr>
          <a:xfrm>
            <a:off x="0" y="1699936"/>
            <a:ext cx="9144000" cy="1200329"/>
          </a:xfrm>
          <a:prstGeom prst="rect">
            <a:avLst/>
          </a:prstGeom>
          <a:solidFill>
            <a:schemeClr val="bg2"/>
          </a:solidFill>
        </p:spPr>
        <p:txBody>
          <a:bodyPr wrap="square" rtlCol="0">
            <a:spAutoFit/>
          </a:bodyPr>
          <a:lstStyle/>
          <a:p>
            <a:pPr algn="just"/>
            <a:r>
              <a:rPr lang="en-US" sz="2400" dirty="0">
                <a:latin typeface="+mn-lt"/>
              </a:rPr>
              <a:t>Laundry is one of our biggest needs at the shelter in terms of volunteer support. It is where a lot of new volunteers start volunteering at HSHV.  </a:t>
            </a:r>
          </a:p>
        </p:txBody>
      </p:sp>
      <p:pic>
        <p:nvPicPr>
          <p:cNvPr id="1026" name="Picture 2" descr="https://photos.smugmug.com/People/Volunteers/i-3df3QqR/0/d2626690/4K/Volunteer%208-4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4784" y="3001921"/>
            <a:ext cx="2263106" cy="34024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001921"/>
            <a:ext cx="2551814" cy="3402418"/>
          </a:xfrm>
          <a:prstGeom prst="rect">
            <a:avLst/>
          </a:prstGeom>
        </p:spPr>
      </p:pic>
      <p:sp>
        <p:nvSpPr>
          <p:cNvPr id="10" name="TextBox 9">
            <a:extLst>
              <a:ext uri="{FF2B5EF4-FFF2-40B4-BE49-F238E27FC236}">
                <a16:creationId xmlns:a16="http://schemas.microsoft.com/office/drawing/2014/main" id="{DDA19F2B-AE12-B385-4408-73629B74B6AA}"/>
              </a:ext>
            </a:extLst>
          </p:cNvPr>
          <p:cNvSpPr txBox="1"/>
          <p:nvPr/>
        </p:nvSpPr>
        <p:spPr>
          <a:xfrm>
            <a:off x="96471" y="6508333"/>
            <a:ext cx="4670322" cy="369332"/>
          </a:xfrm>
          <a:prstGeom prst="rect">
            <a:avLst/>
          </a:prstGeom>
          <a:noFill/>
        </p:spPr>
        <p:txBody>
          <a:bodyPr wrap="square">
            <a:spAutoFit/>
          </a:bodyPr>
          <a:lstStyle/>
          <a:p>
            <a:r>
              <a:rPr lang="en-US" dirty="0">
                <a:hlinkClick r:id="rId3" tooltip="https://youtu.be/e1udsjtpd9m"/>
              </a:rPr>
              <a:t>https://youtu.be/e1uDsJTpd9M</a:t>
            </a:r>
            <a:endParaRPr lang="en-US" dirty="0"/>
          </a:p>
        </p:txBody>
      </p:sp>
    </p:spTree>
    <p:extLst>
      <p:ext uri="{BB962C8B-B14F-4D97-AF65-F5344CB8AC3E}">
        <p14:creationId xmlns:p14="http://schemas.microsoft.com/office/powerpoint/2010/main" val="1024310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p:nvPr>
        </p:nvSpPr>
        <p:spPr>
          <a:xfrm>
            <a:off x="0" y="0"/>
            <a:ext cx="9144000" cy="1218349"/>
          </a:xfrm>
        </p:spPr>
        <p:txBody>
          <a:bodyPr>
            <a:normAutofit fontScale="90000"/>
          </a:bodyPr>
          <a:lstStyle/>
          <a:p>
            <a:pPr algn="ctr" eaLnBrk="1" hangingPunct="1"/>
            <a:r>
              <a:rPr lang="en-US" altLang="en-US" sz="4900" dirty="0"/>
              <a:t>Karen</a:t>
            </a:r>
            <a:r>
              <a:rPr lang="en-US" altLang="en-US" dirty="0"/>
              <a:t> </a:t>
            </a:r>
            <a:br>
              <a:rPr lang="en-US" altLang="en-US" dirty="0"/>
            </a:br>
            <a:r>
              <a:rPr lang="en-US" altLang="en-US" sz="2700" dirty="0"/>
              <a:t>Vice President of Volunteers and Humane Education </a:t>
            </a:r>
            <a:endParaRPr lang="en-US" altLang="en-US" sz="2800" dirty="0"/>
          </a:p>
        </p:txBody>
      </p:sp>
      <p:sp>
        <p:nvSpPr>
          <p:cNvPr id="19460" name="TextBox 7"/>
          <p:cNvSpPr txBox="1">
            <a:spLocks noChangeArrowheads="1"/>
          </p:cNvSpPr>
          <p:nvPr/>
        </p:nvSpPr>
        <p:spPr bwMode="auto">
          <a:xfrm>
            <a:off x="7145381" y="4990210"/>
            <a:ext cx="17986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latin typeface="+mn-lt"/>
              </a:rPr>
              <a:t>Moo-moo (HSHV Alum) </a:t>
            </a:r>
          </a:p>
        </p:txBody>
      </p:sp>
      <p:sp>
        <p:nvSpPr>
          <p:cNvPr id="19461" name="TextBox 8"/>
          <p:cNvSpPr txBox="1">
            <a:spLocks noChangeArrowheads="1"/>
          </p:cNvSpPr>
          <p:nvPr/>
        </p:nvSpPr>
        <p:spPr bwMode="auto">
          <a:xfrm>
            <a:off x="5404261" y="4990210"/>
            <a:ext cx="1350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latin typeface="+mn-lt"/>
              </a:rPr>
              <a:t>Milo</a:t>
            </a:r>
          </a:p>
        </p:txBody>
      </p:sp>
      <p:sp>
        <p:nvSpPr>
          <p:cNvPr id="19462" name="TextBox 9"/>
          <p:cNvSpPr txBox="1">
            <a:spLocks noChangeArrowheads="1"/>
          </p:cNvSpPr>
          <p:nvPr/>
        </p:nvSpPr>
        <p:spPr bwMode="auto">
          <a:xfrm>
            <a:off x="3048000" y="4990211"/>
            <a:ext cx="17986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latin typeface="+mn-lt"/>
              </a:rPr>
              <a:t>Willow</a:t>
            </a:r>
          </a:p>
          <a:p>
            <a:pPr algn="ctr"/>
            <a:r>
              <a:rPr lang="en-US" altLang="en-US" dirty="0">
                <a:latin typeface="+mn-lt"/>
              </a:rPr>
              <a:t> (HSHV Alum)</a:t>
            </a:r>
          </a:p>
        </p:txBody>
      </p:sp>
      <p:sp>
        <p:nvSpPr>
          <p:cNvPr id="2" name="TextBox 1">
            <a:extLst>
              <a:ext uri="{FF2B5EF4-FFF2-40B4-BE49-F238E27FC236}">
                <a16:creationId xmlns:a16="http://schemas.microsoft.com/office/drawing/2014/main" id="{DDD78764-9B54-BCF0-25D0-3382F3636789}"/>
              </a:ext>
            </a:extLst>
          </p:cNvPr>
          <p:cNvSpPr txBox="1"/>
          <p:nvPr/>
        </p:nvSpPr>
        <p:spPr>
          <a:xfrm>
            <a:off x="153072" y="1847852"/>
            <a:ext cx="2971128" cy="4247317"/>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dirty="0">
                <a:latin typeface="Century Gothic" panose="020B0502020202020204" pitchFamily="34" charset="0"/>
              </a:rPr>
              <a:t>Began as a volunteer and became staff in 2011. </a:t>
            </a:r>
          </a:p>
          <a:p>
            <a:pPr marL="285750" indent="-285750">
              <a:buFont typeface="Arial" panose="020B0604020202020204" pitchFamily="34" charset="0"/>
              <a:buChar char="•"/>
            </a:pPr>
            <a:r>
              <a:rPr lang="en-US" dirty="0">
                <a:latin typeface="Century Gothic" panose="020B0502020202020204" pitchFamily="34" charset="0"/>
              </a:rPr>
              <a:t>Enjoy time with my family, two cats and dog. </a:t>
            </a:r>
          </a:p>
          <a:p>
            <a:pPr marL="285750" indent="-285750">
              <a:buFont typeface="Arial" panose="020B0604020202020204" pitchFamily="34" charset="0"/>
              <a:buChar char="•"/>
            </a:pPr>
            <a:r>
              <a:rPr lang="en-US" dirty="0">
                <a:latin typeface="Century Gothic" panose="020B0502020202020204" pitchFamily="34" charset="0"/>
              </a:rPr>
              <a:t>In my spare time I like hiking, paddle boarding</a:t>
            </a:r>
            <a:r>
              <a:rPr lang="en-US">
                <a:latin typeface="Century Gothic" panose="020B0502020202020204" pitchFamily="34" charset="0"/>
              </a:rPr>
              <a:t>, vegetarian </a:t>
            </a:r>
            <a:r>
              <a:rPr lang="en-US" dirty="0">
                <a:latin typeface="Century Gothic" panose="020B0502020202020204" pitchFamily="34" charset="0"/>
              </a:rPr>
              <a:t>food,  reading and listening podcasts</a:t>
            </a:r>
          </a:p>
          <a:p>
            <a:pPr marL="285750" indent="-285750">
              <a:buFont typeface="Arial" panose="020B0604020202020204" pitchFamily="34" charset="0"/>
              <a:buChar char="•"/>
            </a:pPr>
            <a:r>
              <a:rPr lang="en-US" dirty="0">
                <a:latin typeface="Century Gothic" panose="020B0502020202020204" pitchFamily="34" charset="0"/>
              </a:rPr>
              <a:t>I love working with our wonderful volunteers who give so much to HSHV! </a:t>
            </a:r>
          </a:p>
        </p:txBody>
      </p:sp>
      <p:pic>
        <p:nvPicPr>
          <p:cNvPr id="4" name="Picture 3" descr="A cat lying on a person's lap&#10;&#10;Description automatically generated with medium confidence">
            <a:extLst>
              <a:ext uri="{FF2B5EF4-FFF2-40B4-BE49-F238E27FC236}">
                <a16:creationId xmlns:a16="http://schemas.microsoft.com/office/drawing/2014/main" id="{AAE659DF-4695-3393-570F-720040B2E2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741" y="2507184"/>
            <a:ext cx="1842005" cy="2445816"/>
          </a:xfrm>
          <a:prstGeom prst="rect">
            <a:avLst/>
          </a:prstGeom>
        </p:spPr>
      </p:pic>
      <p:pic>
        <p:nvPicPr>
          <p:cNvPr id="6" name="Picture 5" descr="A cat lying on a bed&#10;&#10;Description automatically generated with medium confidence">
            <a:extLst>
              <a:ext uri="{FF2B5EF4-FFF2-40B4-BE49-F238E27FC236}">
                <a16:creationId xmlns:a16="http://schemas.microsoft.com/office/drawing/2014/main" id="{F09577A7-E722-7F7D-E84C-23AF0CFE74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5381" y="2500007"/>
            <a:ext cx="1855826" cy="2469290"/>
          </a:xfrm>
          <a:prstGeom prst="rect">
            <a:avLst/>
          </a:prstGeom>
        </p:spPr>
      </p:pic>
      <p:pic>
        <p:nvPicPr>
          <p:cNvPr id="8" name="Picture 7" descr="A person taking a selfie with a dog">
            <a:extLst>
              <a:ext uri="{FF2B5EF4-FFF2-40B4-BE49-F238E27FC236}">
                <a16:creationId xmlns:a16="http://schemas.microsoft.com/office/drawing/2014/main" id="{8A283BBE-0AD9-1690-7598-42BFDE20C1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0938" y="2507184"/>
            <a:ext cx="1876399" cy="2445816"/>
          </a:xfrm>
          <a:prstGeom prst="rect">
            <a:avLst/>
          </a:prstGeom>
        </p:spPr>
      </p:pic>
    </p:spTree>
    <p:extLst>
      <p:ext uri="{BB962C8B-B14F-4D97-AF65-F5344CB8AC3E}">
        <p14:creationId xmlns:p14="http://schemas.microsoft.com/office/powerpoint/2010/main" val="2628987002"/>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4267200" y="2438400"/>
            <a:ext cx="4800600" cy="4343400"/>
          </a:xfrm>
        </p:spPr>
        <p:txBody>
          <a:bodyPr/>
          <a:lstStyle/>
          <a:p>
            <a:r>
              <a:rPr lang="en-US" sz="2400" dirty="0"/>
              <a:t>Washing machines are programed to dispense the right amount of soap and bleach into each machine.  </a:t>
            </a:r>
          </a:p>
          <a:p>
            <a:r>
              <a:rPr lang="en-US" sz="2400" dirty="0"/>
              <a:t>Please do not bring any outside cleaning products into the shelter - we only use safe and environmentally wise products around the animals and in the shelter. </a:t>
            </a:r>
          </a:p>
        </p:txBody>
      </p:sp>
      <p:sp>
        <p:nvSpPr>
          <p:cNvPr id="2" name="Title 1"/>
          <p:cNvSpPr>
            <a:spLocks noGrp="1"/>
          </p:cNvSpPr>
          <p:nvPr>
            <p:ph type="title"/>
          </p:nvPr>
        </p:nvSpPr>
        <p:spPr>
          <a:xfrm>
            <a:off x="0" y="273050"/>
            <a:ext cx="9144000" cy="869950"/>
          </a:xfrm>
        </p:spPr>
        <p:txBody>
          <a:bodyPr/>
          <a:lstStyle/>
          <a:p>
            <a:pPr algn="ctr"/>
            <a:r>
              <a:rPr lang="en-US" dirty="0"/>
              <a:t>Laundry Room Supplies </a:t>
            </a:r>
          </a:p>
        </p:txBody>
      </p:sp>
      <p:sp>
        <p:nvSpPr>
          <p:cNvPr id="6" name="Content Placeholder 5"/>
          <p:cNvSpPr>
            <a:spLocks noGrp="1"/>
          </p:cNvSpPr>
          <p:nvPr>
            <p:ph sz="quarter" idx="2"/>
          </p:nvPr>
        </p:nvSpPr>
        <p:spPr>
          <a:xfrm>
            <a:off x="76200" y="2514600"/>
            <a:ext cx="3886200" cy="3581400"/>
          </a:xfrm>
        </p:spPr>
        <p:txBody>
          <a:bodyPr/>
          <a:lstStyle/>
          <a:p>
            <a:r>
              <a:rPr lang="en-US" sz="2400" dirty="0"/>
              <a:t>Gloves, garbage bag liners, paper towels, </a:t>
            </a:r>
            <a:r>
              <a:rPr lang="en-US" sz="2400" dirty="0" err="1"/>
              <a:t>Accel</a:t>
            </a:r>
            <a:r>
              <a:rPr lang="en-US" sz="2400" dirty="0"/>
              <a:t> products are all available on the cart.  </a:t>
            </a:r>
          </a:p>
          <a:p>
            <a:r>
              <a:rPr lang="en-US" sz="2400" dirty="0"/>
              <a:t>If supplies are low, see a Shelter Supervisor or the Volunteer Team</a:t>
            </a:r>
          </a:p>
        </p:txBody>
      </p:sp>
      <p:sp>
        <p:nvSpPr>
          <p:cNvPr id="5" name="Text Placeholder 4"/>
          <p:cNvSpPr>
            <a:spLocks noGrp="1"/>
          </p:cNvSpPr>
          <p:nvPr>
            <p:ph type="body" sz="quarter" idx="1"/>
          </p:nvPr>
        </p:nvSpPr>
        <p:spPr>
          <a:xfrm>
            <a:off x="76200" y="1752600"/>
            <a:ext cx="3886200" cy="640080"/>
          </a:xfrm>
        </p:spPr>
        <p:txBody>
          <a:bodyPr/>
          <a:lstStyle/>
          <a:p>
            <a:pPr algn="ctr"/>
            <a:r>
              <a:rPr lang="en-US" dirty="0"/>
              <a:t>Everyday Supplies</a:t>
            </a:r>
          </a:p>
        </p:txBody>
      </p:sp>
      <p:sp>
        <p:nvSpPr>
          <p:cNvPr id="7" name="Text Placeholder 6"/>
          <p:cNvSpPr>
            <a:spLocks noGrp="1"/>
          </p:cNvSpPr>
          <p:nvPr>
            <p:ph type="body" sz="quarter" idx="3"/>
          </p:nvPr>
        </p:nvSpPr>
        <p:spPr>
          <a:xfrm>
            <a:off x="4267200" y="1752600"/>
            <a:ext cx="4800600" cy="640080"/>
          </a:xfrm>
        </p:spPr>
        <p:txBody>
          <a:bodyPr/>
          <a:lstStyle/>
          <a:p>
            <a:pPr algn="ctr"/>
            <a:r>
              <a:rPr lang="en-US" dirty="0"/>
              <a:t>Cleaning Products</a:t>
            </a:r>
          </a:p>
        </p:txBody>
      </p:sp>
    </p:spTree>
    <p:extLst>
      <p:ext uri="{BB962C8B-B14F-4D97-AF65-F5344CB8AC3E}">
        <p14:creationId xmlns:p14="http://schemas.microsoft.com/office/powerpoint/2010/main" val="1427830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4724400" y="2404970"/>
            <a:ext cx="4267200" cy="3581400"/>
          </a:xfrm>
        </p:spPr>
        <p:txBody>
          <a:bodyPr/>
          <a:lstStyle/>
          <a:p>
            <a:pPr>
              <a:buClr>
                <a:schemeClr val="tx2"/>
              </a:buClr>
            </a:pPr>
            <a:r>
              <a:rPr lang="en-US" sz="2000" dirty="0"/>
              <a:t>Put clean laundry from either washer into either dryer. </a:t>
            </a:r>
          </a:p>
          <a:p>
            <a:pPr>
              <a:buClr>
                <a:schemeClr val="tx2"/>
              </a:buClr>
            </a:pPr>
            <a:r>
              <a:rPr lang="en-US" sz="2000" dirty="0"/>
              <a:t>Press the green “start” button</a:t>
            </a:r>
          </a:p>
          <a:p>
            <a:pPr>
              <a:buClr>
                <a:schemeClr val="tx2"/>
              </a:buClr>
            </a:pPr>
            <a:r>
              <a:rPr lang="en-US" sz="2000" dirty="0"/>
              <a:t>Clean lint traps every two hours (located below each dryer) and mark the time cleaned on the whiteboard.</a:t>
            </a:r>
          </a:p>
          <a:p>
            <a:pPr>
              <a:buClr>
                <a:schemeClr val="tx2"/>
              </a:buClr>
            </a:pPr>
            <a:r>
              <a:rPr lang="en-US" sz="2000" dirty="0"/>
              <a:t>If an item doesn’t dry completely, put it back in the dryer.</a:t>
            </a:r>
          </a:p>
          <a:p>
            <a:endParaRPr lang="en-US" sz="3200" dirty="0"/>
          </a:p>
          <a:p>
            <a:endParaRPr lang="en-US" dirty="0"/>
          </a:p>
        </p:txBody>
      </p:sp>
      <p:sp>
        <p:nvSpPr>
          <p:cNvPr id="2" name="Title 1"/>
          <p:cNvSpPr>
            <a:spLocks noGrp="1"/>
          </p:cNvSpPr>
          <p:nvPr>
            <p:ph type="title"/>
          </p:nvPr>
        </p:nvSpPr>
        <p:spPr>
          <a:xfrm>
            <a:off x="0" y="273050"/>
            <a:ext cx="9144000" cy="869950"/>
          </a:xfrm>
        </p:spPr>
        <p:txBody>
          <a:bodyPr/>
          <a:lstStyle/>
          <a:p>
            <a:pPr algn="ctr"/>
            <a:r>
              <a:rPr lang="en-US" dirty="0"/>
              <a:t>Laundry Room Machines</a:t>
            </a:r>
          </a:p>
        </p:txBody>
      </p:sp>
      <p:sp>
        <p:nvSpPr>
          <p:cNvPr id="6" name="Content Placeholder 5"/>
          <p:cNvSpPr>
            <a:spLocks noGrp="1"/>
          </p:cNvSpPr>
          <p:nvPr>
            <p:ph sz="quarter" idx="2"/>
          </p:nvPr>
        </p:nvSpPr>
        <p:spPr>
          <a:xfrm>
            <a:off x="152400" y="2522221"/>
            <a:ext cx="4267200" cy="3886200"/>
          </a:xfrm>
        </p:spPr>
        <p:txBody>
          <a:bodyPr/>
          <a:lstStyle/>
          <a:p>
            <a:r>
              <a:rPr lang="en-US" sz="2000" dirty="0"/>
              <a:t>Machines cycles can vary depending on load. </a:t>
            </a:r>
          </a:p>
          <a:p>
            <a:r>
              <a:rPr lang="en-US" sz="2000" dirty="0"/>
              <a:t>To run washers press “1 start”</a:t>
            </a:r>
          </a:p>
          <a:p>
            <a:r>
              <a:rPr lang="en-US" sz="2000" dirty="0"/>
              <a:t>Run best when full, leave enough space for a football to fit at the top</a:t>
            </a:r>
          </a:p>
          <a:p>
            <a:r>
              <a:rPr lang="en-US" sz="2000" dirty="0"/>
              <a:t>Any combination of items can go into either washer</a:t>
            </a:r>
          </a:p>
          <a:p>
            <a:r>
              <a:rPr lang="en-US" sz="2000" dirty="0"/>
              <a:t>Soap and bleach are automatically dispensed.</a:t>
            </a:r>
          </a:p>
        </p:txBody>
      </p:sp>
      <p:sp>
        <p:nvSpPr>
          <p:cNvPr id="5" name="Text Placeholder 4"/>
          <p:cNvSpPr>
            <a:spLocks noGrp="1"/>
          </p:cNvSpPr>
          <p:nvPr>
            <p:ph type="body" sz="quarter" idx="1"/>
          </p:nvPr>
        </p:nvSpPr>
        <p:spPr>
          <a:xfrm>
            <a:off x="76200" y="1752600"/>
            <a:ext cx="4419600" cy="640080"/>
          </a:xfrm>
        </p:spPr>
        <p:txBody>
          <a:bodyPr/>
          <a:lstStyle/>
          <a:p>
            <a:pPr algn="ctr"/>
            <a:r>
              <a:rPr lang="en-US" dirty="0"/>
              <a:t>Washing Machines</a:t>
            </a:r>
          </a:p>
        </p:txBody>
      </p:sp>
      <p:sp>
        <p:nvSpPr>
          <p:cNvPr id="7" name="Text Placeholder 6"/>
          <p:cNvSpPr>
            <a:spLocks noGrp="1"/>
          </p:cNvSpPr>
          <p:nvPr>
            <p:ph type="body" sz="quarter" idx="3"/>
          </p:nvPr>
        </p:nvSpPr>
        <p:spPr>
          <a:xfrm>
            <a:off x="4648200" y="1752600"/>
            <a:ext cx="4419600" cy="640080"/>
          </a:xfrm>
        </p:spPr>
        <p:txBody>
          <a:bodyPr/>
          <a:lstStyle/>
          <a:p>
            <a:pPr algn="ctr"/>
            <a:r>
              <a:rPr lang="en-US" dirty="0"/>
              <a:t>Dryers </a:t>
            </a:r>
          </a:p>
        </p:txBody>
      </p:sp>
      <p:sp>
        <p:nvSpPr>
          <p:cNvPr id="3" name="TextBox 2">
            <a:extLst>
              <a:ext uri="{FF2B5EF4-FFF2-40B4-BE49-F238E27FC236}">
                <a16:creationId xmlns:a16="http://schemas.microsoft.com/office/drawing/2014/main" id="{20702794-8035-C9A7-0ECF-0C4A6E8772D3}"/>
              </a:ext>
            </a:extLst>
          </p:cNvPr>
          <p:cNvSpPr txBox="1"/>
          <p:nvPr/>
        </p:nvSpPr>
        <p:spPr>
          <a:xfrm>
            <a:off x="1447800" y="6042659"/>
            <a:ext cx="6858000" cy="646331"/>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**Reminder:  If any item that has been washed falls on the floor it is considered dirty and need to be re-washed.</a:t>
            </a:r>
          </a:p>
        </p:txBody>
      </p:sp>
    </p:spTree>
    <p:extLst>
      <p:ext uri="{BB962C8B-B14F-4D97-AF65-F5344CB8AC3E}">
        <p14:creationId xmlns:p14="http://schemas.microsoft.com/office/powerpoint/2010/main" val="2370593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Handling Dirty Laundry</a:t>
            </a:r>
          </a:p>
        </p:txBody>
      </p:sp>
      <p:sp>
        <p:nvSpPr>
          <p:cNvPr id="13" name="TextBox 12"/>
          <p:cNvSpPr txBox="1"/>
          <p:nvPr/>
        </p:nvSpPr>
        <p:spPr>
          <a:xfrm>
            <a:off x="0" y="1676400"/>
            <a:ext cx="9144000" cy="707886"/>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Please shake out all laundry before putting it into one of </a:t>
            </a: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the large bins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inside the laundry room</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r="15178"/>
          <a:stretch/>
        </p:blipFill>
        <p:spPr>
          <a:xfrm>
            <a:off x="5887094" y="3096281"/>
            <a:ext cx="3115625" cy="2754868"/>
          </a:xfrm>
          <a:prstGeom prst="rect">
            <a:avLst/>
          </a:prstGeom>
        </p:spPr>
      </p:pic>
      <p:sp>
        <p:nvSpPr>
          <p:cNvPr id="3" name="TextBox 2">
            <a:extLst>
              <a:ext uri="{FF2B5EF4-FFF2-40B4-BE49-F238E27FC236}">
                <a16:creationId xmlns:a16="http://schemas.microsoft.com/office/drawing/2014/main" id="{D8D8796F-F672-6389-2BC9-1E2C47E34CD2}"/>
              </a:ext>
            </a:extLst>
          </p:cNvPr>
          <p:cNvSpPr txBox="1"/>
          <p:nvPr/>
        </p:nvSpPr>
        <p:spPr>
          <a:xfrm>
            <a:off x="373653" y="2694039"/>
            <a:ext cx="551344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4D4D"/>
                </a:solidFill>
                <a:effectLst/>
                <a:uLnTx/>
                <a:uFillTx/>
                <a:latin typeface="Century Gothic" panose="020F0302020204030204"/>
                <a:ea typeface="+mn-ea"/>
                <a:cs typeface="+mn-cs"/>
              </a:rPr>
              <a:t>General Laundry Cyle:  Press 1 start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Both washers and dryers are identical in programming and size, so no need to sort the dirty laundry (just remember to remove any debris).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srgbClr val="4D4D4D"/>
                </a:solidFill>
                <a:effectLst/>
                <a:uLnTx/>
                <a:uFillTx/>
                <a:latin typeface="Century Gothic" panose="020F0302020204030204"/>
                <a:ea typeface="+mn-ea"/>
                <a:cs typeface="+mn-cs"/>
              </a:rPr>
              <a:t>We do not</a:t>
            </a:r>
            <a:r>
              <a:rPr kumimoji="0" lang="en-US" sz="1800" b="1" i="0" u="none" strike="noStrike" kern="1200" cap="none" spc="0" normalizeH="0" baseline="0" noProof="0" dirty="0">
                <a:ln>
                  <a:noFill/>
                </a:ln>
                <a:solidFill>
                  <a:srgbClr val="4D4D4D"/>
                </a:solidFill>
                <a:effectLst/>
                <a:uLnTx/>
                <a:uFillTx/>
                <a:latin typeface="Century Gothic" panose="020F0302020204030204"/>
                <a:ea typeface="+mn-ea"/>
                <a:cs typeface="+mn-cs"/>
              </a:rPr>
              <a:t> </a:t>
            </a: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put Hard plastic/rubber toys into the washer/dryer. Instead, they go…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Cat kitchen-Cat hard plastic/rubber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Dog kitchen-Dog hard plastic/rubber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Items that </a:t>
            </a:r>
            <a:r>
              <a:rPr kumimoji="0" lang="en-US" sz="1800" b="1" i="0" u="sng" strike="noStrike" kern="1200" cap="none" spc="0" normalizeH="0" baseline="0" noProof="0" dirty="0">
                <a:ln>
                  <a:noFill/>
                </a:ln>
                <a:solidFill>
                  <a:srgbClr val="4D4D4D"/>
                </a:solidFill>
                <a:effectLst/>
                <a:uLnTx/>
                <a:uFillTx/>
                <a:latin typeface="Century Gothic" panose="020F0302020204030204"/>
                <a:ea typeface="+mn-ea"/>
                <a:cs typeface="+mn-cs"/>
              </a:rPr>
              <a:t>we do not</a:t>
            </a:r>
            <a:r>
              <a:rPr kumimoji="0" lang="en-US" sz="1800" b="1" i="0" u="none" strike="noStrike" kern="1200" cap="none" spc="0" normalizeH="0" baseline="0" noProof="0" dirty="0">
                <a:ln>
                  <a:noFill/>
                </a:ln>
                <a:solidFill>
                  <a:srgbClr val="4D4D4D"/>
                </a:solidFill>
                <a:effectLst/>
                <a:uLnTx/>
                <a:uFillTx/>
                <a:latin typeface="Century Gothic" panose="020F0302020204030204"/>
                <a:ea typeface="+mn-ea"/>
                <a:cs typeface="+mn-cs"/>
              </a:rPr>
              <a:t> </a:t>
            </a: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put in the dryer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Collars/Leashes/Harnesses- hang on hook on back wall to dry.</a:t>
            </a:r>
          </a:p>
        </p:txBody>
      </p:sp>
    </p:spTree>
    <p:extLst>
      <p:ext uri="{BB962C8B-B14F-4D97-AF65-F5344CB8AC3E}">
        <p14:creationId xmlns:p14="http://schemas.microsoft.com/office/powerpoint/2010/main" val="2832852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Folding &amp; Storing </a:t>
            </a:r>
            <a:r>
              <a:rPr lang="en-US" dirty="0"/>
              <a:t>Laundry</a:t>
            </a:r>
            <a:endParaRPr lang="en-US" sz="4000" dirty="0"/>
          </a:p>
        </p:txBody>
      </p:sp>
      <p:sp>
        <p:nvSpPr>
          <p:cNvPr id="5" name="TextBox 4"/>
          <p:cNvSpPr txBox="1"/>
          <p:nvPr/>
        </p:nvSpPr>
        <p:spPr>
          <a:xfrm>
            <a:off x="33746" y="1694795"/>
            <a:ext cx="5830389"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D4D4D"/>
                </a:solidFill>
                <a:effectLst/>
                <a:uLnTx/>
                <a:uFillTx/>
                <a:latin typeface="Century Gothic" panose="020F0302020204030204"/>
                <a:ea typeface="+mn-ea"/>
                <a:cs typeface="+mn-cs"/>
              </a:rPr>
              <a:t>Most clean, folded laundry will go to the storage shelves in the cat storage area (before Dog </a:t>
            </a:r>
            <a:r>
              <a:rPr kumimoji="0" lang="en-US" sz="2000" b="0" i="0" u="none" strike="noStrike" kern="1200" cap="none" spc="0" normalizeH="0" baseline="0" noProof="0" dirty="0" err="1">
                <a:ln>
                  <a:noFill/>
                </a:ln>
                <a:solidFill>
                  <a:srgbClr val="4D4D4D"/>
                </a:solidFill>
                <a:effectLst/>
                <a:uLnTx/>
                <a:uFillTx/>
                <a:latin typeface="Century Gothic" panose="020F0302020204030204"/>
                <a:ea typeface="+mn-ea"/>
                <a:cs typeface="+mn-cs"/>
              </a:rPr>
              <a:t>Adoptables</a:t>
            </a:r>
            <a:r>
              <a:rPr kumimoji="0" lang="en-US" sz="2000" b="0" i="0" u="none" strike="noStrike" kern="1200" cap="none" spc="0" normalizeH="0" baseline="0" noProof="0" dirty="0">
                <a:ln>
                  <a:noFill/>
                </a:ln>
                <a:solidFill>
                  <a:srgbClr val="4D4D4D"/>
                </a:solidFill>
                <a:effectLst/>
                <a:uLnTx/>
                <a:uFillTx/>
                <a:latin typeface="Century Gothic" panose="020F0302020204030204"/>
                <a:ea typeface="+mn-ea"/>
                <a:cs typeface="+mn-cs"/>
              </a:rPr>
              <a:t>). Only put items on the correct shelf.</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D4D4D"/>
                </a:solidFill>
                <a:effectLst/>
                <a:uLnTx/>
                <a:uFillTx/>
                <a:latin typeface="Century Gothic" panose="020F0302020204030204"/>
                <a:ea typeface="+mn-ea"/>
                <a:cs typeface="+mn-cs"/>
              </a:rPr>
              <a:t>Some items (flat sheets only (no fitted sheets), dog beds, and cat beds) do not go on these shelves, but instead are stored in Dogtown Storage or Uptown Cats. (See map on next page)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D4D4D"/>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D4D4D"/>
                </a:solidFill>
                <a:effectLst/>
                <a:uLnTx/>
                <a:uFillTx/>
                <a:latin typeface="Century Gothic" panose="020F0302020204030204"/>
                <a:ea typeface="+mn-ea"/>
                <a:cs typeface="+mn-cs"/>
              </a:rPr>
              <a:t>If you don’t know where an item goes, check the signs above the washers, or just leave it on the counter in the laundry room.</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14815" b="23885"/>
          <a:stretch/>
        </p:blipFill>
        <p:spPr>
          <a:xfrm>
            <a:off x="6324600" y="4991215"/>
            <a:ext cx="2785654" cy="1866786"/>
          </a:xfrm>
          <a:prstGeom prst="rect">
            <a:avLst/>
          </a:prstGeom>
        </p:spPr>
      </p:pic>
      <p:sp>
        <p:nvSpPr>
          <p:cNvPr id="7" name="Right Arrow 6"/>
          <p:cNvSpPr/>
          <p:nvPr/>
        </p:nvSpPr>
        <p:spPr>
          <a:xfrm>
            <a:off x="4648200" y="5715000"/>
            <a:ext cx="1312817" cy="53340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ight Arrow 10"/>
          <p:cNvSpPr/>
          <p:nvPr/>
        </p:nvSpPr>
        <p:spPr>
          <a:xfrm>
            <a:off x="4568735" y="2633630"/>
            <a:ext cx="1295400" cy="53340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7" name="Picture 3" descr="35bd3860-1ab0-4a69-b838-7eeb3d47d91f@HSH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828800"/>
            <a:ext cx="2728866" cy="274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420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Special Laundry Loads</a:t>
            </a:r>
          </a:p>
        </p:txBody>
      </p:sp>
      <p:sp>
        <p:nvSpPr>
          <p:cNvPr id="5" name="TextBox 4"/>
          <p:cNvSpPr txBox="1"/>
          <p:nvPr/>
        </p:nvSpPr>
        <p:spPr>
          <a:xfrm>
            <a:off x="176981" y="1543713"/>
            <a:ext cx="8839200"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Special laundry is done for several departments. This laundry will have its own washing instructions found on the back of the laminated cards that will be attached to the laundry bags.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The special laundry often requires a different wash cycle. </a:t>
            </a:r>
            <a:r>
              <a:rPr kumimoji="0" lang="en-US" sz="2400" b="1"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Please follow instructions carefully</a:t>
            </a:r>
            <a:r>
              <a:rPr kumimoji="0" lang="en-US" sz="2400" b="1" i="0" u="none" strike="noStrike" kern="1200" cap="none" spc="0" normalizeH="0" baseline="0" noProof="0">
                <a:ln>
                  <a:noFill/>
                </a:ln>
                <a:solidFill>
                  <a:srgbClr val="4D4D4D"/>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a:ln>
                  <a:noFill/>
                </a:ln>
                <a:solidFill>
                  <a:srgbClr val="4D4D4D"/>
                </a:solidFill>
                <a:effectLst/>
                <a:uLnTx/>
                <a:uFillTx/>
                <a:latin typeface="Century Gothic" panose="020B0502020202020204" pitchFamily="34" charset="0"/>
                <a:ea typeface="+mn-ea"/>
                <a:cs typeface="+mn-cs"/>
              </a:rPr>
              <a:t>Do not </a:t>
            </a:r>
            <a:r>
              <a:rPr kumimoji="0" lang="en-US" sz="24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mix special laundry with “normal” laundry.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Red</a:t>
            </a:r>
            <a:r>
              <a:rPr kumimoji="0" lang="en-US" sz="20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 = Clinic Laundry –Cycle 2 (press 2, start-that’s it!!)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Yellow</a:t>
            </a:r>
            <a:r>
              <a:rPr kumimoji="0" lang="en-US" sz="20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 = Community Cats- Cycle 3 (press 3, start)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Green</a:t>
            </a:r>
            <a:r>
              <a:rPr kumimoji="0" lang="en-US" sz="20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 = Humane Education –Cycle 2 (press 2, start)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Pink</a:t>
            </a:r>
            <a:r>
              <a:rPr kumimoji="0" lang="en-US" sz="20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=Cat/Kitten Nursery- Cycle 1 (press 1, start)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D4D4D"/>
                </a:solidFill>
                <a:effectLst/>
                <a:uLnTx/>
                <a:uFillTx/>
                <a:latin typeface="Century Gothic" panose="020B0502020202020204" pitchFamily="34" charset="0"/>
                <a:ea typeface="+mn-ea"/>
                <a:cs typeface="+mn-cs"/>
              </a:rPr>
              <a:t>Please note any “extra” rinse cycles are already programmed into the special cycle. </a:t>
            </a:r>
          </a:p>
        </p:txBody>
      </p:sp>
      <p:sp>
        <p:nvSpPr>
          <p:cNvPr id="7" name="TextBox 6"/>
          <p:cNvSpPr txBox="1"/>
          <p:nvPr/>
        </p:nvSpPr>
        <p:spPr>
          <a:xfrm>
            <a:off x="6909619" y="3886200"/>
            <a:ext cx="2057400" cy="1754326"/>
          </a:xfrm>
          <a:prstGeom prst="rect">
            <a:avLst/>
          </a:prstGeom>
          <a:solidFill>
            <a:schemeClr val="bg2"/>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entury Gothic" panose="020F0302020204030204"/>
                <a:ea typeface="+mn-ea"/>
                <a:cs typeface="+mn-cs"/>
              </a:rPr>
              <a:t>Red </a:t>
            </a:r>
            <a:r>
              <a:rPr kumimoji="0" lang="en-US" sz="1800" b="0" i="0" u="none" strike="noStrike" kern="1200" cap="none" spc="0" normalizeH="0" baseline="0" noProof="0" dirty="0">
                <a:ln>
                  <a:noFill/>
                </a:ln>
                <a:solidFill>
                  <a:srgbClr val="4D4D4D"/>
                </a:solidFill>
                <a:effectLst/>
                <a:uLnTx/>
                <a:uFillTx/>
                <a:latin typeface="Century Gothic" panose="020F0302020204030204"/>
                <a:ea typeface="+mn-ea"/>
                <a:cs typeface="+mn-cs"/>
              </a:rPr>
              <a:t>bag clinic laundry takes top priority – it should go in the to washer as soon as possible.</a:t>
            </a:r>
          </a:p>
        </p:txBody>
      </p:sp>
    </p:spTree>
    <p:extLst>
      <p:ext uri="{BB962C8B-B14F-4D97-AF65-F5344CB8AC3E}">
        <p14:creationId xmlns:p14="http://schemas.microsoft.com/office/powerpoint/2010/main" val="19487963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6950B112-A884-E9D1-71D2-A0C265C396F5}"/>
              </a:ext>
            </a:extLst>
          </p:cNvPr>
          <p:cNvGraphicFramePr>
            <a:graphicFrameLocks noGrp="1"/>
          </p:cNvGraphicFramePr>
          <p:nvPr>
            <p:ph sz="quarter" idx="1"/>
            <p:extLst>
              <p:ext uri="{D42A27DB-BD31-4B8C-83A1-F6EECF244321}">
                <p14:modId xmlns:p14="http://schemas.microsoft.com/office/powerpoint/2010/main" val="941492804"/>
              </p:ext>
            </p:extLst>
          </p:nvPr>
        </p:nvGraphicFramePr>
        <p:xfrm>
          <a:off x="152400" y="1828800"/>
          <a:ext cx="9144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C76D6A2B-E1C5-8106-7594-B639828E22D8}"/>
              </a:ext>
            </a:extLst>
          </p:cNvPr>
          <p:cNvSpPr>
            <a:spLocks noGrp="1"/>
          </p:cNvSpPr>
          <p:nvPr>
            <p:ph type="title"/>
          </p:nvPr>
        </p:nvSpPr>
        <p:spPr/>
        <p:txBody>
          <a:bodyPr/>
          <a:lstStyle/>
          <a:p>
            <a:r>
              <a:rPr lang="en-US" dirty="0"/>
              <a:t>Waiting For a Load to Finish? </a:t>
            </a:r>
          </a:p>
        </p:txBody>
      </p:sp>
    </p:spTree>
    <p:extLst>
      <p:ext uri="{BB962C8B-B14F-4D97-AF65-F5344CB8AC3E}">
        <p14:creationId xmlns:p14="http://schemas.microsoft.com/office/powerpoint/2010/main" val="2292996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5"/>
            <a:ext cx="9144000" cy="1065949"/>
          </a:xfrm>
        </p:spPr>
        <p:txBody>
          <a:bodyPr/>
          <a:lstStyle/>
          <a:p>
            <a:r>
              <a:rPr lang="en-US" dirty="0"/>
              <a:t> Important Laundry Reminders</a:t>
            </a:r>
            <a:endParaRPr lang="en-US" sz="3600" dirty="0"/>
          </a:p>
        </p:txBody>
      </p:sp>
      <p:graphicFrame>
        <p:nvGraphicFramePr>
          <p:cNvPr id="5" name="Diagram 4"/>
          <p:cNvGraphicFramePr/>
          <p:nvPr>
            <p:extLst>
              <p:ext uri="{D42A27DB-BD31-4B8C-83A1-F6EECF244321}">
                <p14:modId xmlns:p14="http://schemas.microsoft.com/office/powerpoint/2010/main" val="3088293736"/>
              </p:ext>
            </p:extLst>
          </p:nvPr>
        </p:nvGraphicFramePr>
        <p:xfrm>
          <a:off x="0" y="1524000"/>
          <a:ext cx="9067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81284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 y="228600"/>
            <a:ext cx="9258300" cy="990600"/>
          </a:xfrm>
        </p:spPr>
        <p:txBody>
          <a:bodyPr/>
          <a:lstStyle/>
          <a:p>
            <a:r>
              <a:rPr lang="en-US" sz="3600" dirty="0"/>
              <a:t>Volunteering in a Shelter Setting</a:t>
            </a:r>
          </a:p>
        </p:txBody>
      </p:sp>
      <p:sp>
        <p:nvSpPr>
          <p:cNvPr id="15" name="Content Placeholder 14"/>
          <p:cNvSpPr>
            <a:spLocks noGrp="1"/>
          </p:cNvSpPr>
          <p:nvPr>
            <p:ph sz="quarter" idx="1"/>
          </p:nvPr>
        </p:nvSpPr>
        <p:spPr>
          <a:xfrm>
            <a:off x="685800" y="1600200"/>
            <a:ext cx="8153400" cy="4572000"/>
          </a:xfrm>
        </p:spPr>
        <p:txBody>
          <a:bodyPr/>
          <a:lstStyle/>
          <a:p>
            <a:r>
              <a:rPr lang="en-US" dirty="0"/>
              <a:t>Exposure to Germs/Diseases.</a:t>
            </a:r>
          </a:p>
          <a:p>
            <a:pPr lvl="1"/>
            <a:r>
              <a:rPr lang="en-US" sz="2000" dirty="0"/>
              <a:t>Zoonotic-animal to human (i.e. Ringworm).</a:t>
            </a:r>
          </a:p>
          <a:p>
            <a:pPr lvl="1"/>
            <a:r>
              <a:rPr lang="en-US" sz="2000" dirty="0"/>
              <a:t>Other diseases animal-animal (i.e.  Parvo, URI’s).</a:t>
            </a:r>
          </a:p>
          <a:p>
            <a:r>
              <a:rPr lang="en-US" dirty="0"/>
              <a:t>Humans are the largest carriers of germs</a:t>
            </a:r>
            <a:r>
              <a:rPr lang="en-US" sz="2000" dirty="0"/>
              <a:t>. </a:t>
            </a:r>
          </a:p>
          <a:p>
            <a:pPr lvl="1"/>
            <a:r>
              <a:rPr lang="en-US" sz="2000" dirty="0"/>
              <a:t>Always sanitize hands.</a:t>
            </a:r>
          </a:p>
          <a:p>
            <a:pPr lvl="1"/>
            <a:r>
              <a:rPr lang="en-US" sz="2000" dirty="0"/>
              <a:t>Laundry is the </a:t>
            </a:r>
            <a:r>
              <a:rPr lang="en-US" sz="2000" u="sng" dirty="0"/>
              <a:t>last</a:t>
            </a:r>
            <a:r>
              <a:rPr lang="en-US" sz="2000" dirty="0"/>
              <a:t> thing you do at the shelter.</a:t>
            </a:r>
          </a:p>
          <a:p>
            <a:r>
              <a:rPr lang="en-US" dirty="0"/>
              <a:t>After Volunteering</a:t>
            </a:r>
          </a:p>
          <a:p>
            <a:pPr lvl="1"/>
            <a:r>
              <a:rPr lang="en-US" sz="2000" dirty="0"/>
              <a:t>Clothing- </a:t>
            </a:r>
          </a:p>
          <a:p>
            <a:pPr lvl="2"/>
            <a:r>
              <a:rPr lang="en-US" sz="1700" dirty="0"/>
              <a:t>wash in hot water/color-safe bleach.  Dry in the dryer on highest setting.</a:t>
            </a:r>
          </a:p>
          <a:p>
            <a:pPr lvl="1"/>
            <a:r>
              <a:rPr lang="en-US" sz="2000" dirty="0"/>
              <a:t>Shoes- </a:t>
            </a:r>
          </a:p>
          <a:p>
            <a:pPr lvl="2"/>
            <a:r>
              <a:rPr lang="en-US" sz="1700" dirty="0"/>
              <a:t>wipe down and/or have a separate pair just for volunteering.</a:t>
            </a:r>
          </a:p>
        </p:txBody>
      </p:sp>
    </p:spTree>
    <p:extLst>
      <p:ext uri="{BB962C8B-B14F-4D97-AF65-F5344CB8AC3E}">
        <p14:creationId xmlns:p14="http://schemas.microsoft.com/office/powerpoint/2010/main" val="2861049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 The Laundry Room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457" y="1698119"/>
            <a:ext cx="3443086" cy="46864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4543" y="1617991"/>
            <a:ext cx="3429000" cy="4766551"/>
          </a:xfrm>
          <a:prstGeom prst="rect">
            <a:avLst/>
          </a:prstGeom>
        </p:spPr>
      </p:pic>
      <p:sp>
        <p:nvSpPr>
          <p:cNvPr id="9" name="TextBox 8"/>
          <p:cNvSpPr txBox="1"/>
          <p:nvPr/>
        </p:nvSpPr>
        <p:spPr>
          <a:xfrm>
            <a:off x="6293543" y="3748941"/>
            <a:ext cx="2850457" cy="584775"/>
          </a:xfrm>
          <a:prstGeom prst="rect">
            <a:avLst/>
          </a:prstGeom>
          <a:solidFill>
            <a:schemeClr val="bg2"/>
          </a:solidFill>
        </p:spPr>
        <p:txBody>
          <a:bodyPr vert="horz" wrap="square" rtlCol="0">
            <a:spAutoFit/>
          </a:bodyPr>
          <a:lstStyle/>
          <a:p>
            <a:pPr algn="ctr"/>
            <a:r>
              <a:rPr lang="en-US" sz="3200" dirty="0">
                <a:solidFill>
                  <a:schemeClr val="tx1">
                    <a:lumMod val="75000"/>
                    <a:lumOff val="25000"/>
                  </a:schemeClr>
                </a:solidFill>
                <a:latin typeface="+mj-lt"/>
              </a:rPr>
              <a:t>Volunteers</a:t>
            </a:r>
            <a:endParaRPr lang="en-US" sz="2800" dirty="0">
              <a:solidFill>
                <a:schemeClr val="tx1">
                  <a:lumMod val="75000"/>
                  <a:lumOff val="25000"/>
                </a:schemeClr>
              </a:solidFill>
              <a:latin typeface="+mj-lt"/>
            </a:endParaRPr>
          </a:p>
        </p:txBody>
      </p:sp>
      <p:sp>
        <p:nvSpPr>
          <p:cNvPr id="11" name="TextBox 10"/>
          <p:cNvSpPr txBox="1"/>
          <p:nvPr/>
        </p:nvSpPr>
        <p:spPr>
          <a:xfrm>
            <a:off x="0" y="3748941"/>
            <a:ext cx="2850457" cy="584775"/>
          </a:xfrm>
          <a:prstGeom prst="rect">
            <a:avLst/>
          </a:prstGeom>
          <a:solidFill>
            <a:schemeClr val="bg2"/>
          </a:solidFill>
        </p:spPr>
        <p:txBody>
          <a:bodyPr vert="horz" wrap="square" rtlCol="0">
            <a:spAutoFit/>
          </a:bodyPr>
          <a:lstStyle/>
          <a:p>
            <a:pPr algn="ctr"/>
            <a:r>
              <a:rPr lang="en-US" sz="3200" dirty="0">
                <a:solidFill>
                  <a:schemeClr val="tx1">
                    <a:lumMod val="75000"/>
                    <a:lumOff val="25000"/>
                  </a:schemeClr>
                </a:solidFill>
                <a:latin typeface="+mj-lt"/>
              </a:rPr>
              <a:t>Before</a:t>
            </a:r>
            <a:endParaRPr lang="en-US" sz="2800" dirty="0">
              <a:solidFill>
                <a:schemeClr val="tx1">
                  <a:lumMod val="75000"/>
                  <a:lumOff val="25000"/>
                </a:schemeClr>
              </a:solidFill>
              <a:latin typeface="+mj-lt"/>
            </a:endParaRPr>
          </a:p>
        </p:txBody>
      </p:sp>
      <p:sp>
        <p:nvSpPr>
          <p:cNvPr id="12" name="TextBox 11"/>
          <p:cNvSpPr txBox="1"/>
          <p:nvPr/>
        </p:nvSpPr>
        <p:spPr>
          <a:xfrm>
            <a:off x="7043" y="3748940"/>
            <a:ext cx="2850457" cy="584775"/>
          </a:xfrm>
          <a:prstGeom prst="rect">
            <a:avLst/>
          </a:prstGeom>
          <a:solidFill>
            <a:schemeClr val="bg2"/>
          </a:solidFill>
        </p:spPr>
        <p:txBody>
          <a:bodyPr vert="horz" wrap="square" rtlCol="0">
            <a:spAutoFit/>
          </a:bodyPr>
          <a:lstStyle/>
          <a:p>
            <a:pPr algn="ctr"/>
            <a:r>
              <a:rPr lang="en-US" sz="3200" dirty="0">
                <a:solidFill>
                  <a:schemeClr val="tx1">
                    <a:lumMod val="75000"/>
                    <a:lumOff val="25000"/>
                  </a:schemeClr>
                </a:solidFill>
                <a:latin typeface="+mj-lt"/>
              </a:rPr>
              <a:t>After</a:t>
            </a:r>
            <a:endParaRPr lang="en-US" sz="2800" dirty="0">
              <a:solidFill>
                <a:schemeClr val="tx1">
                  <a:lumMod val="75000"/>
                  <a:lumOff val="25000"/>
                </a:schemeClr>
              </a:solidFill>
              <a:latin typeface="+mj-lt"/>
            </a:endParaRPr>
          </a:p>
        </p:txBody>
      </p:sp>
      <p:sp>
        <p:nvSpPr>
          <p:cNvPr id="13" name="TextBox 12"/>
          <p:cNvSpPr txBox="1"/>
          <p:nvPr/>
        </p:nvSpPr>
        <p:spPr>
          <a:xfrm>
            <a:off x="6307629" y="3748940"/>
            <a:ext cx="2850457" cy="584775"/>
          </a:xfrm>
          <a:prstGeom prst="rect">
            <a:avLst/>
          </a:prstGeom>
          <a:solidFill>
            <a:schemeClr val="bg2"/>
          </a:solidFill>
        </p:spPr>
        <p:txBody>
          <a:bodyPr vert="horz" wrap="square" rtlCol="0">
            <a:spAutoFit/>
          </a:bodyPr>
          <a:lstStyle/>
          <a:p>
            <a:pPr algn="ctr"/>
            <a:r>
              <a:rPr lang="en-US" sz="3200" dirty="0">
                <a:solidFill>
                  <a:schemeClr val="tx1">
                    <a:lumMod val="75000"/>
                    <a:lumOff val="25000"/>
                  </a:schemeClr>
                </a:solidFill>
                <a:latin typeface="+mj-lt"/>
              </a:rPr>
              <a:t>Volunteers</a:t>
            </a:r>
            <a:endParaRPr lang="en-US" sz="2800" dirty="0">
              <a:solidFill>
                <a:schemeClr val="tx1">
                  <a:lumMod val="75000"/>
                  <a:lumOff val="25000"/>
                </a:schemeClr>
              </a:solidFill>
              <a:latin typeface="+mj-lt"/>
            </a:endParaRPr>
          </a:p>
        </p:txBody>
      </p:sp>
      <p:sp>
        <p:nvSpPr>
          <p:cNvPr id="15" name="TextBox 14"/>
          <p:cNvSpPr txBox="1"/>
          <p:nvPr/>
        </p:nvSpPr>
        <p:spPr>
          <a:xfrm>
            <a:off x="0" y="3748939"/>
            <a:ext cx="9144000" cy="584775"/>
          </a:xfrm>
          <a:prstGeom prst="rect">
            <a:avLst/>
          </a:prstGeom>
          <a:solidFill>
            <a:schemeClr val="bg2"/>
          </a:solidFill>
        </p:spPr>
        <p:txBody>
          <a:bodyPr vert="horz" wrap="square" rtlCol="0">
            <a:spAutoFit/>
          </a:bodyPr>
          <a:lstStyle/>
          <a:p>
            <a:pPr algn="ctr"/>
            <a:r>
              <a:rPr lang="en-US" sz="3200" dirty="0">
                <a:solidFill>
                  <a:schemeClr val="tx1">
                    <a:lumMod val="75000"/>
                    <a:lumOff val="25000"/>
                  </a:schemeClr>
                </a:solidFill>
                <a:latin typeface="+mj-lt"/>
              </a:rPr>
              <a:t>Let’s go check out the laundry room!</a:t>
            </a:r>
            <a:endParaRPr lang="en-US" sz="2800" dirty="0">
              <a:solidFill>
                <a:schemeClr val="tx1">
                  <a:lumMod val="75000"/>
                  <a:lumOff val="25000"/>
                </a:schemeClr>
              </a:solidFill>
              <a:latin typeface="+mj-lt"/>
            </a:endParaRPr>
          </a:p>
        </p:txBody>
      </p:sp>
    </p:spTree>
    <p:extLst>
      <p:ext uri="{BB962C8B-B14F-4D97-AF65-F5344CB8AC3E}">
        <p14:creationId xmlns:p14="http://schemas.microsoft.com/office/powerpoint/2010/main" val="21700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990600"/>
          </a:xfrm>
        </p:spPr>
        <p:txBody>
          <a:bodyPr/>
          <a:lstStyle/>
          <a:p>
            <a:r>
              <a:rPr lang="en-US" dirty="0"/>
              <a:t>Getting Started – Signing Up</a:t>
            </a:r>
          </a:p>
        </p:txBody>
      </p:sp>
      <p:pic>
        <p:nvPicPr>
          <p:cNvPr id="4" name="Picture 3"/>
          <p:cNvPicPr>
            <a:picLocks noChangeAspect="1"/>
          </p:cNvPicPr>
          <p:nvPr/>
        </p:nvPicPr>
        <p:blipFill rotWithShape="1">
          <a:blip r:embed="rId2"/>
          <a:srcRect l="833" t="10000" r="1667" b="5555"/>
          <a:stretch/>
        </p:blipFill>
        <p:spPr>
          <a:xfrm>
            <a:off x="1123950" y="1828800"/>
            <a:ext cx="6896100" cy="4364732"/>
          </a:xfrm>
          <a:prstGeom prst="rect">
            <a:avLst/>
          </a:prstGeom>
        </p:spPr>
      </p:pic>
      <p:sp>
        <p:nvSpPr>
          <p:cNvPr id="2" name="TextBox 1"/>
          <p:cNvSpPr txBox="1"/>
          <p:nvPr/>
        </p:nvSpPr>
        <p:spPr>
          <a:xfrm>
            <a:off x="5486400" y="4495800"/>
            <a:ext cx="3124200" cy="1938992"/>
          </a:xfrm>
          <a:prstGeom prst="rect">
            <a:avLst/>
          </a:prstGeom>
          <a:solidFill>
            <a:schemeClr val="bg2"/>
          </a:solidFill>
        </p:spPr>
        <p:txBody>
          <a:bodyPr wrap="square" rtlCol="0">
            <a:spAutoFit/>
          </a:bodyPr>
          <a:lstStyle/>
          <a:p>
            <a:pPr algn="ctr"/>
            <a:r>
              <a:rPr lang="en-US" sz="3000" dirty="0">
                <a:solidFill>
                  <a:schemeClr val="tx1">
                    <a:lumMod val="75000"/>
                    <a:lumOff val="25000"/>
                  </a:schemeClr>
                </a:solidFill>
                <a:latin typeface="+mj-lt"/>
              </a:rPr>
              <a:t>VIC =</a:t>
            </a:r>
          </a:p>
          <a:p>
            <a:pPr algn="ctr"/>
            <a:r>
              <a:rPr lang="en-US" sz="3000" dirty="0">
                <a:solidFill>
                  <a:schemeClr val="tx1">
                    <a:lumMod val="75000"/>
                    <a:lumOff val="25000"/>
                  </a:schemeClr>
                </a:solidFill>
                <a:latin typeface="+mj-lt"/>
              </a:rPr>
              <a:t>Volunteer Information Center</a:t>
            </a:r>
          </a:p>
        </p:txBody>
      </p:sp>
      <p:sp>
        <p:nvSpPr>
          <p:cNvPr id="5" name="Right Arrow 4"/>
          <p:cNvSpPr/>
          <p:nvPr/>
        </p:nvSpPr>
        <p:spPr>
          <a:xfrm rot="10800000">
            <a:off x="6105525" y="3262845"/>
            <a:ext cx="2209800" cy="658366"/>
          </a:xfrm>
          <a:prstGeom prst="rightArrow">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9144000" cy="1219200"/>
          </a:xfrm>
        </p:spPr>
        <p:txBody>
          <a:bodyPr/>
          <a:lstStyle/>
          <a:p>
            <a:pPr algn="ctr" eaLnBrk="1" hangingPunct="1"/>
            <a:r>
              <a:rPr lang="en-US" altLang="en-US" dirty="0"/>
              <a:t>Tawn</a:t>
            </a:r>
            <a:br>
              <a:rPr lang="en-US" altLang="en-US" dirty="0"/>
            </a:br>
            <a:r>
              <a:rPr lang="en-US" altLang="en-US" sz="2800" dirty="0"/>
              <a:t>Director </a:t>
            </a:r>
            <a:r>
              <a:rPr lang="en-US" altLang="en-US" sz="2800"/>
              <a:t>of Volunteers</a:t>
            </a:r>
            <a:endParaRPr lang="en-US" altLang="en-US" sz="2800" dirty="0"/>
          </a:p>
        </p:txBody>
      </p:sp>
      <p:sp>
        <p:nvSpPr>
          <p:cNvPr id="5" name="Text Placeholder 4"/>
          <p:cNvSpPr>
            <a:spLocks noGrp="1"/>
          </p:cNvSpPr>
          <p:nvPr>
            <p:ph type="body" idx="4294967295"/>
          </p:nvPr>
        </p:nvSpPr>
        <p:spPr>
          <a:xfrm>
            <a:off x="76200" y="1676400"/>
            <a:ext cx="4267200" cy="4756150"/>
          </a:xfrm>
          <a:solidFill>
            <a:schemeClr val="bg2"/>
          </a:solidFill>
        </p:spPr>
        <p:txBody>
          <a:bodyPr/>
          <a:lstStyle/>
          <a:p>
            <a:pPr marL="285744" indent="-285744">
              <a:buFont typeface="Arial" panose="020B0604020202020204" pitchFamily="34" charset="0"/>
              <a:buChar char="•"/>
              <a:defRPr/>
            </a:pPr>
            <a:endParaRPr lang="en-US" sz="2000" dirty="0">
              <a:solidFill>
                <a:schemeClr val="accent6">
                  <a:lumMod val="50000"/>
                </a:schemeClr>
              </a:solidFill>
              <a:latin typeface="Century Gothic" panose="020B0502020202020204" pitchFamily="34" charset="0"/>
            </a:endParaRPr>
          </a:p>
          <a:p>
            <a:pPr marL="285744" indent="-285744" algn="just">
              <a:buFont typeface="Arial" panose="020B0604020202020204" pitchFamily="34" charset="0"/>
              <a:buChar char="•"/>
              <a:defRPr/>
            </a:pPr>
            <a:r>
              <a:rPr lang="en-US" sz="2000" dirty="0">
                <a:solidFill>
                  <a:schemeClr val="tx1">
                    <a:lumMod val="75000"/>
                    <a:lumOff val="25000"/>
                  </a:schemeClr>
                </a:solidFill>
                <a:latin typeface="Century Gothic" panose="020B0502020202020204" pitchFamily="34" charset="0"/>
              </a:rPr>
              <a:t>I started with HSHV in 2009 as a volunteer. </a:t>
            </a:r>
          </a:p>
          <a:p>
            <a:pPr marL="285744" indent="-285744" algn="just">
              <a:buFont typeface="Arial" panose="020B0604020202020204" pitchFamily="34" charset="0"/>
              <a:buChar char="•"/>
              <a:defRPr/>
            </a:pPr>
            <a:r>
              <a:rPr lang="en-US" sz="2000" dirty="0">
                <a:solidFill>
                  <a:schemeClr val="tx1">
                    <a:lumMod val="75000"/>
                    <a:lumOff val="25000"/>
                  </a:schemeClr>
                </a:solidFill>
                <a:latin typeface="Century Gothic" panose="020B0502020202020204" pitchFamily="34" charset="0"/>
              </a:rPr>
              <a:t>I want to make sure each of you have a wonderful experience as you get started volunteering.</a:t>
            </a:r>
          </a:p>
          <a:p>
            <a:pPr marL="285744" indent="-285744" algn="just">
              <a:buClr>
                <a:schemeClr val="accent1"/>
              </a:buClr>
              <a:buFont typeface="Arial" panose="020B0604020202020204" pitchFamily="34" charset="0"/>
              <a:buChar char="•"/>
              <a:defRPr/>
            </a:pPr>
            <a:r>
              <a:rPr lang="en-US" sz="2000" dirty="0">
                <a:solidFill>
                  <a:schemeClr val="tx1">
                    <a:lumMod val="75000"/>
                    <a:lumOff val="25000"/>
                  </a:schemeClr>
                </a:solidFill>
                <a:latin typeface="Century Gothic" panose="020B0502020202020204" pitchFamily="34" charset="0"/>
              </a:rPr>
              <a:t>I enjoy yoga, tennis, coffee, and spending time with family and friends. </a:t>
            </a:r>
          </a:p>
          <a:p>
            <a:pPr marL="285744" indent="-285744" algn="just">
              <a:buClr>
                <a:schemeClr val="accent1"/>
              </a:buClr>
              <a:buFont typeface="Arial" panose="020B0604020202020204" pitchFamily="34" charset="0"/>
              <a:buChar char="•"/>
              <a:defRPr/>
            </a:pPr>
            <a:r>
              <a:rPr lang="en-US" sz="2000" dirty="0">
                <a:solidFill>
                  <a:schemeClr val="tx1">
                    <a:lumMod val="75000"/>
                    <a:lumOff val="25000"/>
                  </a:schemeClr>
                </a:solidFill>
                <a:latin typeface="Century Gothic" panose="020B0502020202020204" pitchFamily="34" charset="0"/>
              </a:rPr>
              <a:t>I enjoy being around all of our animals…we are their family until they find a forever home.</a:t>
            </a:r>
          </a:p>
          <a:p>
            <a:pPr marL="0" indent="0" algn="just">
              <a:buClr>
                <a:schemeClr val="accent1"/>
              </a:buClr>
              <a:buNone/>
              <a:defRPr/>
            </a:pPr>
            <a:endParaRPr lang="en-US" sz="2000" dirty="0">
              <a:solidFill>
                <a:schemeClr val="tx1">
                  <a:lumMod val="75000"/>
                  <a:lumOff val="25000"/>
                </a:schemeClr>
              </a:solidFill>
              <a:latin typeface="Century Gothic" panose="020B0502020202020204" pitchFamily="34" charset="0"/>
            </a:endParaRPr>
          </a:p>
          <a:p>
            <a:pPr marL="285744" indent="-285744">
              <a:buClr>
                <a:schemeClr val="accent1"/>
              </a:buClr>
              <a:buFont typeface="Arial" panose="020B0604020202020204" pitchFamily="34" charset="0"/>
              <a:buChar char="•"/>
              <a:defRPr/>
            </a:pPr>
            <a:endParaRPr lang="en-US" dirty="0">
              <a:solidFill>
                <a:schemeClr val="tx1"/>
              </a:solidFill>
              <a:latin typeface="Century Gothic" panose="020B0502020202020204" pitchFamily="34" charset="0"/>
            </a:endParaRPr>
          </a:p>
          <a:p>
            <a:pPr eaLnBrk="1" hangingPunct="1">
              <a:buClr>
                <a:schemeClr val="accent1"/>
              </a:buClr>
              <a:defRPr/>
            </a:pPr>
            <a:endParaRPr lang="en-US" dirty="0">
              <a:solidFill>
                <a:schemeClr val="tx1"/>
              </a:solidFill>
              <a:latin typeface="Century Gothic" panose="020B0502020202020204" pitchFamily="34" charset="0"/>
            </a:endParaRPr>
          </a:p>
        </p:txBody>
      </p:sp>
      <p:pic>
        <p:nvPicPr>
          <p:cNvPr id="21511" name="Picture 5"/>
          <p:cNvPicPr>
            <a:picLocks noChangeAspect="1"/>
          </p:cNvPicPr>
          <p:nvPr/>
        </p:nvPicPr>
        <p:blipFill>
          <a:blip r:embed="rId3">
            <a:extLst>
              <a:ext uri="{28A0092B-C50C-407E-A947-70E740481C1C}">
                <a14:useLocalDpi xmlns:a14="http://schemas.microsoft.com/office/drawing/2010/main" val="0"/>
              </a:ext>
            </a:extLst>
          </a:blip>
          <a:srcRect t="17778" r="1196"/>
          <a:stretch>
            <a:fillRect/>
          </a:stretch>
        </p:blipFill>
        <p:spPr bwMode="auto">
          <a:xfrm>
            <a:off x="5181600" y="2514600"/>
            <a:ext cx="2590800" cy="287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592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76201" y="1676400"/>
            <a:ext cx="8828314" cy="4724400"/>
          </a:xfrm>
        </p:spPr>
        <p:txBody>
          <a:bodyPr/>
          <a:lstStyle/>
          <a:p>
            <a:r>
              <a:rPr lang="en-US" sz="3600" dirty="0"/>
              <a:t>Logging In</a:t>
            </a:r>
          </a:p>
          <a:p>
            <a:r>
              <a:rPr lang="en-US" sz="3600" dirty="0"/>
              <a:t>Homepage Overview</a:t>
            </a:r>
          </a:p>
          <a:p>
            <a:r>
              <a:rPr lang="en-US" sz="3600" dirty="0"/>
              <a:t>Email Settings </a:t>
            </a:r>
          </a:p>
          <a:p>
            <a:r>
              <a:rPr lang="en-US" sz="3600" dirty="0"/>
              <a:t>Calendar</a:t>
            </a:r>
          </a:p>
          <a:p>
            <a:pPr lvl="1"/>
            <a:r>
              <a:rPr lang="en-US" sz="2400" dirty="0"/>
              <a:t>Signing Up</a:t>
            </a:r>
          </a:p>
          <a:p>
            <a:pPr lvl="1"/>
            <a:r>
              <a:rPr lang="en-US" sz="2400" dirty="0"/>
              <a:t>Canceling</a:t>
            </a:r>
          </a:p>
          <a:p>
            <a:r>
              <a:rPr lang="en-US" sz="3600" dirty="0"/>
              <a:t>Job Descriptions</a:t>
            </a:r>
          </a:p>
          <a:p>
            <a:r>
              <a:rPr lang="en-US" sz="3600" dirty="0"/>
              <a:t>Resource Library</a:t>
            </a:r>
          </a:p>
          <a:p>
            <a:endParaRPr lang="en-US" dirty="0"/>
          </a:p>
          <a:p>
            <a:endParaRPr lang="en-US" dirty="0"/>
          </a:p>
        </p:txBody>
      </p:sp>
      <p:sp>
        <p:nvSpPr>
          <p:cNvPr id="3" name="Title 2"/>
          <p:cNvSpPr>
            <a:spLocks noGrp="1"/>
          </p:cNvSpPr>
          <p:nvPr>
            <p:ph type="title"/>
          </p:nvPr>
        </p:nvSpPr>
        <p:spPr>
          <a:xfrm>
            <a:off x="0" y="152400"/>
            <a:ext cx="9144000" cy="990600"/>
          </a:xfrm>
        </p:spPr>
        <p:txBody>
          <a:bodyPr/>
          <a:lstStyle/>
          <a:p>
            <a:r>
              <a:rPr lang="en-US" dirty="0"/>
              <a:t>Let’s Take a Look at VIC!</a:t>
            </a: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048000"/>
            <a:ext cx="3799115" cy="2837543"/>
          </a:xfrm>
          <a:prstGeom prst="rect">
            <a:avLst/>
          </a:prstGeom>
          <a:ln>
            <a:noFill/>
          </a:ln>
          <a:effectLst/>
        </p:spPr>
      </p:pic>
    </p:spTree>
    <p:extLst>
      <p:ext uri="{BB962C8B-B14F-4D97-AF65-F5344CB8AC3E}">
        <p14:creationId xmlns:p14="http://schemas.microsoft.com/office/powerpoint/2010/main" val="393342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90600"/>
          </a:xfrm>
        </p:spPr>
        <p:txBody>
          <a:bodyPr/>
          <a:lstStyle/>
          <a:p>
            <a:r>
              <a:rPr lang="en-US" dirty="0"/>
              <a:t>Need to Cancel?</a:t>
            </a:r>
          </a:p>
        </p:txBody>
      </p:sp>
      <p:graphicFrame>
        <p:nvGraphicFramePr>
          <p:cNvPr id="5" name="Diagram 4"/>
          <p:cNvGraphicFramePr/>
          <p:nvPr>
            <p:extLst>
              <p:ext uri="{D42A27DB-BD31-4B8C-83A1-F6EECF244321}">
                <p14:modId xmlns:p14="http://schemas.microsoft.com/office/powerpoint/2010/main" val="3083043940"/>
              </p:ext>
            </p:extLst>
          </p:nvPr>
        </p:nvGraphicFramePr>
        <p:xfrm>
          <a:off x="76201" y="1447800"/>
          <a:ext cx="8991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0" y="5638800"/>
            <a:ext cx="9143999" cy="769441"/>
          </a:xfrm>
          <a:prstGeom prst="rect">
            <a:avLst/>
          </a:prstGeom>
          <a:solidFill>
            <a:schemeClr val="bg2"/>
          </a:solidFill>
          <a:ln>
            <a:noFill/>
          </a:ln>
        </p:spPr>
        <p:txBody>
          <a:bodyPr wrap="square" rtlCol="0">
            <a:spAutoFit/>
          </a:bodyPr>
          <a:lstStyle/>
          <a:p>
            <a:pPr algn="ctr"/>
            <a:r>
              <a:rPr lang="en-US" sz="2200" dirty="0">
                <a:solidFill>
                  <a:schemeClr val="tx1">
                    <a:lumMod val="75000"/>
                    <a:lumOff val="25000"/>
                  </a:schemeClr>
                </a:solidFill>
                <a:latin typeface="+mn-lt"/>
              </a:rPr>
              <a:t>No notification? You will marked “absent”. 3 or more absences could result in dismissal from the volunteer program.  </a:t>
            </a:r>
          </a:p>
        </p:txBody>
      </p:sp>
    </p:spTree>
    <p:extLst>
      <p:ext uri="{BB962C8B-B14F-4D97-AF65-F5344CB8AC3E}">
        <p14:creationId xmlns:p14="http://schemas.microsoft.com/office/powerpoint/2010/main" val="3587598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p:cNvSpPr>
            <a:spLocks noGrp="1"/>
          </p:cNvSpPr>
          <p:nvPr>
            <p:ph type="title"/>
          </p:nvPr>
        </p:nvSpPr>
        <p:spPr/>
        <p:txBody>
          <a:bodyPr/>
          <a:lstStyle/>
          <a:p>
            <a:pPr eaLnBrk="1" hangingPunct="1"/>
            <a:r>
              <a:rPr lang="en-US" altLang="en-US" dirty="0"/>
              <a:t>Your First Day of Volunteering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6151" r="26136" b="27997"/>
          <a:stretch>
            <a:fillRect/>
          </a:stretch>
        </p:blipFill>
        <p:spPr>
          <a:xfrm rot="21600000">
            <a:off x="6019800" y="2590800"/>
            <a:ext cx="2971800" cy="2819400"/>
          </a:xfrm>
          <a:prstGeom prst="rect">
            <a:avLst/>
          </a:prstGeom>
          <a:ln>
            <a:noFill/>
          </a:ln>
          <a:effectLst/>
        </p:spPr>
      </p:pic>
      <p:graphicFrame>
        <p:nvGraphicFramePr>
          <p:cNvPr id="3" name="Diagram 2"/>
          <p:cNvGraphicFramePr/>
          <p:nvPr>
            <p:extLst>
              <p:ext uri="{D42A27DB-BD31-4B8C-83A1-F6EECF244321}">
                <p14:modId xmlns:p14="http://schemas.microsoft.com/office/powerpoint/2010/main" val="1360678791"/>
              </p:ext>
            </p:extLst>
          </p:nvPr>
        </p:nvGraphicFramePr>
        <p:xfrm>
          <a:off x="-1" y="1447800"/>
          <a:ext cx="6400801"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5344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1"/>
          <p:cNvSpPr>
            <a:spLocks noGrp="1"/>
          </p:cNvSpPr>
          <p:nvPr>
            <p:ph type="title"/>
          </p:nvPr>
        </p:nvSpPr>
        <p:spPr>
          <a:xfrm>
            <a:off x="0" y="228600"/>
            <a:ext cx="9144000" cy="990600"/>
          </a:xfrm>
        </p:spPr>
        <p:txBody>
          <a:bodyPr/>
          <a:lstStyle/>
          <a:p>
            <a:pPr algn="ctr" eaLnBrk="1" hangingPunct="1"/>
            <a:r>
              <a:rPr lang="en-US" altLang="en-US" dirty="0"/>
              <a:t>Staying Active as a Volunteer</a:t>
            </a:r>
          </a:p>
        </p:txBody>
      </p:sp>
      <p:graphicFrame>
        <p:nvGraphicFramePr>
          <p:cNvPr id="2" name="Diagram 1"/>
          <p:cNvGraphicFramePr/>
          <p:nvPr>
            <p:extLst>
              <p:ext uri="{D42A27DB-BD31-4B8C-83A1-F6EECF244321}">
                <p14:modId xmlns:p14="http://schemas.microsoft.com/office/powerpoint/2010/main" val="2673787261"/>
              </p:ext>
            </p:extLst>
          </p:nvPr>
        </p:nvGraphicFramePr>
        <p:xfrm>
          <a:off x="76200" y="1676400"/>
          <a:ext cx="8991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231072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990600"/>
          </a:xfrm>
        </p:spPr>
        <p:txBody>
          <a:bodyPr/>
          <a:lstStyle/>
          <a:p>
            <a:r>
              <a:rPr lang="en-US" dirty="0"/>
              <a:t>Welcome to Volunteering! </a:t>
            </a:r>
          </a:p>
        </p:txBody>
      </p:sp>
      <p:sp>
        <p:nvSpPr>
          <p:cNvPr id="2" name="TextBox 1"/>
          <p:cNvSpPr txBox="1"/>
          <p:nvPr/>
        </p:nvSpPr>
        <p:spPr>
          <a:xfrm>
            <a:off x="0" y="4800600"/>
            <a:ext cx="9144000" cy="1477328"/>
          </a:xfrm>
          <a:prstGeom prst="rect">
            <a:avLst/>
          </a:prstGeom>
          <a:solidFill>
            <a:schemeClr val="bg2"/>
          </a:solidFill>
        </p:spPr>
        <p:txBody>
          <a:bodyPr wrap="square" rtlCol="0">
            <a:spAutoFit/>
          </a:bodyPr>
          <a:lstStyle/>
          <a:p>
            <a:pPr algn="ctr"/>
            <a:r>
              <a:rPr lang="en-US" sz="3000" dirty="0">
                <a:solidFill>
                  <a:schemeClr val="tx1">
                    <a:lumMod val="75000"/>
                    <a:lumOff val="25000"/>
                  </a:schemeClr>
                </a:solidFill>
                <a:latin typeface="+mn-lt"/>
              </a:rPr>
              <a:t>A “Welcome to Volunteering” email will be sent to your email.  Once you receive this, your volunteer account will be “active” in VIC!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981200"/>
            <a:ext cx="3200400" cy="240030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400" r="9265"/>
          <a:stretch/>
        </p:blipFill>
        <p:spPr>
          <a:xfrm>
            <a:off x="304800" y="1981200"/>
            <a:ext cx="2667000" cy="24003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5556" r="2877" b="7778"/>
          <a:stretch/>
        </p:blipFill>
        <p:spPr>
          <a:xfrm>
            <a:off x="6172200" y="1981200"/>
            <a:ext cx="2667000" cy="2400300"/>
          </a:xfrm>
          <a:prstGeom prst="rect">
            <a:avLst/>
          </a:prstGeom>
        </p:spPr>
      </p:pic>
    </p:spTree>
    <p:extLst>
      <p:ext uri="{BB962C8B-B14F-4D97-AF65-F5344CB8AC3E}">
        <p14:creationId xmlns:p14="http://schemas.microsoft.com/office/powerpoint/2010/main" val="1485066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0" y="152400"/>
            <a:ext cx="9143999" cy="990600"/>
          </a:xfrm>
        </p:spPr>
        <p:txBody>
          <a:bodyPr/>
          <a:lstStyle/>
          <a:p>
            <a:r>
              <a:rPr lang="en-US" dirty="0"/>
              <a:t>VIC Reference Guide</a:t>
            </a:r>
          </a:p>
        </p:txBody>
      </p:sp>
    </p:spTree>
    <p:extLst>
      <p:ext uri="{BB962C8B-B14F-4D97-AF65-F5344CB8AC3E}">
        <p14:creationId xmlns:p14="http://schemas.microsoft.com/office/powerpoint/2010/main" val="3908128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922211" y="1819661"/>
            <a:ext cx="4114800" cy="1447800"/>
          </a:xfrm>
        </p:spPr>
        <p:txBody>
          <a:bodyPr>
            <a:normAutofit fontScale="90000"/>
          </a:bodyPr>
          <a:lstStyle/>
          <a:p>
            <a:pPr eaLnBrk="1" hangingPunct="1"/>
            <a:r>
              <a:rPr lang="en-US" altLang="en-US" sz="2000" b="1" dirty="0"/>
              <a:t>VIC Net Login:</a:t>
            </a:r>
            <a:r>
              <a:rPr lang="en-US" altLang="en-US" sz="2000" dirty="0"/>
              <a:t>  Visit our website, www.hshv.org, on the homepage you can click on “Volunteer”, then “Volunteer Login” to access VIC on your computer. </a:t>
            </a:r>
            <a:br>
              <a:rPr lang="en-US" altLang="en-US" sz="2400" dirty="0"/>
            </a:br>
            <a:r>
              <a:rPr lang="en-US" altLang="en-US" sz="2400" dirty="0"/>
              <a:t> </a:t>
            </a:r>
          </a:p>
        </p:txBody>
      </p:sp>
      <p:sp>
        <p:nvSpPr>
          <p:cNvPr id="2" name="Oval 1"/>
          <p:cNvSpPr/>
          <p:nvPr/>
        </p:nvSpPr>
        <p:spPr>
          <a:xfrm>
            <a:off x="2590800" y="3794225"/>
            <a:ext cx="762000" cy="526733"/>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itle 1"/>
          <p:cNvSpPr txBox="1">
            <a:spLocks/>
          </p:cNvSpPr>
          <p:nvPr/>
        </p:nvSpPr>
        <p:spPr bwMode="auto">
          <a:xfrm>
            <a:off x="566383" y="5286016"/>
            <a:ext cx="4810836" cy="84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altLang="en-US" sz="2400" b="1" dirty="0"/>
              <a:t>Login:</a:t>
            </a:r>
            <a:r>
              <a:rPr lang="en-US" altLang="en-US" sz="2400" dirty="0"/>
              <a:t> Your login name will be your email address and your password from the application. Click “go”.</a:t>
            </a:r>
            <a:br>
              <a:rPr lang="en-US" altLang="en-US" sz="2400" dirty="0"/>
            </a:br>
            <a:endParaRPr lang="en-US" altLang="en-US" sz="1800" dirty="0"/>
          </a:p>
        </p:txBody>
      </p:sp>
      <p:sp>
        <p:nvSpPr>
          <p:cNvPr id="16" name="TextBox 2"/>
          <p:cNvSpPr txBox="1">
            <a:spLocks noChangeArrowheads="1"/>
          </p:cNvSpPr>
          <p:nvPr/>
        </p:nvSpPr>
        <p:spPr bwMode="auto">
          <a:xfrm>
            <a:off x="5404871" y="5542494"/>
            <a:ext cx="342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solidFill>
                  <a:schemeClr val="accent2">
                    <a:lumMod val="75000"/>
                  </a:schemeClr>
                </a:solidFill>
                <a:latin typeface="+mn-lt"/>
              </a:rPr>
              <a:t>Don’t worry, if you forgot your password, there is a “Forgot your password?” button. </a:t>
            </a:r>
          </a:p>
        </p:txBody>
      </p:sp>
      <p:sp>
        <p:nvSpPr>
          <p:cNvPr id="19" name="Title 1"/>
          <p:cNvSpPr txBox="1">
            <a:spLocks/>
          </p:cNvSpPr>
          <p:nvPr/>
        </p:nvSpPr>
        <p:spPr bwMode="auto">
          <a:xfrm>
            <a:off x="612648"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dirty="0">
                <a:solidFill>
                  <a:schemeClr val="bg1"/>
                </a:solidFill>
              </a:rPr>
              <a:t>Logging Into Your Account </a:t>
            </a:r>
          </a:p>
        </p:txBody>
      </p:sp>
      <p:sp>
        <p:nvSpPr>
          <p:cNvPr id="7" name="Oval 6"/>
          <p:cNvSpPr/>
          <p:nvPr/>
        </p:nvSpPr>
        <p:spPr>
          <a:xfrm>
            <a:off x="2667001" y="1938343"/>
            <a:ext cx="850116" cy="381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694433" y="2624853"/>
            <a:ext cx="850116" cy="381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833" t="10000" r="1667" b="5555"/>
          <a:stretch/>
        </p:blipFill>
        <p:spPr>
          <a:xfrm>
            <a:off x="152404" y="1676402"/>
            <a:ext cx="4789133" cy="3031175"/>
          </a:xfrm>
          <a:prstGeom prst="rect">
            <a:avLst/>
          </a:prstGeom>
        </p:spPr>
      </p:pic>
      <p:sp>
        <p:nvSpPr>
          <p:cNvPr id="9" name="Oval 8"/>
          <p:cNvSpPr/>
          <p:nvPr/>
        </p:nvSpPr>
        <p:spPr>
          <a:xfrm>
            <a:off x="2836982" y="2722064"/>
            <a:ext cx="773915" cy="29876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a:srcRect l="21667" t="11482" r="21667" b="35184"/>
          <a:stretch/>
        </p:blipFill>
        <p:spPr>
          <a:xfrm>
            <a:off x="5061858" y="3210031"/>
            <a:ext cx="4054964" cy="2133421"/>
          </a:xfrm>
          <a:prstGeom prst="rect">
            <a:avLst/>
          </a:prstGeom>
        </p:spPr>
      </p:pic>
      <p:cxnSp>
        <p:nvCxnSpPr>
          <p:cNvPr id="18" name="Straight Arrow Connector 17"/>
          <p:cNvCxnSpPr/>
          <p:nvPr/>
        </p:nvCxnSpPr>
        <p:spPr>
          <a:xfrm flipV="1">
            <a:off x="5404876" y="4707575"/>
            <a:ext cx="162083" cy="83491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254266"/>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itle 1"/>
          <p:cNvSpPr>
            <a:spLocks noGrp="1"/>
          </p:cNvSpPr>
          <p:nvPr>
            <p:ph type="title"/>
          </p:nvPr>
        </p:nvSpPr>
        <p:spPr>
          <a:xfrm>
            <a:off x="498348" y="1444394"/>
            <a:ext cx="4191000" cy="3225713"/>
          </a:xfrm>
        </p:spPr>
        <p:txBody>
          <a:bodyPr>
            <a:normAutofit fontScale="90000"/>
          </a:bodyPr>
          <a:lstStyle/>
          <a:p>
            <a:pPr eaLnBrk="1" hangingPunct="1"/>
            <a:br>
              <a:rPr lang="en-US" altLang="en-US" sz="2200" b="1" dirty="0"/>
            </a:br>
            <a:r>
              <a:rPr lang="en-US" altLang="en-US" sz="2200" b="1" dirty="0"/>
              <a:t>Welcome Screen: </a:t>
            </a:r>
            <a:r>
              <a:rPr lang="en-US" altLang="en-US" sz="2200" dirty="0"/>
              <a:t>This is the main page you will see every time you log into VIC. Check here for the most important and up to date information about upcoming trainings, happenings at the shelter, or events you can participate. </a:t>
            </a:r>
            <a:br>
              <a:rPr lang="en-US" altLang="en-US" sz="2000" dirty="0"/>
            </a:br>
            <a:r>
              <a:rPr lang="en-US" altLang="en-US" sz="2000" dirty="0"/>
              <a:t> </a:t>
            </a:r>
          </a:p>
        </p:txBody>
      </p:sp>
      <p:sp>
        <p:nvSpPr>
          <p:cNvPr id="5" name="Title 1"/>
          <p:cNvSpPr txBox="1">
            <a:spLocks/>
          </p:cNvSpPr>
          <p:nvPr/>
        </p:nvSpPr>
        <p:spPr bwMode="auto">
          <a:xfrm>
            <a:off x="612648" y="1524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sz="3600" dirty="0">
                <a:solidFill>
                  <a:schemeClr val="bg1"/>
                </a:solidFill>
              </a:rPr>
              <a:t>Getting Started-VIC Homepage Morning door code – 8318#</a:t>
            </a:r>
          </a:p>
        </p:txBody>
      </p:sp>
      <p:sp>
        <p:nvSpPr>
          <p:cNvPr id="6" name="TextBox 2"/>
          <p:cNvSpPr txBox="1">
            <a:spLocks noChangeArrowheads="1"/>
          </p:cNvSpPr>
          <p:nvPr/>
        </p:nvSpPr>
        <p:spPr bwMode="auto">
          <a:xfrm>
            <a:off x="498353" y="4272683"/>
            <a:ext cx="410777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solidFill>
                  <a:schemeClr val="accent6">
                    <a:lumMod val="50000"/>
                  </a:schemeClr>
                </a:solidFill>
                <a:latin typeface="+mn-lt"/>
              </a:rPr>
              <a:t>As a volunteer, you are responsible for knowing the morning door code! Write it down but don’t share it! </a:t>
            </a:r>
          </a:p>
          <a:p>
            <a:pPr eaLnBrk="1" hangingPunct="1"/>
            <a:r>
              <a:rPr lang="en-US" altLang="en-US" b="1" dirty="0">
                <a:solidFill>
                  <a:schemeClr val="accent6">
                    <a:lumMod val="50000"/>
                  </a:schemeClr>
                </a:solidFill>
                <a:latin typeface="+mn-lt"/>
              </a:rPr>
              <a:t>Please be mindful, especially before we open to not let someone from the public come in behind you as you go through the main doors into the shelter.</a:t>
            </a:r>
          </a:p>
        </p:txBody>
      </p:sp>
      <p:cxnSp>
        <p:nvCxnSpPr>
          <p:cNvPr id="8" name="Straight Arrow Connector 7"/>
          <p:cNvCxnSpPr/>
          <p:nvPr/>
        </p:nvCxnSpPr>
        <p:spPr>
          <a:xfrm flipV="1">
            <a:off x="4395104" y="4191000"/>
            <a:ext cx="634096" cy="685800"/>
          </a:xfrm>
          <a:prstGeom prst="straightConnector1">
            <a:avLst/>
          </a:prstGeom>
          <a:ln w="76200">
            <a:solidFill>
              <a:schemeClr val="accent1"/>
            </a:solidFill>
            <a:tailEnd type="arrow"/>
          </a:ln>
        </p:spPr>
        <p:style>
          <a:lnRef idx="1">
            <a:schemeClr val="dk1"/>
          </a:lnRef>
          <a:fillRef idx="0">
            <a:schemeClr val="dk1"/>
          </a:fillRef>
          <a:effectRef idx="0">
            <a:schemeClr val="dk1"/>
          </a:effectRef>
          <a:fontRef idx="minor">
            <a:schemeClr val="tx1"/>
          </a:fontRef>
        </p:style>
      </p:cxnSp>
      <p:pic>
        <p:nvPicPr>
          <p:cNvPr id="11" name="Picture 10"/>
          <p:cNvPicPr/>
          <p:nvPr/>
        </p:nvPicPr>
        <p:blipFill rotWithShape="1">
          <a:blip r:embed="rId3"/>
          <a:srcRect l="66996" t="26728" r="21683" b="19888"/>
          <a:stretch/>
        </p:blipFill>
        <p:spPr bwMode="auto">
          <a:xfrm>
            <a:off x="5260624" y="1524004"/>
            <a:ext cx="3654779" cy="5280125"/>
          </a:xfrm>
          <a:prstGeom prst="rect">
            <a:avLst/>
          </a:prstGeom>
          <a:ln>
            <a:noFill/>
          </a:ln>
          <a:extLst>
            <a:ext uri="{53640926-AAD7-44D8-BBD7-CCE9431645EC}">
              <a14:shadowObscured xmlns:a14="http://schemas.microsoft.com/office/drawing/2010/main"/>
            </a:ext>
          </a:extLst>
        </p:spPr>
      </p:pic>
      <p:sp>
        <p:nvSpPr>
          <p:cNvPr id="13" name="Oval 12"/>
          <p:cNvSpPr/>
          <p:nvPr/>
        </p:nvSpPr>
        <p:spPr>
          <a:xfrm>
            <a:off x="5029200" y="3657601"/>
            <a:ext cx="14478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95252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1618273"/>
            <a:ext cx="8153400" cy="3288080"/>
          </a:xfrm>
        </p:spPr>
        <p:txBody>
          <a:bodyPr>
            <a:spAutoFit/>
          </a:bodyPr>
          <a:lstStyle/>
          <a:p>
            <a:pPr>
              <a:defRPr/>
            </a:pPr>
            <a:r>
              <a:rPr lang="en-US" sz="2800" dirty="0"/>
              <a:t>Communication through email in VIC is how we send information on trainings, shelter news, schedule changes, and help needed.  </a:t>
            </a:r>
          </a:p>
          <a:p>
            <a:pPr>
              <a:defRPr/>
            </a:pPr>
            <a:r>
              <a:rPr lang="en-US" sz="2800" dirty="0"/>
              <a:t>Please check your                                       message preferences                                     in VIC under the    </a:t>
            </a:r>
          </a:p>
          <a:p>
            <a:pPr marL="0" indent="0">
              <a:buNone/>
              <a:defRPr/>
            </a:pPr>
            <a:r>
              <a:rPr lang="en-US" sz="2800" dirty="0"/>
              <a:t>   “account” tab </a:t>
            </a:r>
          </a:p>
        </p:txBody>
      </p:sp>
      <p:sp>
        <p:nvSpPr>
          <p:cNvPr id="67586" name="Title 1"/>
          <p:cNvSpPr>
            <a:spLocks noGrp="1"/>
          </p:cNvSpPr>
          <p:nvPr>
            <p:ph type="title"/>
          </p:nvPr>
        </p:nvSpPr>
        <p:spPr>
          <a:xfrm>
            <a:off x="612775" y="228600"/>
            <a:ext cx="8153400" cy="990600"/>
          </a:xfrm>
        </p:spPr>
        <p:txBody>
          <a:bodyPr/>
          <a:lstStyle/>
          <a:p>
            <a:r>
              <a:rPr lang="en-US" altLang="en-US"/>
              <a:t>Communication through VIC</a:t>
            </a:r>
          </a:p>
        </p:txBody>
      </p:sp>
      <p:pic>
        <p:nvPicPr>
          <p:cNvPr id="6758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456" t="33159" r="27368" b="23734"/>
          <a:stretch/>
        </p:blipFill>
        <p:spPr bwMode="auto">
          <a:xfrm>
            <a:off x="4689480" y="3291510"/>
            <a:ext cx="4378325" cy="329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2735490" y="5015096"/>
            <a:ext cx="1943100" cy="7318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74078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1"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18471" t="6563" r="19620" b="5412"/>
          <a:stretch/>
        </p:blipFill>
        <p:spPr>
          <a:xfrm>
            <a:off x="304800" y="1892446"/>
            <a:ext cx="4651248" cy="4279759"/>
          </a:xfrm>
          <a:ln w="19050">
            <a:solidFill>
              <a:schemeClr val="accent1"/>
            </a:solidFill>
            <a:miter lim="800000"/>
            <a:headEnd/>
            <a:tailEnd/>
          </a:ln>
        </p:spPr>
      </p:pic>
      <p:sp>
        <p:nvSpPr>
          <p:cNvPr id="114690" name="Title 1"/>
          <p:cNvSpPr>
            <a:spLocks noGrp="1"/>
          </p:cNvSpPr>
          <p:nvPr>
            <p:ph type="title"/>
          </p:nvPr>
        </p:nvSpPr>
        <p:spPr>
          <a:xfrm>
            <a:off x="5105400" y="3899044"/>
            <a:ext cx="3810000" cy="2514600"/>
          </a:xfrm>
        </p:spPr>
        <p:txBody>
          <a:bodyPr>
            <a:noAutofit/>
          </a:bodyPr>
          <a:lstStyle/>
          <a:p>
            <a:pPr eaLnBrk="1" hangingPunct="1"/>
            <a:r>
              <a:rPr lang="en-US" altLang="en-US" sz="2000" b="1" dirty="0">
                <a:solidFill>
                  <a:schemeClr val="accent6">
                    <a:lumMod val="50000"/>
                  </a:schemeClr>
                </a:solidFill>
              </a:rPr>
              <a:t>OR</a:t>
            </a:r>
            <a:r>
              <a:rPr lang="en-US" altLang="en-US" sz="2000" dirty="0"/>
              <a:t> you can select the assignment you would like to perform from the drop down menu. This will filter out all other assignments except the assignment chosen and show you on the calendar next available.</a:t>
            </a:r>
          </a:p>
        </p:txBody>
      </p:sp>
      <p:cxnSp>
        <p:nvCxnSpPr>
          <p:cNvPr id="5" name="Straight Arrow Connector 4"/>
          <p:cNvCxnSpPr/>
          <p:nvPr/>
        </p:nvCxnSpPr>
        <p:spPr>
          <a:xfrm flipH="1" flipV="1">
            <a:off x="3429000" y="3636815"/>
            <a:ext cx="1676400" cy="1040391"/>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bwMode="auto">
          <a:xfrm>
            <a:off x="612648"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sz="4000" dirty="0">
                <a:solidFill>
                  <a:schemeClr val="bg1"/>
                </a:solidFill>
              </a:rPr>
              <a:t>Signing Up for Assignments</a:t>
            </a:r>
          </a:p>
        </p:txBody>
      </p:sp>
      <p:sp>
        <p:nvSpPr>
          <p:cNvPr id="8" name="Title 1"/>
          <p:cNvSpPr txBox="1">
            <a:spLocks/>
          </p:cNvSpPr>
          <p:nvPr/>
        </p:nvSpPr>
        <p:spPr bwMode="auto">
          <a:xfrm>
            <a:off x="4956048" y="1694451"/>
            <a:ext cx="3810000" cy="199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altLang="en-US" sz="2000" b="1" dirty="0"/>
              <a:t>Registering for Assignments: </a:t>
            </a:r>
            <a:br>
              <a:rPr lang="en-US" altLang="en-US" sz="2000" b="1" dirty="0"/>
            </a:br>
            <a:r>
              <a:rPr lang="en-US" altLang="en-US" sz="2000" dirty="0">
                <a:solidFill>
                  <a:schemeClr val="bg1"/>
                </a:solidFill>
              </a:rPr>
              <a:t>You can select an assignment based on the calendar date you are available. Just click the </a:t>
            </a:r>
            <a:r>
              <a:rPr lang="en-US" altLang="en-US" sz="2000" b="1" dirty="0">
                <a:solidFill>
                  <a:schemeClr val="accent2">
                    <a:lumMod val="75000"/>
                  </a:schemeClr>
                </a:solidFill>
              </a:rPr>
              <a:t>“Help Wanted” </a:t>
            </a:r>
            <a:r>
              <a:rPr lang="en-US" altLang="en-US" sz="2000" dirty="0">
                <a:solidFill>
                  <a:schemeClr val="bg1"/>
                </a:solidFill>
              </a:rPr>
              <a:t>bubble to see your options. </a:t>
            </a:r>
            <a:endParaRPr lang="en-US" altLang="en-US" sz="2400" dirty="0">
              <a:solidFill>
                <a:schemeClr val="bg1"/>
              </a:solidFill>
            </a:endParaRPr>
          </a:p>
        </p:txBody>
      </p:sp>
    </p:spTree>
    <p:extLst>
      <p:ext uri="{BB962C8B-B14F-4D97-AF65-F5344CB8AC3E}">
        <p14:creationId xmlns:p14="http://schemas.microsoft.com/office/powerpoint/2010/main" val="60649261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548C6F-E624-E80E-AFAB-8214D04944D2}"/>
              </a:ext>
            </a:extLst>
          </p:cNvPr>
          <p:cNvSpPr>
            <a:spLocks noGrp="1"/>
          </p:cNvSpPr>
          <p:nvPr>
            <p:ph sz="quarter" idx="1"/>
          </p:nvPr>
        </p:nvSpPr>
        <p:spPr>
          <a:xfrm>
            <a:off x="457200" y="1828800"/>
            <a:ext cx="3505200" cy="4572000"/>
          </a:xfrm>
          <a:solidFill>
            <a:schemeClr val="bg2"/>
          </a:solidFill>
        </p:spPr>
        <p:txBody>
          <a:bodyPr/>
          <a:lstStyle/>
          <a:p>
            <a:r>
              <a:rPr lang="en-US" sz="2100" dirty="0">
                <a:solidFill>
                  <a:schemeClr val="tx1">
                    <a:lumMod val="75000"/>
                    <a:lumOff val="25000"/>
                  </a:schemeClr>
                </a:solidFill>
              </a:rPr>
              <a:t>Started at HSHV in back of house animal care in January 2022.</a:t>
            </a:r>
          </a:p>
          <a:p>
            <a:r>
              <a:rPr lang="en-US" sz="2100" dirty="0">
                <a:solidFill>
                  <a:schemeClr val="tx1">
                    <a:lumMod val="75000"/>
                    <a:lumOff val="25000"/>
                  </a:schemeClr>
                </a:solidFill>
              </a:rPr>
              <a:t>I have lots of critters at home and love to foster kittens!</a:t>
            </a:r>
          </a:p>
          <a:p>
            <a:r>
              <a:rPr lang="en-US" sz="2100" dirty="0">
                <a:solidFill>
                  <a:schemeClr val="tx1">
                    <a:lumMod val="75000"/>
                    <a:lumOff val="25000"/>
                  </a:schemeClr>
                </a:solidFill>
              </a:rPr>
              <a:t>I love working here because of all the amazing people I meet, and the relationships I get to form with the animals!</a:t>
            </a:r>
          </a:p>
          <a:p>
            <a:pPr marL="0" indent="0">
              <a:buNone/>
            </a:pPr>
            <a:endParaRPr lang="en-US" sz="2000" dirty="0">
              <a:solidFill>
                <a:schemeClr val="tx1">
                  <a:lumMod val="75000"/>
                  <a:lumOff val="25000"/>
                </a:schemeClr>
              </a:solidFill>
            </a:endParaRPr>
          </a:p>
        </p:txBody>
      </p:sp>
      <p:sp>
        <p:nvSpPr>
          <p:cNvPr id="3" name="Title 2">
            <a:extLst>
              <a:ext uri="{FF2B5EF4-FFF2-40B4-BE49-F238E27FC236}">
                <a16:creationId xmlns:a16="http://schemas.microsoft.com/office/drawing/2014/main" id="{8698BE62-F1C4-8E61-01A5-0D058DD3C894}"/>
              </a:ext>
            </a:extLst>
          </p:cNvPr>
          <p:cNvSpPr>
            <a:spLocks noGrp="1"/>
          </p:cNvSpPr>
          <p:nvPr>
            <p:ph type="title"/>
          </p:nvPr>
        </p:nvSpPr>
        <p:spPr>
          <a:xfrm>
            <a:off x="-38100" y="152400"/>
            <a:ext cx="9144000" cy="990600"/>
          </a:xfrm>
        </p:spPr>
        <p:txBody>
          <a:bodyPr/>
          <a:lstStyle/>
          <a:p>
            <a:r>
              <a:rPr lang="en-US" dirty="0"/>
              <a:t>Jaime</a:t>
            </a:r>
            <a:br>
              <a:rPr lang="en-US" dirty="0"/>
            </a:br>
            <a:r>
              <a:rPr lang="en-US" sz="2800" dirty="0"/>
              <a:t>Volunteer Coordinator</a:t>
            </a:r>
          </a:p>
        </p:txBody>
      </p:sp>
      <p:pic>
        <p:nvPicPr>
          <p:cNvPr id="8" name="Picture 7" descr="A dog on a leash&#10;&#10;Description automatically generated with medium confidence">
            <a:extLst>
              <a:ext uri="{FF2B5EF4-FFF2-40B4-BE49-F238E27FC236}">
                <a16:creationId xmlns:a16="http://schemas.microsoft.com/office/drawing/2014/main" id="{35B1C310-857C-068A-F513-6D3B43F3027A}"/>
              </a:ext>
            </a:extLst>
          </p:cNvPr>
          <p:cNvPicPr>
            <a:picLocks noChangeAspect="1"/>
          </p:cNvPicPr>
          <p:nvPr/>
        </p:nvPicPr>
        <p:blipFill>
          <a:blip r:embed="rId2" cstate="print">
            <a:extLst>
              <a:ext uri="{28A0092B-C50C-407E-A947-70E740481C1C}">
                <a14:useLocalDpi xmlns:a14="http://schemas.microsoft.com/office/drawing/2010/main" val="0"/>
              </a:ext>
            </a:extLst>
          </a:blip>
          <a:srcRect l="6504" t="15760" r="20075"/>
          <a:stretch>
            <a:fillRect/>
          </a:stretch>
        </p:blipFill>
        <p:spPr>
          <a:xfrm>
            <a:off x="4416506" y="3962400"/>
            <a:ext cx="1577923" cy="2413928"/>
          </a:xfrm>
          <a:prstGeom prst="rect">
            <a:avLst/>
          </a:prstGeom>
        </p:spPr>
      </p:pic>
      <p:pic>
        <p:nvPicPr>
          <p:cNvPr id="7" name="Picture 6" descr="Two cats lying on a basket&#10;&#10;AI-generated content may be incorrect.">
            <a:extLst>
              <a:ext uri="{FF2B5EF4-FFF2-40B4-BE49-F238E27FC236}">
                <a16:creationId xmlns:a16="http://schemas.microsoft.com/office/drawing/2014/main" id="{F3549F0B-CCB2-3A91-F558-4DF4B9846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554" y="1752600"/>
            <a:ext cx="1536875" cy="2049166"/>
          </a:xfrm>
          <a:prstGeom prst="rect">
            <a:avLst/>
          </a:prstGeom>
        </p:spPr>
      </p:pic>
      <p:pic>
        <p:nvPicPr>
          <p:cNvPr id="14" name="Picture 13" descr="A person holding a dog&#10;&#10;AI-generated content may be incorrect.">
            <a:extLst>
              <a:ext uri="{FF2B5EF4-FFF2-40B4-BE49-F238E27FC236}">
                <a16:creationId xmlns:a16="http://schemas.microsoft.com/office/drawing/2014/main" id="{9190E7AE-E608-305B-F01F-1F341651C8F0}"/>
              </a:ext>
            </a:extLst>
          </p:cNvPr>
          <p:cNvPicPr>
            <a:picLocks noChangeAspect="1"/>
          </p:cNvPicPr>
          <p:nvPr/>
        </p:nvPicPr>
        <p:blipFill>
          <a:blip r:embed="rId4">
            <a:extLst>
              <a:ext uri="{28A0092B-C50C-407E-A947-70E740481C1C}">
                <a14:useLocalDpi xmlns:a14="http://schemas.microsoft.com/office/drawing/2010/main" val="0"/>
              </a:ext>
            </a:extLst>
          </a:blip>
          <a:srcRect l="10469" t="-1250" r="5781" b="5000"/>
          <a:stretch>
            <a:fillRect/>
          </a:stretch>
        </p:blipFill>
        <p:spPr>
          <a:xfrm>
            <a:off x="6248400" y="1752600"/>
            <a:ext cx="2652156" cy="2286000"/>
          </a:xfrm>
          <a:prstGeom prst="rect">
            <a:avLst/>
          </a:prstGeom>
        </p:spPr>
      </p:pic>
      <p:pic>
        <p:nvPicPr>
          <p:cNvPr id="16" name="Picture 15" descr="A person holding a small kitten&#10;&#10;AI-generated content may be incorrect.">
            <a:extLst>
              <a:ext uri="{FF2B5EF4-FFF2-40B4-BE49-F238E27FC236}">
                <a16:creationId xmlns:a16="http://schemas.microsoft.com/office/drawing/2014/main" id="{72E98158-4909-6070-4704-DFCC36B7C51B}"/>
              </a:ext>
            </a:extLst>
          </p:cNvPr>
          <p:cNvPicPr>
            <a:picLocks noChangeAspect="1"/>
          </p:cNvPicPr>
          <p:nvPr/>
        </p:nvPicPr>
        <p:blipFill>
          <a:blip r:embed="rId5">
            <a:extLst>
              <a:ext uri="{28A0092B-C50C-407E-A947-70E740481C1C}">
                <a14:useLocalDpi xmlns:a14="http://schemas.microsoft.com/office/drawing/2010/main" val="0"/>
              </a:ext>
            </a:extLst>
          </a:blip>
          <a:srcRect b="16667"/>
          <a:stretch>
            <a:fillRect/>
          </a:stretch>
        </p:blipFill>
        <p:spPr>
          <a:xfrm>
            <a:off x="6545778" y="4114800"/>
            <a:ext cx="2057400" cy="2286000"/>
          </a:xfrm>
          <a:prstGeom prst="rect">
            <a:avLst/>
          </a:prstGeom>
        </p:spPr>
      </p:pic>
    </p:spTree>
    <p:extLst>
      <p:ext uri="{BB962C8B-B14F-4D97-AF65-F5344CB8AC3E}">
        <p14:creationId xmlns:p14="http://schemas.microsoft.com/office/powerpoint/2010/main" val="358724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5"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4913542" y="2451598"/>
            <a:ext cx="3073751" cy="2010307"/>
          </a:xfrm>
        </p:spPr>
      </p:pic>
      <p:sp>
        <p:nvSpPr>
          <p:cNvPr id="115714" name="Title 1"/>
          <p:cNvSpPr>
            <a:spLocks noGrp="1"/>
          </p:cNvSpPr>
          <p:nvPr>
            <p:ph type="title"/>
          </p:nvPr>
        </p:nvSpPr>
        <p:spPr>
          <a:xfrm>
            <a:off x="381000" y="2184381"/>
            <a:ext cx="4532536" cy="1676400"/>
          </a:xfrm>
        </p:spPr>
        <p:txBody>
          <a:bodyPr/>
          <a:lstStyle/>
          <a:p>
            <a:pPr eaLnBrk="1" hangingPunct="1"/>
            <a:r>
              <a:rPr lang="en-US" altLang="en-US" sz="2000" b="1" dirty="0"/>
              <a:t>Job Description: </a:t>
            </a:r>
            <a:r>
              <a:rPr lang="en-US" altLang="en-US" sz="2000" dirty="0"/>
              <a:t>Learn more about the specific tasks associated with that volunteer assignment. If that assignment is something you would like  to schedule yourself for, click on the green “Schedule Me” button </a:t>
            </a:r>
          </a:p>
        </p:txBody>
      </p:sp>
      <p:pic>
        <p:nvPicPr>
          <p:cNvPr id="1157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57" y="4408227"/>
            <a:ext cx="57150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2514605" y="3810521"/>
            <a:ext cx="2738163" cy="81311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bwMode="auto">
          <a:xfrm>
            <a:off x="612648"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dirty="0">
                <a:solidFill>
                  <a:schemeClr val="bg1"/>
                </a:solidFill>
              </a:rPr>
              <a:t>Job Descriptions</a:t>
            </a:r>
          </a:p>
        </p:txBody>
      </p:sp>
      <p:sp>
        <p:nvSpPr>
          <p:cNvPr id="8" name="Oval 7"/>
          <p:cNvSpPr/>
          <p:nvPr/>
        </p:nvSpPr>
        <p:spPr>
          <a:xfrm>
            <a:off x="1676400" y="4246499"/>
            <a:ext cx="838200" cy="762853"/>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9468114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9"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18344" t="25999" r="19493" b="5003"/>
          <a:stretch/>
        </p:blipFill>
        <p:spPr>
          <a:xfrm>
            <a:off x="4191000" y="1779277"/>
            <a:ext cx="4575048" cy="3173724"/>
          </a:xfrm>
          <a:ln w="19050">
            <a:solidFill>
              <a:schemeClr val="accent1"/>
            </a:solidFill>
            <a:miter lim="800000"/>
            <a:headEnd/>
            <a:tailEnd/>
          </a:ln>
        </p:spPr>
      </p:pic>
      <p:sp>
        <p:nvSpPr>
          <p:cNvPr id="121858" name="Title 1"/>
          <p:cNvSpPr>
            <a:spLocks noGrp="1"/>
          </p:cNvSpPr>
          <p:nvPr>
            <p:ph type="title"/>
          </p:nvPr>
        </p:nvSpPr>
        <p:spPr>
          <a:xfrm>
            <a:off x="304800" y="1600200"/>
            <a:ext cx="3886200" cy="4724400"/>
          </a:xfrm>
        </p:spPr>
        <p:txBody>
          <a:bodyPr/>
          <a:lstStyle/>
          <a:p>
            <a:r>
              <a:rPr lang="en-US" altLang="en-US" sz="2000" b="1" dirty="0">
                <a:solidFill>
                  <a:schemeClr val="accent6">
                    <a:lumMod val="50000"/>
                  </a:schemeClr>
                </a:solidFill>
              </a:rPr>
              <a:t>Removing Yourself:</a:t>
            </a:r>
            <a:br>
              <a:rPr lang="en-US" altLang="en-US" sz="1800" dirty="0">
                <a:solidFill>
                  <a:schemeClr val="accent6">
                    <a:lumMod val="50000"/>
                  </a:schemeClr>
                </a:solidFill>
              </a:rPr>
            </a:br>
            <a:r>
              <a:rPr lang="en-US" altLang="en-US" sz="1800" dirty="0">
                <a:solidFill>
                  <a:schemeClr val="accent6">
                    <a:lumMod val="50000"/>
                  </a:schemeClr>
                </a:solidFill>
              </a:rPr>
              <a:t>Things do come up and there may be times that you need to change your schedule. That is okay. </a:t>
            </a:r>
            <a:br>
              <a:rPr lang="en-US" altLang="en-US" sz="1800" dirty="0">
                <a:solidFill>
                  <a:schemeClr val="accent6">
                    <a:lumMod val="50000"/>
                  </a:schemeClr>
                </a:solidFill>
              </a:rPr>
            </a:br>
            <a:br>
              <a:rPr lang="en-US" altLang="en-US" sz="1800" dirty="0">
                <a:solidFill>
                  <a:schemeClr val="accent6">
                    <a:lumMod val="50000"/>
                  </a:schemeClr>
                </a:solidFill>
              </a:rPr>
            </a:br>
            <a:r>
              <a:rPr lang="en-US" altLang="en-US" sz="1800" b="1" u="sng" dirty="0">
                <a:solidFill>
                  <a:schemeClr val="accent6">
                    <a:lumMod val="50000"/>
                  </a:schemeClr>
                </a:solidFill>
              </a:rPr>
              <a:t>You may remove yourself from any scheduled assignment up to 36 hours before you are to perform that assignment.  Just click “Remove Me” </a:t>
            </a:r>
            <a:br>
              <a:rPr lang="en-US" altLang="en-US" sz="1800" b="1" u="sng" dirty="0">
                <a:solidFill>
                  <a:schemeClr val="accent6">
                    <a:lumMod val="50000"/>
                  </a:schemeClr>
                </a:solidFill>
              </a:rPr>
            </a:br>
            <a:br>
              <a:rPr lang="en-US" altLang="en-US" sz="1800" b="1" dirty="0">
                <a:solidFill>
                  <a:schemeClr val="accent6">
                    <a:lumMod val="50000"/>
                  </a:schemeClr>
                </a:solidFill>
              </a:rPr>
            </a:br>
            <a:r>
              <a:rPr lang="en-US" altLang="en-US" sz="1800" dirty="0">
                <a:solidFill>
                  <a:schemeClr val="accent6">
                    <a:lumMod val="50000"/>
                  </a:schemeClr>
                </a:solidFill>
              </a:rPr>
              <a:t>If the green </a:t>
            </a:r>
            <a:r>
              <a:rPr lang="en-US" altLang="en-US" sz="1800" b="1" dirty="0">
                <a:solidFill>
                  <a:schemeClr val="accent6">
                    <a:lumMod val="50000"/>
                  </a:schemeClr>
                </a:solidFill>
              </a:rPr>
              <a:t>REMOVE ME </a:t>
            </a:r>
            <a:r>
              <a:rPr lang="en-US" altLang="en-US" sz="1800" dirty="0">
                <a:solidFill>
                  <a:schemeClr val="accent6">
                    <a:lumMod val="50000"/>
                  </a:schemeClr>
                </a:solidFill>
              </a:rPr>
              <a:t>option is </a:t>
            </a:r>
            <a:r>
              <a:rPr lang="en-US" altLang="en-US" sz="1800" b="1" dirty="0">
                <a:solidFill>
                  <a:schemeClr val="accent6">
                    <a:lumMod val="50000"/>
                  </a:schemeClr>
                </a:solidFill>
              </a:rPr>
              <a:t>NOT </a:t>
            </a:r>
            <a:r>
              <a:rPr lang="en-US" altLang="en-US" sz="1800" dirty="0">
                <a:solidFill>
                  <a:schemeClr val="accent6">
                    <a:lumMod val="50000"/>
                  </a:schemeClr>
                </a:solidFill>
              </a:rPr>
              <a:t>available, please email </a:t>
            </a:r>
            <a:r>
              <a:rPr lang="en-US" altLang="en-US" sz="1800" dirty="0">
                <a:solidFill>
                  <a:schemeClr val="accent6">
                    <a:lumMod val="50000"/>
                  </a:schemeClr>
                </a:solidFill>
                <a:hlinkClick r:id="rId4"/>
              </a:rPr>
              <a:t>volunteers@hshv.org</a:t>
            </a:r>
            <a:r>
              <a:rPr lang="en-US" altLang="en-US" sz="1800" dirty="0">
                <a:solidFill>
                  <a:schemeClr val="accent6">
                    <a:lumMod val="50000"/>
                  </a:schemeClr>
                </a:solidFill>
              </a:rPr>
              <a:t> to cancel. </a:t>
            </a:r>
          </a:p>
        </p:txBody>
      </p:sp>
      <p:cxnSp>
        <p:nvCxnSpPr>
          <p:cNvPr id="5" name="Straight Arrow Connector 4"/>
          <p:cNvCxnSpPr/>
          <p:nvPr/>
        </p:nvCxnSpPr>
        <p:spPr>
          <a:xfrm flipV="1">
            <a:off x="3810000" y="2895600"/>
            <a:ext cx="3886200" cy="990600"/>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bwMode="auto">
          <a:xfrm>
            <a:off x="612648"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sz="4000" dirty="0">
                <a:solidFill>
                  <a:schemeClr val="bg1"/>
                </a:solidFill>
              </a:rPr>
              <a:t>Canceling Assignments</a:t>
            </a:r>
          </a:p>
        </p:txBody>
      </p:sp>
      <p:sp>
        <p:nvSpPr>
          <p:cNvPr id="8" name="TextBox 2"/>
          <p:cNvSpPr txBox="1">
            <a:spLocks noChangeArrowheads="1"/>
          </p:cNvSpPr>
          <p:nvPr/>
        </p:nvSpPr>
        <p:spPr bwMode="auto">
          <a:xfrm>
            <a:off x="4191000" y="4953002"/>
            <a:ext cx="4648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b="1" dirty="0">
                <a:solidFill>
                  <a:schemeClr val="accent6">
                    <a:lumMod val="50000"/>
                  </a:schemeClr>
                </a:solidFill>
              </a:rPr>
              <a:t>Reminder: </a:t>
            </a:r>
            <a:r>
              <a:rPr lang="en-US" altLang="en-US" sz="2000" dirty="0">
                <a:solidFill>
                  <a:schemeClr val="accent6">
                    <a:lumMod val="50000"/>
                  </a:schemeClr>
                </a:solidFill>
              </a:rPr>
              <a:t>3 unexplained absence means you could be dismissed from volunteering at HSHV. </a:t>
            </a:r>
            <a:r>
              <a:rPr lang="en-US" altLang="en-US" sz="2000" i="1" dirty="0">
                <a:solidFill>
                  <a:schemeClr val="accent6">
                    <a:lumMod val="50000"/>
                  </a:schemeClr>
                </a:solidFill>
              </a:rPr>
              <a:t>Communication is the key. </a:t>
            </a:r>
            <a:r>
              <a:rPr lang="en-US" altLang="en-US" sz="2000" dirty="0">
                <a:solidFill>
                  <a:schemeClr val="accent6">
                    <a:lumMod val="50000"/>
                  </a:schemeClr>
                </a:solidFill>
              </a:rPr>
              <a:t>Just let us know if  you cannot make an assignment so we can plan. </a:t>
            </a:r>
          </a:p>
        </p:txBody>
      </p:sp>
    </p:spTree>
    <p:extLst>
      <p:ext uri="{BB962C8B-B14F-4D97-AF65-F5344CB8AC3E}">
        <p14:creationId xmlns:p14="http://schemas.microsoft.com/office/powerpoint/2010/main" val="2888719821"/>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
          </p:nvPr>
        </p:nvPicPr>
        <p:blipFill rotWithShape="1">
          <a:blip r:embed="rId3"/>
          <a:stretch/>
        </p:blipFill>
        <p:spPr>
          <a:xfrm>
            <a:off x="3810000" y="1981206"/>
            <a:ext cx="5219733" cy="4190994"/>
          </a:xfrm>
          <a:prstGeom prst="rect">
            <a:avLst/>
          </a:prstGeom>
        </p:spPr>
      </p:pic>
      <p:sp>
        <p:nvSpPr>
          <p:cNvPr id="3" name="Title 2"/>
          <p:cNvSpPr>
            <a:spLocks noGrp="1"/>
          </p:cNvSpPr>
          <p:nvPr>
            <p:ph type="title"/>
          </p:nvPr>
        </p:nvSpPr>
        <p:spPr/>
        <p:txBody>
          <a:bodyPr/>
          <a:lstStyle/>
          <a:p>
            <a:r>
              <a:rPr lang="en-US" dirty="0"/>
              <a:t>Online Resource Library</a:t>
            </a:r>
          </a:p>
        </p:txBody>
      </p:sp>
      <p:sp>
        <p:nvSpPr>
          <p:cNvPr id="7" name="Rectangle 6"/>
          <p:cNvSpPr/>
          <p:nvPr/>
        </p:nvSpPr>
        <p:spPr>
          <a:xfrm>
            <a:off x="5257800" y="3657600"/>
            <a:ext cx="2057400" cy="1752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9487" y="1981206"/>
            <a:ext cx="3276600" cy="3693319"/>
          </a:xfrm>
          <a:prstGeom prst="rect">
            <a:avLst/>
          </a:prstGeom>
          <a:noFill/>
        </p:spPr>
        <p:txBody>
          <a:bodyPr wrap="square" rtlCol="0">
            <a:spAutoFit/>
          </a:bodyPr>
          <a:lstStyle/>
          <a:p>
            <a:r>
              <a:rPr lang="en-US" dirty="0">
                <a:solidFill>
                  <a:schemeClr val="accent6">
                    <a:lumMod val="50000"/>
                  </a:schemeClr>
                </a:solidFill>
                <a:latin typeface="+mn-lt"/>
              </a:rPr>
              <a:t>Look for the “earth” icon on home page.</a:t>
            </a:r>
          </a:p>
          <a:p>
            <a:endParaRPr lang="en-US" dirty="0">
              <a:solidFill>
                <a:schemeClr val="accent6">
                  <a:lumMod val="50000"/>
                </a:schemeClr>
              </a:solidFill>
              <a:latin typeface="+mn-lt"/>
            </a:endParaRPr>
          </a:p>
          <a:p>
            <a:r>
              <a:rPr lang="en-US" dirty="0">
                <a:solidFill>
                  <a:schemeClr val="accent6">
                    <a:lumMod val="50000"/>
                  </a:schemeClr>
                </a:solidFill>
                <a:latin typeface="+mn-lt"/>
              </a:rPr>
              <a:t>The resource library has all of our volunteer training presentations and informational meetings.  </a:t>
            </a:r>
          </a:p>
          <a:p>
            <a:endParaRPr lang="en-US" dirty="0">
              <a:solidFill>
                <a:schemeClr val="accent6">
                  <a:lumMod val="50000"/>
                </a:schemeClr>
              </a:solidFill>
              <a:latin typeface="+mn-lt"/>
            </a:endParaRPr>
          </a:p>
          <a:p>
            <a:r>
              <a:rPr lang="en-US" dirty="0">
                <a:solidFill>
                  <a:schemeClr val="accent6">
                    <a:lumMod val="50000"/>
                  </a:schemeClr>
                </a:solidFill>
                <a:latin typeface="+mn-lt"/>
              </a:rPr>
              <a:t>Trainings are organized into categories and you are welcome to print off or review trainings whenever you would like.   </a:t>
            </a:r>
          </a:p>
        </p:txBody>
      </p:sp>
      <p:cxnSp>
        <p:nvCxnSpPr>
          <p:cNvPr id="10" name="Straight Arrow Connector 9"/>
          <p:cNvCxnSpPr/>
          <p:nvPr/>
        </p:nvCxnSpPr>
        <p:spPr>
          <a:xfrm>
            <a:off x="2895600" y="2438400"/>
            <a:ext cx="2895600" cy="163830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356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90600"/>
          </a:xfrm>
        </p:spPr>
        <p:txBody>
          <a:bodyPr/>
          <a:lstStyle/>
          <a:p>
            <a:r>
              <a:rPr lang="en-US" dirty="0"/>
              <a:t>An Overview of HSHV</a:t>
            </a:r>
          </a:p>
        </p:txBody>
      </p:sp>
      <p:pic>
        <p:nvPicPr>
          <p:cNvPr id="4" name="Picture 6" descr="front entrance 0 00 13-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599" y="1752600"/>
            <a:ext cx="81268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152400" y="1905000"/>
            <a:ext cx="5791200" cy="4114800"/>
          </a:xfrm>
        </p:spPr>
        <p:txBody>
          <a:bodyPr>
            <a:noAutofit/>
          </a:bodyPr>
          <a:lstStyle/>
          <a:p>
            <a:pPr marL="365751" lvl="1" indent="0" fontAlgn="auto">
              <a:spcAft>
                <a:spcPts val="0"/>
              </a:spcAft>
              <a:buNone/>
              <a:defRPr/>
            </a:pPr>
            <a:r>
              <a:rPr lang="en-US" sz="3600" dirty="0">
                <a:cs typeface="Arial" pitchFamily="34" charset="0"/>
              </a:rPr>
              <a:t>To encourage loving, responsible care of all animals in our community, to prevent suffering, and to save as many lives as possible. </a:t>
            </a:r>
            <a:endParaRPr lang="en-US" sz="3600" b="1" dirty="0"/>
          </a:p>
        </p:txBody>
      </p:sp>
      <p:sp>
        <p:nvSpPr>
          <p:cNvPr id="4" name="Title 3"/>
          <p:cNvSpPr>
            <a:spLocks noGrp="1"/>
          </p:cNvSpPr>
          <p:nvPr>
            <p:ph type="title"/>
          </p:nvPr>
        </p:nvSpPr>
        <p:spPr/>
        <p:txBody>
          <a:bodyPr>
            <a:normAutofit/>
          </a:bodyPr>
          <a:lstStyle/>
          <a:p>
            <a:pPr marL="54863" fontAlgn="auto">
              <a:spcAft>
                <a:spcPts val="0"/>
              </a:spcAft>
              <a:defRPr/>
            </a:pPr>
            <a:r>
              <a:rPr lang="en-US" dirty="0"/>
              <a:t>Our Mission</a:t>
            </a:r>
          </a:p>
        </p:txBody>
      </p:sp>
      <p:pic>
        <p:nvPicPr>
          <p:cNvPr id="3074" name="Picture 2" descr="Anne 20180605_2T7A5468.jpg"/>
          <p:cNvPicPr>
            <a:picLocks noChangeAspect="1" noChangeArrowheads="1"/>
          </p:cNvPicPr>
          <p:nvPr/>
        </p:nvPicPr>
        <p:blipFill rotWithShape="1">
          <a:blip r:embed="rId3">
            <a:extLst>
              <a:ext uri="{28A0092B-C50C-407E-A947-70E740481C1C}">
                <a14:useLocalDpi xmlns:a14="http://schemas.microsoft.com/office/drawing/2010/main" val="0"/>
              </a:ext>
            </a:extLst>
          </a:blip>
          <a:srcRect l="29488" r="7691"/>
          <a:stretch/>
        </p:blipFill>
        <p:spPr bwMode="auto">
          <a:xfrm>
            <a:off x="5715000" y="2286000"/>
            <a:ext cx="3373134"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10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descr="N015_0196_001(1).jpg"/>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307676" y="1831786"/>
            <a:ext cx="3836324" cy="4393276"/>
          </a:xfrm>
        </p:spPr>
      </p:pic>
      <p:sp>
        <p:nvSpPr>
          <p:cNvPr id="29698" name="Title 1"/>
          <p:cNvSpPr>
            <a:spLocks noGrp="1"/>
          </p:cNvSpPr>
          <p:nvPr>
            <p:ph type="title"/>
          </p:nvPr>
        </p:nvSpPr>
        <p:spPr>
          <a:xfrm>
            <a:off x="0" y="228600"/>
            <a:ext cx="9144000" cy="990600"/>
          </a:xfrm>
        </p:spPr>
        <p:txBody>
          <a:bodyPr/>
          <a:lstStyle/>
          <a:p>
            <a:pPr eaLnBrk="1" hangingPunct="1"/>
            <a:r>
              <a:rPr lang="en-US" altLang="en-US" dirty="0"/>
              <a:t>A Little History…</a:t>
            </a:r>
          </a:p>
        </p:txBody>
      </p:sp>
      <p:sp>
        <p:nvSpPr>
          <p:cNvPr id="5" name="TextBox 4"/>
          <p:cNvSpPr txBox="1"/>
          <p:nvPr/>
        </p:nvSpPr>
        <p:spPr>
          <a:xfrm>
            <a:off x="152400" y="1758572"/>
            <a:ext cx="5029200" cy="4539704"/>
          </a:xfrm>
          <a:prstGeom prst="rect">
            <a:avLst/>
          </a:prstGeom>
          <a:solidFill>
            <a:schemeClr val="bg2"/>
          </a:solidFill>
        </p:spPr>
        <p:txBody>
          <a:bodyPr wrap="square">
            <a:spAutoFit/>
          </a:bodyPr>
          <a:lstStyle/>
          <a:p>
            <a:pPr marL="342891" indent="-342891" eaLnBrk="1" hangingPunct="1">
              <a:buFont typeface="Arial" panose="020B0604020202020204" pitchFamily="34" charset="0"/>
              <a:buChar char="•"/>
              <a:defRPr/>
            </a:pPr>
            <a:r>
              <a:rPr lang="en-US" sz="2800" dirty="0">
                <a:solidFill>
                  <a:schemeClr val="tx1">
                    <a:lumMod val="75000"/>
                    <a:lumOff val="25000"/>
                  </a:schemeClr>
                </a:solidFill>
                <a:latin typeface="+mn-lt"/>
              </a:rPr>
              <a:t>Founded in 1896</a:t>
            </a:r>
          </a:p>
          <a:p>
            <a:pPr eaLnBrk="1" hangingPunct="1">
              <a:defRPr/>
            </a:pPr>
            <a:endParaRPr lang="en-US" sz="300" dirty="0">
              <a:solidFill>
                <a:schemeClr val="tx1">
                  <a:lumMod val="75000"/>
                  <a:lumOff val="25000"/>
                </a:schemeClr>
              </a:solidFill>
              <a:latin typeface="+mn-lt"/>
            </a:endParaRPr>
          </a:p>
          <a:p>
            <a:pPr marL="342891" indent="-342891" eaLnBrk="1" hangingPunct="1">
              <a:buFont typeface="Arial" panose="020B0604020202020204" pitchFamily="34" charset="0"/>
              <a:buChar char="•"/>
              <a:defRPr/>
            </a:pPr>
            <a:r>
              <a:rPr lang="en-US" altLang="en-US" sz="2800" dirty="0">
                <a:solidFill>
                  <a:schemeClr val="tx1">
                    <a:lumMod val="75000"/>
                    <a:lumOff val="25000"/>
                  </a:schemeClr>
                </a:solidFill>
                <a:latin typeface="+mn-lt"/>
                <a:cs typeface="Arial" panose="020B0604020202020204" pitchFamily="34" charset="0"/>
              </a:rPr>
              <a:t>Have provided wildlife services for 50+ years</a:t>
            </a:r>
          </a:p>
          <a:p>
            <a:pPr eaLnBrk="1" hangingPunct="1">
              <a:defRPr/>
            </a:pPr>
            <a:endParaRPr lang="en-US" sz="300" dirty="0">
              <a:solidFill>
                <a:schemeClr val="tx1">
                  <a:lumMod val="75000"/>
                  <a:lumOff val="25000"/>
                </a:schemeClr>
              </a:solidFill>
              <a:latin typeface="+mn-lt"/>
            </a:endParaRPr>
          </a:p>
          <a:p>
            <a:pPr marL="342891" indent="-342891" eaLnBrk="1" hangingPunct="1">
              <a:buFont typeface="Arial" panose="020B0604020202020204" pitchFamily="34" charset="0"/>
              <a:buChar char="•"/>
              <a:defRPr/>
            </a:pPr>
            <a:r>
              <a:rPr lang="en-US" sz="2800" dirty="0">
                <a:solidFill>
                  <a:schemeClr val="tx1">
                    <a:lumMod val="75000"/>
                    <a:lumOff val="25000"/>
                  </a:schemeClr>
                </a:solidFill>
                <a:latin typeface="+mn-lt"/>
              </a:rPr>
              <a:t>New shelter completed in 2009</a:t>
            </a:r>
          </a:p>
          <a:p>
            <a:pPr eaLnBrk="1" hangingPunct="1">
              <a:defRPr/>
            </a:pPr>
            <a:endParaRPr lang="en-US" sz="300" dirty="0">
              <a:solidFill>
                <a:schemeClr val="tx1">
                  <a:lumMod val="75000"/>
                  <a:lumOff val="25000"/>
                </a:schemeClr>
              </a:solidFill>
              <a:latin typeface="+mn-lt"/>
            </a:endParaRPr>
          </a:p>
          <a:p>
            <a:pPr marL="342891" indent="-342891" eaLnBrk="1" hangingPunct="1">
              <a:buFont typeface="Arial" panose="020B0604020202020204" pitchFamily="34" charset="0"/>
              <a:buChar char="•"/>
              <a:defRPr/>
            </a:pPr>
            <a:r>
              <a:rPr lang="en-US" sz="2800" dirty="0">
                <a:solidFill>
                  <a:schemeClr val="tx1">
                    <a:lumMod val="75000"/>
                    <a:lumOff val="25000"/>
                  </a:schemeClr>
                </a:solidFill>
                <a:latin typeface="+mn-lt"/>
              </a:rPr>
              <a:t>501(c)(3) charitable organization</a:t>
            </a:r>
          </a:p>
          <a:p>
            <a:pPr marL="982638" lvl="1" indent="-342891" eaLnBrk="1" hangingPunct="1">
              <a:buFont typeface="Arial" panose="020B0604020202020204" pitchFamily="34" charset="0"/>
              <a:buChar char="•"/>
              <a:defRPr/>
            </a:pPr>
            <a:r>
              <a:rPr lang="en-US" sz="2800" dirty="0">
                <a:solidFill>
                  <a:schemeClr val="tx1">
                    <a:lumMod val="75000"/>
                    <a:lumOff val="25000"/>
                  </a:schemeClr>
                </a:solidFill>
                <a:latin typeface="+mn-lt"/>
              </a:rPr>
              <a:t>A private, independent nonprofit agency</a:t>
            </a:r>
          </a:p>
        </p:txBody>
      </p:sp>
    </p:spTree>
    <p:extLst>
      <p:ext uri="{BB962C8B-B14F-4D97-AF65-F5344CB8AC3E}">
        <p14:creationId xmlns:p14="http://schemas.microsoft.com/office/powerpoint/2010/main" val="2465972920"/>
      </p:ext>
    </p:extLst>
  </p:cSld>
  <p:clrMapOvr>
    <a:masterClrMapping/>
  </p:clrMapOvr>
  <p:transition spd="slow"/>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rgbClr val="262626"/>
      </a:dk1>
      <a:lt1>
        <a:sysClr val="window" lastClr="FFFFFF"/>
      </a:lt1>
      <a:dk2>
        <a:srgbClr val="8E90B8"/>
      </a:dk2>
      <a:lt2>
        <a:srgbClr val="FDD17D"/>
      </a:lt2>
      <a:accent1>
        <a:srgbClr val="C8CD82"/>
      </a:accent1>
      <a:accent2>
        <a:srgbClr val="EB9D74"/>
      </a:accent2>
      <a:accent3>
        <a:srgbClr val="70B4BD"/>
      </a:accent3>
      <a:accent4>
        <a:srgbClr val="8E90B8"/>
      </a:accent4>
      <a:accent5>
        <a:srgbClr val="C8CD82"/>
      </a:accent5>
      <a:accent6>
        <a:srgbClr val="EB9D74"/>
      </a:accent6>
      <a:hlink>
        <a:srgbClr val="8E90B8"/>
      </a:hlink>
      <a:folHlink>
        <a:srgbClr val="70B4BD"/>
      </a:folHlink>
    </a:clrScheme>
    <a:fontScheme name="HSHV brand">
      <a:majorFont>
        <a:latin typeface="Century Gothic"/>
        <a:ea typeface=""/>
        <a:cs typeface=""/>
      </a:majorFont>
      <a:minorFont>
        <a:latin typeface="Century Gothic"/>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HSHV Branded PowerPoint [Read-Only]" id="{5201DAAD-571D-497A-B856-2F7AFF07E30D}" vid="{631224B4-B76D-4742-B323-59D8B800C2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edian">
  <a:themeElements>
    <a:clrScheme name="Custom 4">
      <a:dk1>
        <a:srgbClr val="4D4D4D"/>
      </a:dk1>
      <a:lt1>
        <a:sysClr val="window" lastClr="FFFFFF"/>
      </a:lt1>
      <a:dk2>
        <a:srgbClr val="8E90B8"/>
      </a:dk2>
      <a:lt2>
        <a:srgbClr val="FDD17D"/>
      </a:lt2>
      <a:accent1>
        <a:srgbClr val="C8CD82"/>
      </a:accent1>
      <a:accent2>
        <a:srgbClr val="EB9D74"/>
      </a:accent2>
      <a:accent3>
        <a:srgbClr val="70B4BD"/>
      </a:accent3>
      <a:accent4>
        <a:srgbClr val="8E90B8"/>
      </a:accent4>
      <a:accent5>
        <a:srgbClr val="C8CD82"/>
      </a:accent5>
      <a:accent6>
        <a:srgbClr val="EB9D74"/>
      </a:accent6>
      <a:hlink>
        <a:srgbClr val="4D4D4D"/>
      </a:hlink>
      <a:folHlink>
        <a:srgbClr val="4D4D4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SHV_x002e_org_x0020_web_x0020_content xmlns="f3303822-5053-4cc0-8ae2-8ba5dd491c50">false</HSHV_x002e_org_x0020_web_x0020_conten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EABFA1BA204C64D8617F958A11636D0" ma:contentTypeVersion="20" ma:contentTypeDescription="Create a new document." ma:contentTypeScope="" ma:versionID="b607f4640536620f2968b892ad266367">
  <xsd:schema xmlns:xsd="http://www.w3.org/2001/XMLSchema" xmlns:xs="http://www.w3.org/2001/XMLSchema" xmlns:p="http://schemas.microsoft.com/office/2006/metadata/properties" xmlns:ns2="f3303822-5053-4cc0-8ae2-8ba5dd491c50" xmlns:ns3="a77e0589-fffe-463a-b6b6-f8476643c05a" targetNamespace="http://schemas.microsoft.com/office/2006/metadata/properties" ma:root="true" ma:fieldsID="53077fb1e63c42c011ecd1d172e25332" ns2:_="" ns3:_="">
    <xsd:import namespace="f3303822-5053-4cc0-8ae2-8ba5dd491c50"/>
    <xsd:import namespace="a77e0589-fffe-463a-b6b6-f8476643c05a"/>
    <xsd:element name="properties">
      <xsd:complexType>
        <xsd:sequence>
          <xsd:element name="documentManagement">
            <xsd:complexType>
              <xsd:all>
                <xsd:element ref="ns2:HSHV_x002e_org_x0020_web_x0020_content" minOccurs="0"/>
                <xsd:element ref="ns2:MediaServiceMetadata" minOccurs="0"/>
                <xsd:element ref="ns2:MediaServiceFastMetadata"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03822-5053-4cc0-8ae2-8ba5dd491c50" elementFormDefault="qualified">
    <xsd:import namespace="http://schemas.microsoft.com/office/2006/documentManagement/types"/>
    <xsd:import namespace="http://schemas.microsoft.com/office/infopath/2007/PartnerControls"/>
    <xsd:element name="HSHV_x002e_org_x0020_web_x0020_content" ma:index="8" nillable="true" ma:displayName="HSHV.org web content" ma:default="0" ma:internalName="HSHV_x002e_org_x0020_web_x0020_content1" ma:readOnly="false">
      <xsd:simpleType>
        <xsd:restriction base="dms:Boolea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7e0589-fffe-463a-b6b6-f8476643c05a" elementFormDefault="qualified">
    <xsd:import namespace="http://schemas.microsoft.com/office/2006/documentManagement/types"/>
    <xsd:import namespace="http://schemas.microsoft.com/office/infopath/2007/PartnerControls"/>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95F0F38D-6ADF-492B-98D5-E4598968CBBC}">
  <ds:schemaRefs>
    <ds:schemaRef ds:uri="http://purl.org/dc/dcmitype/"/>
    <ds:schemaRef ds:uri="f3303822-5053-4cc0-8ae2-8ba5dd491c50"/>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purl.org/dc/elements/1.1/"/>
    <ds:schemaRef ds:uri="a77e0589-fffe-463a-b6b6-f8476643c05a"/>
    <ds:schemaRef ds:uri="http://www.w3.org/XML/1998/namespace"/>
  </ds:schemaRefs>
</ds:datastoreItem>
</file>

<file path=customXml/itemProps2.xml><?xml version="1.0" encoding="utf-8"?>
<ds:datastoreItem xmlns:ds="http://schemas.openxmlformats.org/officeDocument/2006/customXml" ds:itemID="{5D2A7894-4EF4-40C6-9D74-718E10EF2A36}">
  <ds:schemaRefs>
    <ds:schemaRef ds:uri="http://schemas.microsoft.com/sharepoint/v3/contenttype/forms"/>
  </ds:schemaRefs>
</ds:datastoreItem>
</file>

<file path=customXml/itemProps3.xml><?xml version="1.0" encoding="utf-8"?>
<ds:datastoreItem xmlns:ds="http://schemas.openxmlformats.org/officeDocument/2006/customXml" ds:itemID="{DC36B6D0-5F05-4EE0-A89B-4B5180AA1C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303822-5053-4cc0-8ae2-8ba5dd491c50"/>
    <ds:schemaRef ds:uri="a77e0589-fffe-463a-b6b6-f8476643c0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7E03CF8-C6F3-41FA-81A3-553052FC8B97}">
  <ds:schemaRefs>
    <ds:schemaRef ds:uri="http://schemas.microsoft.com/office/2006/metadata/longProperties"/>
  </ds:schemaRefs>
</ds:datastoreItem>
</file>

<file path=docMetadata/LabelInfo.xml><?xml version="1.0" encoding="utf-8"?>
<clbl:labelList xmlns:clbl="http://schemas.microsoft.com/office/2020/mipLabelMetadata">
  <clbl:label id="{6c38deea-71f6-48fc-9602-7b59d76064ed}" enabled="0" method="" siteId="{6c38deea-71f6-48fc-9602-7b59d76064ed}" removed="1"/>
</clbl:labelList>
</file>

<file path=docProps/app.xml><?xml version="1.0" encoding="utf-8"?>
<Properties xmlns="http://schemas.openxmlformats.org/officeDocument/2006/extended-properties" xmlns:vt="http://schemas.openxmlformats.org/officeDocument/2006/docPropsVTypes">
  <Template/>
  <TotalTime>4121</TotalTime>
  <Words>3884</Words>
  <Application>Microsoft Office PowerPoint</Application>
  <PresentationFormat>On-screen Show (4:3)</PresentationFormat>
  <Paragraphs>486</Paragraphs>
  <Slides>62</Slides>
  <Notes>36</Notes>
  <HiddenSlides>16</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62</vt:i4>
      </vt:variant>
    </vt:vector>
  </HeadingPairs>
  <TitlesOfParts>
    <vt:vector size="76" baseType="lpstr">
      <vt:lpstr>Arial</vt:lpstr>
      <vt:lpstr>Arimo</vt:lpstr>
      <vt:lpstr>Calibri</vt:lpstr>
      <vt:lpstr>Century Gothic</vt:lpstr>
      <vt:lpstr>inherit</vt:lpstr>
      <vt:lpstr>Kollektif</vt:lpstr>
      <vt:lpstr>Kollektif Bold</vt:lpstr>
      <vt:lpstr>Tw Cen MT</vt:lpstr>
      <vt:lpstr>Wingdings</vt:lpstr>
      <vt:lpstr>Wingdings 2</vt:lpstr>
      <vt:lpstr>Median</vt:lpstr>
      <vt:lpstr>Office Theme</vt:lpstr>
      <vt:lpstr>1_Office Theme</vt:lpstr>
      <vt:lpstr>1_Median</vt:lpstr>
      <vt:lpstr>PowerPoint Presentation</vt:lpstr>
      <vt:lpstr>Schedule &amp; Agenda</vt:lpstr>
      <vt:lpstr>Meet the Volunteer Department</vt:lpstr>
      <vt:lpstr>Karen  Vice President of Volunteers and Humane Education </vt:lpstr>
      <vt:lpstr>Tawn Director of Volunteers</vt:lpstr>
      <vt:lpstr>Jaime Volunteer Coordinator</vt:lpstr>
      <vt:lpstr>An Overview of HSHV</vt:lpstr>
      <vt:lpstr>Our Mission</vt:lpstr>
      <vt:lpstr>A Little History…</vt:lpstr>
      <vt:lpstr>Just Some of What We Do</vt:lpstr>
      <vt:lpstr>Opened in May 2016</vt:lpstr>
      <vt:lpstr>Friends For Life</vt:lpstr>
      <vt:lpstr>Our Service Area</vt:lpstr>
      <vt:lpstr>HSHV is an Open Admission Shelter</vt:lpstr>
      <vt:lpstr>How Do Animals Arrive at HSHV?</vt:lpstr>
      <vt:lpstr>Fun Facts</vt:lpstr>
      <vt:lpstr>We Don’t Mean to Brag….</vt:lpstr>
      <vt:lpstr>PowerPoint Presentation</vt:lpstr>
      <vt:lpstr>PowerPoint Presentation</vt:lpstr>
      <vt:lpstr>PowerPoint Presentation</vt:lpstr>
      <vt:lpstr>We are Fear Free Certified!</vt:lpstr>
      <vt:lpstr>Volunteering at HSHV</vt:lpstr>
      <vt:lpstr>Who Volunteers with HSHV?</vt:lpstr>
      <vt:lpstr>2025 Volunteer Statistics </vt:lpstr>
      <vt:lpstr>Paw I Volunteering</vt:lpstr>
      <vt:lpstr>Paw II Volunteering</vt:lpstr>
      <vt:lpstr>Beyond Paw II Volunteering</vt:lpstr>
      <vt:lpstr>Things to Know</vt:lpstr>
      <vt:lpstr>Our Volunteer Culture</vt:lpstr>
      <vt:lpstr>Volunteering at HSHV</vt:lpstr>
      <vt:lpstr>Communicating Effectively</vt:lpstr>
      <vt:lpstr>HSHV on Social Media</vt:lpstr>
      <vt:lpstr>Advocacy Text Alerts</vt:lpstr>
      <vt:lpstr>Animal Advocacy</vt:lpstr>
      <vt:lpstr>Volunteer Facebook Group</vt:lpstr>
      <vt:lpstr>Facebook Posts</vt:lpstr>
      <vt:lpstr>Time for Small Groups!</vt:lpstr>
      <vt:lpstr>When Out in the Shelter</vt:lpstr>
      <vt:lpstr> Welcome to Laundry</vt:lpstr>
      <vt:lpstr>Laundry Room Supplies </vt:lpstr>
      <vt:lpstr>Laundry Room Machines</vt:lpstr>
      <vt:lpstr>Handling Dirty Laundry</vt:lpstr>
      <vt:lpstr>Folding &amp; Storing Laundry</vt:lpstr>
      <vt:lpstr>Special Laundry Loads</vt:lpstr>
      <vt:lpstr>Waiting For a Load to Finish? </vt:lpstr>
      <vt:lpstr> Important Laundry Reminders</vt:lpstr>
      <vt:lpstr>Volunteering in a Shelter Setting</vt:lpstr>
      <vt:lpstr> The Laundry Room</vt:lpstr>
      <vt:lpstr>Getting Started – Signing Up</vt:lpstr>
      <vt:lpstr>Let’s Take a Look at VIC!</vt:lpstr>
      <vt:lpstr>Need to Cancel?</vt:lpstr>
      <vt:lpstr>Your First Day of Volunteering</vt:lpstr>
      <vt:lpstr>Staying Active as a Volunteer</vt:lpstr>
      <vt:lpstr>Welcome to Volunteering! </vt:lpstr>
      <vt:lpstr>VIC Reference Guide</vt:lpstr>
      <vt:lpstr>VIC Net Login:  Visit our website, www.hshv.org, on the homepage you can click on “Volunteer”, then “Volunteer Login” to access VIC on your computer.   </vt:lpstr>
      <vt:lpstr> Welcome Screen: This is the main page you will see every time you log into VIC. Check here for the most important and up to date information about upcoming trainings, happenings at the shelter, or events you can participate.   </vt:lpstr>
      <vt:lpstr>Communication through VIC</vt:lpstr>
      <vt:lpstr>OR you can select the assignment you would like to perform from the drop down menu. This will filter out all other assignments except the assignment chosen and show you on the calendar next available.</vt:lpstr>
      <vt:lpstr>Job Description: Learn more about the specific tasks associated with that volunteer assignment. If that assignment is something you would like  to schedule yourself for, click on the green “Schedule Me” button </vt:lpstr>
      <vt:lpstr>Removing Yourself: Things do come up and there may be times that you need to change your schedule. That is okay.   You may remove yourself from any scheduled assignment up to 36 hours before you are to perform that assignment.  Just click “Remove Me”   If the green REMOVE ME option is NOT available, please email volunteers@hshv.org to cancel. </vt:lpstr>
      <vt:lpstr>Online Resource Library</vt:lpstr>
    </vt:vector>
  </TitlesOfParts>
  <Company>HSHV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Volunteer Orientation</dc:title>
  <dc:creator>Wendy Welch</dc:creator>
  <cp:lastModifiedBy>Tawn Hinze</cp:lastModifiedBy>
  <cp:revision>356</cp:revision>
  <cp:lastPrinted>2016-10-26T18:32:55Z</cp:lastPrinted>
  <dcterms:created xsi:type="dcterms:W3CDTF">2015-07-07T20:22:28Z</dcterms:created>
  <dcterms:modified xsi:type="dcterms:W3CDTF">2026-05-15T12:36:56Z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0x0101007EABFA1BA204C64D8617F958A11636D0</vt:lpwstr>
  </property>
  <property fmtid="{D5CDD505-2E9C-101B-9397-08002B2CF9AE}" pid="3" name="HSHV.org web content0">
    <vt:bool>false</vt:bool>
  </property>
  <property fmtid="{D5CDD505-2E9C-101B-9397-08002B2CF9AE}" pid="4" name="HSHV.org web content">
    <vt:lpwstr/>
  </property>
  <property fmtid="{D5CDD505-2E9C-101B-9397-08002B2CF9AE}" pid="5" name="Primary Department(s)">
    <vt:lpwstr>Volunteers</vt:lpwstr>
  </property>
  <property fmtid="{D5CDD505-2E9C-101B-9397-08002B2CF9AE}" pid="6" name="OSHA related content">
    <vt:bool>false</vt:bool>
  </property>
  <property fmtid="{D5CDD505-2E9C-101B-9397-08002B2CF9AE}" pid="7" name="Title-Description">
    <vt:lpwstr>New Volunteer Orientation</vt:lpwstr>
  </property>
  <property fmtid="{D5CDD505-2E9C-101B-9397-08002B2CF9AE}" pid="8" name="Law-Regulation Related">
    <vt:bool>false</vt:bool>
  </property>
</Properties>
</file>