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Lst>
  <p:notesMasterIdLst>
    <p:notesMasterId r:id="rId56"/>
  </p:notesMasterIdLst>
  <p:handoutMasterIdLst>
    <p:handoutMasterId r:id="rId57"/>
  </p:handoutMasterIdLst>
  <p:sldIdLst>
    <p:sldId id="256" r:id="rId6"/>
    <p:sldId id="3061" r:id="rId7"/>
    <p:sldId id="3065" r:id="rId8"/>
    <p:sldId id="3083" r:id="rId9"/>
    <p:sldId id="3020" r:id="rId10"/>
    <p:sldId id="3000" r:id="rId11"/>
    <p:sldId id="3021" r:id="rId12"/>
    <p:sldId id="3012" r:id="rId13"/>
    <p:sldId id="3066" r:id="rId14"/>
    <p:sldId id="3067" r:id="rId15"/>
    <p:sldId id="3076" r:id="rId16"/>
    <p:sldId id="3068" r:id="rId17"/>
    <p:sldId id="3069" r:id="rId18"/>
    <p:sldId id="3073" r:id="rId19"/>
    <p:sldId id="3074" r:id="rId20"/>
    <p:sldId id="3075" r:id="rId21"/>
    <p:sldId id="3025" r:id="rId22"/>
    <p:sldId id="3027" r:id="rId23"/>
    <p:sldId id="3094" r:id="rId24"/>
    <p:sldId id="3030" r:id="rId25"/>
    <p:sldId id="3077" r:id="rId26"/>
    <p:sldId id="3033" r:id="rId27"/>
    <p:sldId id="3063" r:id="rId28"/>
    <p:sldId id="3034" r:id="rId29"/>
    <p:sldId id="3095" r:id="rId30"/>
    <p:sldId id="3096" r:id="rId31"/>
    <p:sldId id="3097" r:id="rId32"/>
    <p:sldId id="3031" r:id="rId33"/>
    <p:sldId id="3081" r:id="rId34"/>
    <p:sldId id="3098" r:id="rId35"/>
    <p:sldId id="3052" r:id="rId36"/>
    <p:sldId id="3053" r:id="rId37"/>
    <p:sldId id="3039" r:id="rId38"/>
    <p:sldId id="3059" r:id="rId39"/>
    <p:sldId id="258" r:id="rId40"/>
    <p:sldId id="274" r:id="rId41"/>
    <p:sldId id="275" r:id="rId42"/>
    <p:sldId id="295" r:id="rId43"/>
    <p:sldId id="296" r:id="rId44"/>
    <p:sldId id="297" r:id="rId45"/>
    <p:sldId id="299" r:id="rId46"/>
    <p:sldId id="300" r:id="rId47"/>
    <p:sldId id="301" r:id="rId48"/>
    <p:sldId id="302" r:id="rId49"/>
    <p:sldId id="280" r:id="rId50"/>
    <p:sldId id="3085" r:id="rId51"/>
    <p:sldId id="3078" r:id="rId52"/>
    <p:sldId id="3060" r:id="rId53"/>
    <p:sldId id="3050" r:id="rId54"/>
    <p:sldId id="3051" r:id="rId55"/>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D74"/>
    <a:srgbClr val="CCCC99"/>
    <a:srgbClr val="8E90B8"/>
    <a:srgbClr val="FFFFCC"/>
    <a:srgbClr val="FFFF99"/>
    <a:srgbClr val="70B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D8EFB-36E1-49F9-BE87-014B5866CE43}" v="66" dt="2026-05-20T13:35:00.9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18" autoAdjust="0"/>
    <p:restoredTop sz="96433" autoAdjust="0"/>
  </p:normalViewPr>
  <p:slideViewPr>
    <p:cSldViewPr>
      <p:cViewPr varScale="1">
        <p:scale>
          <a:sx n="82" d="100"/>
          <a:sy n="82" d="100"/>
        </p:scale>
        <p:origin x="1747" y="53"/>
      </p:cViewPr>
      <p:guideLst>
        <p:guide orient="horz" pos="2160"/>
        <p:guide pos="2880"/>
      </p:guideLst>
    </p:cSldViewPr>
  </p:slideViewPr>
  <p:outlineViewPr>
    <p:cViewPr>
      <p:scale>
        <a:sx n="33" d="100"/>
        <a:sy n="33" d="100"/>
      </p:scale>
      <p:origin x="0" y="-1884"/>
    </p:cViewPr>
    <p:sldLst>
      <p:sld r:id="rId1" collapse="1"/>
    </p:sldLst>
  </p:outlineViewPr>
  <p:notesTextViewPr>
    <p:cViewPr>
      <p:scale>
        <a:sx n="100" d="100"/>
        <a:sy n="100" d="100"/>
      </p:scale>
      <p:origin x="0" y="0"/>
    </p:cViewPr>
  </p:notesTextViewPr>
  <p:sorterViewPr>
    <p:cViewPr varScale="1">
      <p:scale>
        <a:sx n="1" d="1"/>
        <a:sy n="1" d="1"/>
      </p:scale>
      <p:origin x="0" y="-17052"/>
    </p:cViewPr>
  </p:sorterViewPr>
  <p:notesViewPr>
    <p:cSldViewPr>
      <p:cViewPr varScale="1">
        <p:scale>
          <a:sx n="85" d="100"/>
          <a:sy n="85" d="100"/>
        </p:scale>
        <p:origin x="-3138"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wn Hinze" userId="e4925a02-c43d-4d8c-9bda-1334ace0ed77" providerId="ADAL" clId="{CDD17784-37BA-49D1-AFE4-CF047431BD96}"/>
    <pc:docChg chg="undo custSel modSld">
      <pc:chgData name="Tawn Hinze" userId="e4925a02-c43d-4d8c-9bda-1334ace0ed77" providerId="ADAL" clId="{CDD17784-37BA-49D1-AFE4-CF047431BD96}" dt="2026-05-20T13:34:57.689" v="907" actId="115"/>
      <pc:docMkLst>
        <pc:docMk/>
      </pc:docMkLst>
      <pc:sldChg chg="addSp delSp modSp mod">
        <pc:chgData name="Tawn Hinze" userId="e4925a02-c43d-4d8c-9bda-1334ace0ed77" providerId="ADAL" clId="{CDD17784-37BA-49D1-AFE4-CF047431BD96}" dt="2026-05-20T13:26:37.562" v="714"/>
        <pc:sldMkLst>
          <pc:docMk/>
          <pc:sldMk cId="798559383" sldId="3030"/>
        </pc:sldMkLst>
        <pc:spChg chg="add del">
          <ac:chgData name="Tawn Hinze" userId="e4925a02-c43d-4d8c-9bda-1334ace0ed77" providerId="ADAL" clId="{CDD17784-37BA-49D1-AFE4-CF047431BD96}" dt="2026-05-20T13:21:29.441" v="575"/>
          <ac:spMkLst>
            <pc:docMk/>
            <pc:sldMk cId="798559383" sldId="3030"/>
            <ac:spMk id="2" creationId="{33C95A0D-649D-6FA4-D48F-83082C0181A4}"/>
          </ac:spMkLst>
        </pc:spChg>
        <pc:spChg chg="add mod">
          <ac:chgData name="Tawn Hinze" userId="e4925a02-c43d-4d8c-9bda-1334ace0ed77" providerId="ADAL" clId="{CDD17784-37BA-49D1-AFE4-CF047431BD96}" dt="2026-05-20T13:26:18.110" v="711" actId="207"/>
          <ac:spMkLst>
            <pc:docMk/>
            <pc:sldMk cId="798559383" sldId="3030"/>
            <ac:spMk id="4" creationId="{3DC90D15-7DB0-1E72-9462-359427B547E6}"/>
          </ac:spMkLst>
        </pc:spChg>
        <pc:graphicFrameChg chg="mod modGraphic">
          <ac:chgData name="Tawn Hinze" userId="e4925a02-c43d-4d8c-9bda-1334ace0ed77" providerId="ADAL" clId="{CDD17784-37BA-49D1-AFE4-CF047431BD96}" dt="2026-05-20T13:26:37.562" v="714"/>
          <ac:graphicFrameMkLst>
            <pc:docMk/>
            <pc:sldMk cId="798559383" sldId="3030"/>
            <ac:graphicFrameMk id="6" creationId="{00000000-0000-0000-0000-000000000000}"/>
          </ac:graphicFrameMkLst>
        </pc:graphicFrameChg>
      </pc:sldChg>
      <pc:sldChg chg="modSp">
        <pc:chgData name="Tawn Hinze" userId="e4925a02-c43d-4d8c-9bda-1334ace0ed77" providerId="ADAL" clId="{CDD17784-37BA-49D1-AFE4-CF047431BD96}" dt="2026-05-20T13:34:15.276" v="905" actId="14100"/>
        <pc:sldMkLst>
          <pc:docMk/>
          <pc:sldMk cId="2861049006" sldId="3063"/>
        </pc:sldMkLst>
        <pc:spChg chg="mod">
          <ac:chgData name="Tawn Hinze" userId="e4925a02-c43d-4d8c-9bda-1334ace0ed77" providerId="ADAL" clId="{CDD17784-37BA-49D1-AFE4-CF047431BD96}" dt="2026-05-20T13:34:15.276" v="905" actId="14100"/>
          <ac:spMkLst>
            <pc:docMk/>
            <pc:sldMk cId="2861049006" sldId="3063"/>
            <ac:spMk id="3" creationId="{00000000-0000-0000-0000-000000000000}"/>
          </ac:spMkLst>
        </pc:spChg>
      </pc:sldChg>
      <pc:sldChg chg="addSp modSp mod">
        <pc:chgData name="Tawn Hinze" userId="e4925a02-c43d-4d8c-9bda-1334ace0ed77" providerId="ADAL" clId="{CDD17784-37BA-49D1-AFE4-CF047431BD96}" dt="2026-05-20T13:34:57.689" v="907" actId="115"/>
        <pc:sldMkLst>
          <pc:docMk/>
          <pc:sldMk cId="3953679136" sldId="3077"/>
        </pc:sldMkLst>
        <pc:spChg chg="mod">
          <ac:chgData name="Tawn Hinze" userId="e4925a02-c43d-4d8c-9bda-1334ace0ed77" providerId="ADAL" clId="{CDD17784-37BA-49D1-AFE4-CF047431BD96}" dt="2026-05-20T13:29:58.602" v="742" actId="1076"/>
          <ac:spMkLst>
            <pc:docMk/>
            <pc:sldMk cId="3953679136" sldId="3077"/>
            <ac:spMk id="2" creationId="{00000000-0000-0000-0000-000000000000}"/>
          </ac:spMkLst>
        </pc:spChg>
        <pc:spChg chg="mod">
          <ac:chgData name="Tawn Hinze" userId="e4925a02-c43d-4d8c-9bda-1334ace0ed77" providerId="ADAL" clId="{CDD17784-37BA-49D1-AFE4-CF047431BD96}" dt="2026-05-20T13:33:16.845" v="895" actId="1076"/>
          <ac:spMkLst>
            <pc:docMk/>
            <pc:sldMk cId="3953679136" sldId="3077"/>
            <ac:spMk id="3" creationId="{00000000-0000-0000-0000-000000000000}"/>
          </ac:spMkLst>
        </pc:spChg>
        <pc:spChg chg="mod">
          <ac:chgData name="Tawn Hinze" userId="e4925a02-c43d-4d8c-9bda-1334ace0ed77" providerId="ADAL" clId="{CDD17784-37BA-49D1-AFE4-CF047431BD96}" dt="2026-05-20T13:33:46.919" v="901" actId="14100"/>
          <ac:spMkLst>
            <pc:docMk/>
            <pc:sldMk cId="3953679136" sldId="3077"/>
            <ac:spMk id="4" creationId="{00000000-0000-0000-0000-000000000000}"/>
          </ac:spMkLst>
        </pc:spChg>
        <pc:spChg chg="add mod">
          <ac:chgData name="Tawn Hinze" userId="e4925a02-c43d-4d8c-9bda-1334ace0ed77" providerId="ADAL" clId="{CDD17784-37BA-49D1-AFE4-CF047431BD96}" dt="2026-05-20T13:32:36.333" v="891" actId="14100"/>
          <ac:spMkLst>
            <pc:docMk/>
            <pc:sldMk cId="3953679136" sldId="3077"/>
            <ac:spMk id="6" creationId="{6BFC2B44-7821-36E5-5233-E1E2C2196E7E}"/>
          </ac:spMkLst>
        </pc:spChg>
        <pc:spChg chg="mod">
          <ac:chgData name="Tawn Hinze" userId="e4925a02-c43d-4d8c-9bda-1334ace0ed77" providerId="ADAL" clId="{CDD17784-37BA-49D1-AFE4-CF047431BD96}" dt="2026-05-20T13:32:26.269" v="889" actId="1076"/>
          <ac:spMkLst>
            <pc:docMk/>
            <pc:sldMk cId="3953679136" sldId="3077"/>
            <ac:spMk id="7" creationId="{00000000-0000-0000-0000-000000000000}"/>
          </ac:spMkLst>
        </pc:spChg>
        <pc:graphicFrameChg chg="mod modGraphic">
          <ac:chgData name="Tawn Hinze" userId="e4925a02-c43d-4d8c-9bda-1334ace0ed77" providerId="ADAL" clId="{CDD17784-37BA-49D1-AFE4-CF047431BD96}" dt="2026-05-20T13:34:57.689" v="907" actId="115"/>
          <ac:graphicFrameMkLst>
            <pc:docMk/>
            <pc:sldMk cId="3953679136" sldId="3077"/>
            <ac:graphicFrameMk id="5" creationId="{00000000-0000-0000-0000-000000000000}"/>
          </ac:graphicFrameMkLst>
        </pc:graphicFrame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ata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png"/></Relationships>
</file>

<file path=ppt/diagrams/_rels/data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4" Type="http://schemas.openxmlformats.org/officeDocument/2006/relationships/image" Target="../media/image47.jpg"/></Relationships>
</file>

<file path=ppt/diagrams/_rels/data9.xml.rels><?xml version="1.0" encoding="UTF-8" standalone="yes"?>
<Relationships xmlns="http://schemas.openxmlformats.org/package/2006/relationships"><Relationship Id="rId1" Type="http://schemas.openxmlformats.org/officeDocument/2006/relationships/hyperlink" Target="mailto:TinyLions@hshv.org"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4" Type="http://schemas.openxmlformats.org/officeDocument/2006/relationships/image" Target="../media/image43.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image" Target="../media/image44.jpg"/><Relationship Id="rId4" Type="http://schemas.openxmlformats.org/officeDocument/2006/relationships/image" Target="../media/image47.jpg"/></Relationships>
</file>

<file path=ppt/diagrams/_rels/drawing9.xml.rels><?xml version="1.0" encoding="UTF-8" standalone="yes"?>
<Relationships xmlns="http://schemas.openxmlformats.org/package/2006/relationships"><Relationship Id="rId1" Type="http://schemas.openxmlformats.org/officeDocument/2006/relationships/hyperlink" Target="mailto:TinyLions@hshv.org"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B4050-54E8-4B60-BB46-955F92363F33}"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2E51B209-D91F-4001-81B6-A2563BA1C2FF}">
      <dgm:prSet phldrT="[Text]" custT="1"/>
      <dgm:spPr>
        <a:solidFill>
          <a:schemeClr val="bg2"/>
        </a:solidFill>
      </dgm:spPr>
      <dgm:t>
        <a:bodyPr/>
        <a:lstStyle/>
        <a:p>
          <a:r>
            <a:rPr lang="en-US" sz="4000" dirty="0">
              <a:solidFill>
                <a:schemeClr val="tx1"/>
              </a:solidFill>
            </a:rPr>
            <a:t>What Does This Mean?</a:t>
          </a:r>
        </a:p>
      </dgm:t>
    </dgm:pt>
    <dgm:pt modelId="{E52C6B2F-6C7D-45EB-93F3-46AB4F009860}" type="parTrans" cxnId="{6A0A7308-D81A-4E52-99DF-4AF2677D26A3}">
      <dgm:prSet/>
      <dgm:spPr/>
      <dgm:t>
        <a:bodyPr/>
        <a:lstStyle/>
        <a:p>
          <a:endParaRPr lang="en-US"/>
        </a:p>
      </dgm:t>
    </dgm:pt>
    <dgm:pt modelId="{973B3CF1-31EA-4DC7-B14C-FB67A29B2FC3}" type="sibTrans" cxnId="{6A0A7308-D81A-4E52-99DF-4AF2677D26A3}">
      <dgm:prSet/>
      <dgm:spPr/>
      <dgm:t>
        <a:bodyPr/>
        <a:lstStyle/>
        <a:p>
          <a:endParaRPr lang="en-US"/>
        </a:p>
      </dgm:t>
    </dgm:pt>
    <dgm:pt modelId="{79C78754-8032-4764-89A2-71133A2F80BE}">
      <dgm:prSet phldrT="[Text]" custT="1"/>
      <dgm:spPr/>
      <dgm:t>
        <a:bodyPr/>
        <a:lstStyle/>
        <a:p>
          <a:pPr algn="ctr"/>
          <a:r>
            <a:rPr lang="en-US" sz="3000" dirty="0"/>
            <a:t>We accept animals even when shelter is full.</a:t>
          </a:r>
        </a:p>
        <a:p>
          <a:pPr algn="ctr"/>
          <a:r>
            <a:rPr lang="en-US" sz="3000" dirty="0"/>
            <a:t>We accept animals who are sick or injured.</a:t>
          </a:r>
        </a:p>
      </dgm:t>
    </dgm:pt>
    <dgm:pt modelId="{E979EA3C-E3C3-499C-BF6F-4B73E9E9ADE4}" type="parTrans" cxnId="{72792395-9DF0-4614-8D06-5C9D05B38211}">
      <dgm:prSet/>
      <dgm:spPr/>
      <dgm:t>
        <a:bodyPr/>
        <a:lstStyle/>
        <a:p>
          <a:endParaRPr lang="en-US"/>
        </a:p>
      </dgm:t>
    </dgm:pt>
    <dgm:pt modelId="{E89CFF46-5BF0-40B3-869E-42B1B3F41EA5}" type="sibTrans" cxnId="{72792395-9DF0-4614-8D06-5C9D05B38211}">
      <dgm:prSet/>
      <dgm:spPr/>
      <dgm:t>
        <a:bodyPr/>
        <a:lstStyle/>
        <a:p>
          <a:endParaRPr lang="en-US"/>
        </a:p>
      </dgm:t>
    </dgm:pt>
    <dgm:pt modelId="{169DFF0B-0D8A-467C-97FC-4AC4632E6860}">
      <dgm:prSet phldrT="[Text]" custT="1"/>
      <dgm:spPr/>
      <dgm:t>
        <a:bodyPr/>
        <a:lstStyle/>
        <a:p>
          <a:r>
            <a:rPr lang="en-US" sz="3000" dirty="0"/>
            <a:t>We fit the definition of “no kill” set by Maddie’s Fund.</a:t>
          </a:r>
        </a:p>
        <a:p>
          <a:r>
            <a:rPr lang="en-US" sz="3000" dirty="0"/>
            <a:t>We rarely use this term due to confusion.</a:t>
          </a:r>
        </a:p>
      </dgm:t>
    </dgm:pt>
    <dgm:pt modelId="{4F990BC7-634C-437A-8B11-EF5C38CF4EA8}" type="parTrans" cxnId="{23803A1D-264F-4829-A238-726052150233}">
      <dgm:prSet/>
      <dgm:spPr/>
      <dgm:t>
        <a:bodyPr/>
        <a:lstStyle/>
        <a:p>
          <a:endParaRPr lang="en-US"/>
        </a:p>
      </dgm:t>
    </dgm:pt>
    <dgm:pt modelId="{31560092-72EE-4748-B478-A3A0F5DC7B0D}" type="sibTrans" cxnId="{23803A1D-264F-4829-A238-726052150233}">
      <dgm:prSet/>
      <dgm:spPr/>
      <dgm:t>
        <a:bodyPr/>
        <a:lstStyle/>
        <a:p>
          <a:endParaRPr lang="en-US"/>
        </a:p>
      </dgm:t>
    </dgm:pt>
    <dgm:pt modelId="{8FBD43AF-621C-466B-A346-CCC21D829B0E}">
      <dgm:prSet phldrT="[Text]" custT="1"/>
      <dgm:spPr/>
      <dgm:t>
        <a:bodyPr/>
        <a:lstStyle/>
        <a:p>
          <a:r>
            <a:rPr lang="en-US" sz="3000" dirty="0"/>
            <a:t>Euthanasia does happen as a humane course of action.</a:t>
          </a:r>
        </a:p>
        <a:p>
          <a:r>
            <a:rPr lang="en-US" sz="3000" dirty="0"/>
            <a:t>No “time limit” for adoptions.</a:t>
          </a:r>
        </a:p>
      </dgm:t>
    </dgm:pt>
    <dgm:pt modelId="{E232CDFB-698C-44D3-A377-0AC3E5C58A05}" type="parTrans" cxnId="{5E05D1E3-97DD-43FC-8C35-340673BB1DF9}">
      <dgm:prSet/>
      <dgm:spPr/>
      <dgm:t>
        <a:bodyPr/>
        <a:lstStyle/>
        <a:p>
          <a:endParaRPr lang="en-US"/>
        </a:p>
      </dgm:t>
    </dgm:pt>
    <dgm:pt modelId="{55175391-0FE0-48D3-AAD3-640DACE0EB4C}" type="sibTrans" cxnId="{5E05D1E3-97DD-43FC-8C35-340673BB1DF9}">
      <dgm:prSet/>
      <dgm:spPr/>
      <dgm:t>
        <a:bodyPr/>
        <a:lstStyle/>
        <a:p>
          <a:endParaRPr lang="en-US"/>
        </a:p>
      </dgm:t>
    </dgm:pt>
    <dgm:pt modelId="{81AFC3D9-5D84-4A93-9DB0-7A576E48B902}" type="pres">
      <dgm:prSet presAssocID="{8EEB4050-54E8-4B60-BB46-955F92363F33}" presName="composite" presStyleCnt="0">
        <dgm:presLayoutVars>
          <dgm:chMax val="1"/>
          <dgm:dir/>
          <dgm:resizeHandles val="exact"/>
        </dgm:presLayoutVars>
      </dgm:prSet>
      <dgm:spPr/>
    </dgm:pt>
    <dgm:pt modelId="{4EF975FF-8665-4D7C-B938-AC4608871353}" type="pres">
      <dgm:prSet presAssocID="{2E51B209-D91F-4001-81B6-A2563BA1C2FF}" presName="roof" presStyleLbl="dkBgShp" presStyleIdx="0" presStyleCnt="2" custScaleY="50538" custLinFactNeighborY="-12365"/>
      <dgm:spPr/>
    </dgm:pt>
    <dgm:pt modelId="{0C2A6400-6436-408F-B3CD-320516AA27D1}" type="pres">
      <dgm:prSet presAssocID="{2E51B209-D91F-4001-81B6-A2563BA1C2FF}" presName="pillars" presStyleCnt="0"/>
      <dgm:spPr/>
    </dgm:pt>
    <dgm:pt modelId="{C34D9049-6D4C-42C3-86F8-0D54C4F99D12}" type="pres">
      <dgm:prSet presAssocID="{2E51B209-D91F-4001-81B6-A2563BA1C2FF}" presName="pillar1" presStyleLbl="node1" presStyleIdx="0" presStyleCnt="3" custScaleY="122017" custLinFactNeighborX="-147" custLinFactNeighborY="-5121">
        <dgm:presLayoutVars>
          <dgm:bulletEnabled val="1"/>
        </dgm:presLayoutVars>
      </dgm:prSet>
      <dgm:spPr/>
    </dgm:pt>
    <dgm:pt modelId="{3B73B9F2-1CD8-45A0-A64B-5CB714A558E1}" type="pres">
      <dgm:prSet presAssocID="{169DFF0B-0D8A-467C-97FC-4AC4632E6860}" presName="pillarX" presStyleLbl="node1" presStyleIdx="1" presStyleCnt="3" custScaleY="122017" custLinFactNeighborX="0" custLinFactNeighborY="-5121">
        <dgm:presLayoutVars>
          <dgm:bulletEnabled val="1"/>
        </dgm:presLayoutVars>
      </dgm:prSet>
      <dgm:spPr/>
    </dgm:pt>
    <dgm:pt modelId="{C0F68EC6-703F-45E1-BB9E-70E39223FE4E}" type="pres">
      <dgm:prSet presAssocID="{8FBD43AF-621C-466B-A346-CCC21D829B0E}" presName="pillarX" presStyleLbl="node1" presStyleIdx="2" presStyleCnt="3" custScaleY="122017" custLinFactNeighborX="897" custLinFactNeighborY="-5121">
        <dgm:presLayoutVars>
          <dgm:bulletEnabled val="1"/>
        </dgm:presLayoutVars>
      </dgm:prSet>
      <dgm:spPr/>
    </dgm:pt>
    <dgm:pt modelId="{DCB0AFDD-A53C-41DA-9341-CC4360F4D3BB}" type="pres">
      <dgm:prSet presAssocID="{2E51B209-D91F-4001-81B6-A2563BA1C2FF}" presName="base" presStyleLbl="dkBgShp" presStyleIdx="1" presStyleCnt="2" custLinFactNeighborY="60829"/>
      <dgm:spPr>
        <a:solidFill>
          <a:schemeClr val="bg2"/>
        </a:solidFill>
      </dgm:spPr>
    </dgm:pt>
  </dgm:ptLst>
  <dgm:cxnLst>
    <dgm:cxn modelId="{6A0A7308-D81A-4E52-99DF-4AF2677D26A3}" srcId="{8EEB4050-54E8-4B60-BB46-955F92363F33}" destId="{2E51B209-D91F-4001-81B6-A2563BA1C2FF}" srcOrd="0" destOrd="0" parTransId="{E52C6B2F-6C7D-45EB-93F3-46AB4F009860}" sibTransId="{973B3CF1-31EA-4DC7-B14C-FB67A29B2FC3}"/>
    <dgm:cxn modelId="{13F5B817-5524-4551-9B56-30E7BE51B57D}" type="presOf" srcId="{8EEB4050-54E8-4B60-BB46-955F92363F33}" destId="{81AFC3D9-5D84-4A93-9DB0-7A576E48B902}" srcOrd="0" destOrd="0" presId="urn:microsoft.com/office/officeart/2005/8/layout/hList3"/>
    <dgm:cxn modelId="{23803A1D-264F-4829-A238-726052150233}" srcId="{2E51B209-D91F-4001-81B6-A2563BA1C2FF}" destId="{169DFF0B-0D8A-467C-97FC-4AC4632E6860}" srcOrd="1" destOrd="0" parTransId="{4F990BC7-634C-437A-8B11-EF5C38CF4EA8}" sibTransId="{31560092-72EE-4748-B478-A3A0F5DC7B0D}"/>
    <dgm:cxn modelId="{B1D35B65-44B2-49C5-A1EE-32BF6EB37518}" type="presOf" srcId="{8FBD43AF-621C-466B-A346-CCC21D829B0E}" destId="{C0F68EC6-703F-45E1-BB9E-70E39223FE4E}" srcOrd="0" destOrd="0" presId="urn:microsoft.com/office/officeart/2005/8/layout/hList3"/>
    <dgm:cxn modelId="{1402A058-2118-4B42-9BF1-D7B058B0B6F0}" type="presOf" srcId="{169DFF0B-0D8A-467C-97FC-4AC4632E6860}" destId="{3B73B9F2-1CD8-45A0-A64B-5CB714A558E1}" srcOrd="0" destOrd="0" presId="urn:microsoft.com/office/officeart/2005/8/layout/hList3"/>
    <dgm:cxn modelId="{72792395-9DF0-4614-8D06-5C9D05B38211}" srcId="{2E51B209-D91F-4001-81B6-A2563BA1C2FF}" destId="{79C78754-8032-4764-89A2-71133A2F80BE}" srcOrd="0" destOrd="0" parTransId="{E979EA3C-E3C3-499C-BF6F-4B73E9E9ADE4}" sibTransId="{E89CFF46-5BF0-40B3-869E-42B1B3F41EA5}"/>
    <dgm:cxn modelId="{A22829B8-0325-45BF-8F2E-29A84AF2655D}" type="presOf" srcId="{79C78754-8032-4764-89A2-71133A2F80BE}" destId="{C34D9049-6D4C-42C3-86F8-0D54C4F99D12}" srcOrd="0" destOrd="0" presId="urn:microsoft.com/office/officeart/2005/8/layout/hList3"/>
    <dgm:cxn modelId="{5E05D1E3-97DD-43FC-8C35-340673BB1DF9}" srcId="{2E51B209-D91F-4001-81B6-A2563BA1C2FF}" destId="{8FBD43AF-621C-466B-A346-CCC21D829B0E}" srcOrd="2" destOrd="0" parTransId="{E232CDFB-698C-44D3-A377-0AC3E5C58A05}" sibTransId="{55175391-0FE0-48D3-AAD3-640DACE0EB4C}"/>
    <dgm:cxn modelId="{7B7FCEE6-143B-49CF-8565-9563D0625FA9}" type="presOf" srcId="{2E51B209-D91F-4001-81B6-A2563BA1C2FF}" destId="{4EF975FF-8665-4D7C-B938-AC4608871353}" srcOrd="0" destOrd="0" presId="urn:microsoft.com/office/officeart/2005/8/layout/hList3"/>
    <dgm:cxn modelId="{AFE7C773-B351-4A06-83DD-9E25045670FC}" type="presParOf" srcId="{81AFC3D9-5D84-4A93-9DB0-7A576E48B902}" destId="{4EF975FF-8665-4D7C-B938-AC4608871353}" srcOrd="0" destOrd="0" presId="urn:microsoft.com/office/officeart/2005/8/layout/hList3"/>
    <dgm:cxn modelId="{C4F97E9E-16B7-4C5B-8C70-DC7EB4069425}" type="presParOf" srcId="{81AFC3D9-5D84-4A93-9DB0-7A576E48B902}" destId="{0C2A6400-6436-408F-B3CD-320516AA27D1}" srcOrd="1" destOrd="0" presId="urn:microsoft.com/office/officeart/2005/8/layout/hList3"/>
    <dgm:cxn modelId="{071B306E-2D71-4FF7-ABBD-D192CDBFC608}" type="presParOf" srcId="{0C2A6400-6436-408F-B3CD-320516AA27D1}" destId="{C34D9049-6D4C-42C3-86F8-0D54C4F99D12}" srcOrd="0" destOrd="0" presId="urn:microsoft.com/office/officeart/2005/8/layout/hList3"/>
    <dgm:cxn modelId="{577C9DDF-6B97-4A6B-B789-A64F36F64414}" type="presParOf" srcId="{0C2A6400-6436-408F-B3CD-320516AA27D1}" destId="{3B73B9F2-1CD8-45A0-A64B-5CB714A558E1}" srcOrd="1" destOrd="0" presId="urn:microsoft.com/office/officeart/2005/8/layout/hList3"/>
    <dgm:cxn modelId="{CF898F29-9B5F-420B-A181-D6F5EB21DD25}" type="presParOf" srcId="{0C2A6400-6436-408F-B3CD-320516AA27D1}" destId="{C0F68EC6-703F-45E1-BB9E-70E39223FE4E}" srcOrd="2" destOrd="0" presId="urn:microsoft.com/office/officeart/2005/8/layout/hList3"/>
    <dgm:cxn modelId="{39A308D3-BFED-4516-942F-3F4D95CFF835}" type="presParOf" srcId="{81AFC3D9-5D84-4A93-9DB0-7A576E48B902}" destId="{DCB0AFDD-A53C-41DA-9341-CC4360F4D3BB}"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7741CB-DD34-43C4-9282-D1696F2BCDE8}"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B73277AD-B653-488E-9C96-341FE417E295}">
      <dgm:prSet phldrT="[Text]" custT="1"/>
      <dgm:spPr/>
      <dgm:t>
        <a:bodyPr/>
        <a:lstStyle/>
        <a:p>
          <a:r>
            <a:rPr lang="en-US" sz="3000" dirty="0"/>
            <a:t>90 days with no activity on your volunteer account</a:t>
          </a:r>
        </a:p>
      </dgm:t>
    </dgm:pt>
    <dgm:pt modelId="{C9A24707-B29B-4248-9937-0E53A0D7917D}" type="parTrans" cxnId="{1E9408D6-39AC-4863-8507-F168F8602B38}">
      <dgm:prSet/>
      <dgm:spPr/>
      <dgm:t>
        <a:bodyPr/>
        <a:lstStyle/>
        <a:p>
          <a:endParaRPr lang="en-US"/>
        </a:p>
      </dgm:t>
    </dgm:pt>
    <dgm:pt modelId="{33BCD7E0-2314-497E-9FFB-F4707E2BEEA6}" type="sibTrans" cxnId="{1E9408D6-39AC-4863-8507-F168F8602B38}">
      <dgm:prSet/>
      <dgm:spPr/>
      <dgm:t>
        <a:bodyPr/>
        <a:lstStyle/>
        <a:p>
          <a:endParaRPr lang="en-US"/>
        </a:p>
      </dgm:t>
    </dgm:pt>
    <dgm:pt modelId="{4DD6EE92-B5F6-4BE9-BE47-8DE4CE89205D}">
      <dgm:prSet phldrT="[Text]" custT="1"/>
      <dgm:spPr/>
      <dgm:t>
        <a:bodyPr/>
        <a:lstStyle/>
        <a:p>
          <a:r>
            <a:rPr lang="en-US" sz="3000" dirty="0"/>
            <a:t>We will email you, you will have 3 weeks to log hours</a:t>
          </a:r>
        </a:p>
      </dgm:t>
    </dgm:pt>
    <dgm:pt modelId="{7CD3D429-8874-432F-8348-A4937CF58A54}" type="parTrans" cxnId="{796FEC45-2299-4B81-BB76-F177848D0924}">
      <dgm:prSet/>
      <dgm:spPr/>
      <dgm:t>
        <a:bodyPr/>
        <a:lstStyle/>
        <a:p>
          <a:endParaRPr lang="en-US"/>
        </a:p>
      </dgm:t>
    </dgm:pt>
    <dgm:pt modelId="{1AB1E127-DCA7-45D0-A7ED-62122936399E}" type="sibTrans" cxnId="{796FEC45-2299-4B81-BB76-F177848D0924}">
      <dgm:prSet/>
      <dgm:spPr/>
      <dgm:t>
        <a:bodyPr/>
        <a:lstStyle/>
        <a:p>
          <a:endParaRPr lang="en-US"/>
        </a:p>
      </dgm:t>
    </dgm:pt>
    <dgm:pt modelId="{3159596C-317A-4420-B3C9-EFE0F9FDB0CD}">
      <dgm:prSet phldrT="[Text]" custT="1"/>
      <dgm:spPr/>
      <dgm:t>
        <a:bodyPr/>
        <a:lstStyle/>
        <a:p>
          <a:r>
            <a:rPr lang="en-US" sz="3000" dirty="0"/>
            <a:t>Your account becomes inactive if you don’t come in</a:t>
          </a:r>
        </a:p>
      </dgm:t>
    </dgm:pt>
    <dgm:pt modelId="{FC7E14B0-3785-4945-87B3-05741C1DCE2D}" type="parTrans" cxnId="{A2931C65-16AF-4543-AEB9-BB7380C2A467}">
      <dgm:prSet/>
      <dgm:spPr/>
      <dgm:t>
        <a:bodyPr/>
        <a:lstStyle/>
        <a:p>
          <a:endParaRPr lang="en-US"/>
        </a:p>
      </dgm:t>
    </dgm:pt>
    <dgm:pt modelId="{0E071C77-08F1-44AB-B399-C3ED7DEB06AE}" type="sibTrans" cxnId="{A2931C65-16AF-4543-AEB9-BB7380C2A467}">
      <dgm:prSet/>
      <dgm:spPr/>
      <dgm:t>
        <a:bodyPr/>
        <a:lstStyle/>
        <a:p>
          <a:endParaRPr lang="en-US"/>
        </a:p>
      </dgm:t>
    </dgm:pt>
    <dgm:pt modelId="{C76B85D5-7A96-47FF-80D7-D4600C0550AA}">
      <dgm:prSet phldrT="[Text]" custT="1"/>
      <dgm:spPr/>
      <dgm:t>
        <a:bodyPr/>
        <a:lstStyle/>
        <a:p>
          <a:r>
            <a:rPr lang="en-US" sz="3000" dirty="0"/>
            <a:t>Contact us if you will be gone for an extended period!</a:t>
          </a:r>
        </a:p>
      </dgm:t>
    </dgm:pt>
    <dgm:pt modelId="{157AC8B2-0410-4327-9A0D-626A75C799D1}" type="parTrans" cxnId="{C02F8F6E-A824-4B39-9C3E-BB01B6AC7EF1}">
      <dgm:prSet/>
      <dgm:spPr/>
      <dgm:t>
        <a:bodyPr/>
        <a:lstStyle/>
        <a:p>
          <a:endParaRPr lang="en-US"/>
        </a:p>
      </dgm:t>
    </dgm:pt>
    <dgm:pt modelId="{7DDBAFD7-CFE4-4D52-A73D-F19F0A39C31B}" type="sibTrans" cxnId="{C02F8F6E-A824-4B39-9C3E-BB01B6AC7EF1}">
      <dgm:prSet/>
      <dgm:spPr/>
      <dgm:t>
        <a:bodyPr/>
        <a:lstStyle/>
        <a:p>
          <a:endParaRPr lang="en-US"/>
        </a:p>
      </dgm:t>
    </dgm:pt>
    <dgm:pt modelId="{F5BE0FBF-99DC-473D-8646-86784488907C}" type="pres">
      <dgm:prSet presAssocID="{297741CB-DD34-43C4-9282-D1696F2BCDE8}" presName="outerComposite" presStyleCnt="0">
        <dgm:presLayoutVars>
          <dgm:chMax val="5"/>
          <dgm:dir/>
          <dgm:resizeHandles val="exact"/>
        </dgm:presLayoutVars>
      </dgm:prSet>
      <dgm:spPr/>
    </dgm:pt>
    <dgm:pt modelId="{C116CE56-CFBF-44F7-A7FE-6BD87918514D}" type="pres">
      <dgm:prSet presAssocID="{297741CB-DD34-43C4-9282-D1696F2BCDE8}" presName="dummyMaxCanvas" presStyleCnt="0">
        <dgm:presLayoutVars/>
      </dgm:prSet>
      <dgm:spPr/>
    </dgm:pt>
    <dgm:pt modelId="{78985395-922F-45A1-BD35-2DBE4513E8C6}" type="pres">
      <dgm:prSet presAssocID="{297741CB-DD34-43C4-9282-D1696F2BCDE8}" presName="FourNodes_1" presStyleLbl="node1" presStyleIdx="0" presStyleCnt="4">
        <dgm:presLayoutVars>
          <dgm:bulletEnabled val="1"/>
        </dgm:presLayoutVars>
      </dgm:prSet>
      <dgm:spPr/>
    </dgm:pt>
    <dgm:pt modelId="{21BC16A9-F02B-4695-B9BD-E277CDBB4156}" type="pres">
      <dgm:prSet presAssocID="{297741CB-DD34-43C4-9282-D1696F2BCDE8}" presName="FourNodes_2" presStyleLbl="node1" presStyleIdx="1" presStyleCnt="4">
        <dgm:presLayoutVars>
          <dgm:bulletEnabled val="1"/>
        </dgm:presLayoutVars>
      </dgm:prSet>
      <dgm:spPr/>
    </dgm:pt>
    <dgm:pt modelId="{2A8B369A-C26A-48A4-96AB-7643B02658B4}" type="pres">
      <dgm:prSet presAssocID="{297741CB-DD34-43C4-9282-D1696F2BCDE8}" presName="FourNodes_3" presStyleLbl="node1" presStyleIdx="2" presStyleCnt="4">
        <dgm:presLayoutVars>
          <dgm:bulletEnabled val="1"/>
        </dgm:presLayoutVars>
      </dgm:prSet>
      <dgm:spPr/>
    </dgm:pt>
    <dgm:pt modelId="{6DFD23DA-AACA-4315-8966-816A570A3929}" type="pres">
      <dgm:prSet presAssocID="{297741CB-DD34-43C4-9282-D1696F2BCDE8}" presName="FourNodes_4" presStyleLbl="node1" presStyleIdx="3" presStyleCnt="4">
        <dgm:presLayoutVars>
          <dgm:bulletEnabled val="1"/>
        </dgm:presLayoutVars>
      </dgm:prSet>
      <dgm:spPr/>
    </dgm:pt>
    <dgm:pt modelId="{A5994AC6-59B5-477D-AF2C-977AC8ECD187}" type="pres">
      <dgm:prSet presAssocID="{297741CB-DD34-43C4-9282-D1696F2BCDE8}" presName="FourConn_1-2" presStyleLbl="fgAccFollowNode1" presStyleIdx="0" presStyleCnt="3">
        <dgm:presLayoutVars>
          <dgm:bulletEnabled val="1"/>
        </dgm:presLayoutVars>
      </dgm:prSet>
      <dgm:spPr/>
    </dgm:pt>
    <dgm:pt modelId="{96A865CC-49CD-4037-ABA4-B5E77A28F470}" type="pres">
      <dgm:prSet presAssocID="{297741CB-DD34-43C4-9282-D1696F2BCDE8}" presName="FourConn_2-3" presStyleLbl="fgAccFollowNode1" presStyleIdx="1" presStyleCnt="3">
        <dgm:presLayoutVars>
          <dgm:bulletEnabled val="1"/>
        </dgm:presLayoutVars>
      </dgm:prSet>
      <dgm:spPr/>
    </dgm:pt>
    <dgm:pt modelId="{59BD1A9E-2394-4E83-813C-F212F89AD8A5}" type="pres">
      <dgm:prSet presAssocID="{297741CB-DD34-43C4-9282-D1696F2BCDE8}" presName="FourConn_3-4" presStyleLbl="fgAccFollowNode1" presStyleIdx="2" presStyleCnt="3">
        <dgm:presLayoutVars>
          <dgm:bulletEnabled val="1"/>
        </dgm:presLayoutVars>
      </dgm:prSet>
      <dgm:spPr/>
    </dgm:pt>
    <dgm:pt modelId="{258AE469-1B5B-44D1-A0DB-FE130A1CD2C4}" type="pres">
      <dgm:prSet presAssocID="{297741CB-DD34-43C4-9282-D1696F2BCDE8}" presName="FourNodes_1_text" presStyleLbl="node1" presStyleIdx="3" presStyleCnt="4">
        <dgm:presLayoutVars>
          <dgm:bulletEnabled val="1"/>
        </dgm:presLayoutVars>
      </dgm:prSet>
      <dgm:spPr/>
    </dgm:pt>
    <dgm:pt modelId="{3D38F566-DD03-4BCB-BF64-B49D215603A6}" type="pres">
      <dgm:prSet presAssocID="{297741CB-DD34-43C4-9282-D1696F2BCDE8}" presName="FourNodes_2_text" presStyleLbl="node1" presStyleIdx="3" presStyleCnt="4">
        <dgm:presLayoutVars>
          <dgm:bulletEnabled val="1"/>
        </dgm:presLayoutVars>
      </dgm:prSet>
      <dgm:spPr/>
    </dgm:pt>
    <dgm:pt modelId="{D4F5C4B6-FD48-4E0E-8795-E4A2A4BC8563}" type="pres">
      <dgm:prSet presAssocID="{297741CB-DD34-43C4-9282-D1696F2BCDE8}" presName="FourNodes_3_text" presStyleLbl="node1" presStyleIdx="3" presStyleCnt="4">
        <dgm:presLayoutVars>
          <dgm:bulletEnabled val="1"/>
        </dgm:presLayoutVars>
      </dgm:prSet>
      <dgm:spPr/>
    </dgm:pt>
    <dgm:pt modelId="{8C851741-12D3-4F34-935E-19A5EACA4841}" type="pres">
      <dgm:prSet presAssocID="{297741CB-DD34-43C4-9282-D1696F2BCDE8}" presName="FourNodes_4_text" presStyleLbl="node1" presStyleIdx="3" presStyleCnt="4">
        <dgm:presLayoutVars>
          <dgm:bulletEnabled val="1"/>
        </dgm:presLayoutVars>
      </dgm:prSet>
      <dgm:spPr/>
    </dgm:pt>
  </dgm:ptLst>
  <dgm:cxnLst>
    <dgm:cxn modelId="{102E2C09-75A7-4DA3-8B36-920A700E1FC8}" type="presOf" srcId="{3159596C-317A-4420-B3C9-EFE0F9FDB0CD}" destId="{2A8B369A-C26A-48A4-96AB-7643B02658B4}" srcOrd="0" destOrd="0" presId="urn:microsoft.com/office/officeart/2005/8/layout/vProcess5"/>
    <dgm:cxn modelId="{12DD990F-710B-490E-9CD6-0CA94E23F61A}" type="presOf" srcId="{33BCD7E0-2314-497E-9FFB-F4707E2BEEA6}" destId="{A5994AC6-59B5-477D-AF2C-977AC8ECD187}" srcOrd="0" destOrd="0" presId="urn:microsoft.com/office/officeart/2005/8/layout/vProcess5"/>
    <dgm:cxn modelId="{CEC26E1A-FDA0-417E-9556-90FD2A2300EA}" type="presOf" srcId="{C76B85D5-7A96-47FF-80D7-D4600C0550AA}" destId="{8C851741-12D3-4F34-935E-19A5EACA4841}" srcOrd="1" destOrd="0" presId="urn:microsoft.com/office/officeart/2005/8/layout/vProcess5"/>
    <dgm:cxn modelId="{A2931C65-16AF-4543-AEB9-BB7380C2A467}" srcId="{297741CB-DD34-43C4-9282-D1696F2BCDE8}" destId="{3159596C-317A-4420-B3C9-EFE0F9FDB0CD}" srcOrd="2" destOrd="0" parTransId="{FC7E14B0-3785-4945-87B3-05741C1DCE2D}" sibTransId="{0E071C77-08F1-44AB-B399-C3ED7DEB06AE}"/>
    <dgm:cxn modelId="{796FEC45-2299-4B81-BB76-F177848D0924}" srcId="{297741CB-DD34-43C4-9282-D1696F2BCDE8}" destId="{4DD6EE92-B5F6-4BE9-BE47-8DE4CE89205D}" srcOrd="1" destOrd="0" parTransId="{7CD3D429-8874-432F-8348-A4937CF58A54}" sibTransId="{1AB1E127-DCA7-45D0-A7ED-62122936399E}"/>
    <dgm:cxn modelId="{C02F8F6E-A824-4B39-9C3E-BB01B6AC7EF1}" srcId="{297741CB-DD34-43C4-9282-D1696F2BCDE8}" destId="{C76B85D5-7A96-47FF-80D7-D4600C0550AA}" srcOrd="3" destOrd="0" parTransId="{157AC8B2-0410-4327-9A0D-626A75C799D1}" sibTransId="{7DDBAFD7-CFE4-4D52-A73D-F19F0A39C31B}"/>
    <dgm:cxn modelId="{CD64B36F-25A2-4900-8E02-DEEF51B048DB}" type="presOf" srcId="{B73277AD-B653-488E-9C96-341FE417E295}" destId="{258AE469-1B5B-44D1-A0DB-FE130A1CD2C4}" srcOrd="1" destOrd="0" presId="urn:microsoft.com/office/officeart/2005/8/layout/vProcess5"/>
    <dgm:cxn modelId="{EE9CB777-6B3C-45BA-80F8-CA466C3438D4}" type="presOf" srcId="{1AB1E127-DCA7-45D0-A7ED-62122936399E}" destId="{96A865CC-49CD-4037-ABA4-B5E77A28F470}" srcOrd="0" destOrd="0" presId="urn:microsoft.com/office/officeart/2005/8/layout/vProcess5"/>
    <dgm:cxn modelId="{918E888D-8436-47FC-B62D-3871CB4C37F8}" type="presOf" srcId="{0E071C77-08F1-44AB-B399-C3ED7DEB06AE}" destId="{59BD1A9E-2394-4E83-813C-F212F89AD8A5}" srcOrd="0" destOrd="0" presId="urn:microsoft.com/office/officeart/2005/8/layout/vProcess5"/>
    <dgm:cxn modelId="{B895CDAD-74C1-4A82-B2BA-C6068551D03A}" type="presOf" srcId="{4DD6EE92-B5F6-4BE9-BE47-8DE4CE89205D}" destId="{21BC16A9-F02B-4695-B9BD-E277CDBB4156}" srcOrd="0" destOrd="0" presId="urn:microsoft.com/office/officeart/2005/8/layout/vProcess5"/>
    <dgm:cxn modelId="{F77E51CE-E5ED-487F-9ADB-C98854E4A911}" type="presOf" srcId="{3159596C-317A-4420-B3C9-EFE0F9FDB0CD}" destId="{D4F5C4B6-FD48-4E0E-8795-E4A2A4BC8563}" srcOrd="1" destOrd="0" presId="urn:microsoft.com/office/officeart/2005/8/layout/vProcess5"/>
    <dgm:cxn modelId="{1E9408D6-39AC-4863-8507-F168F8602B38}" srcId="{297741CB-DD34-43C4-9282-D1696F2BCDE8}" destId="{B73277AD-B653-488E-9C96-341FE417E295}" srcOrd="0" destOrd="0" parTransId="{C9A24707-B29B-4248-9937-0E53A0D7917D}" sibTransId="{33BCD7E0-2314-497E-9FFB-F4707E2BEEA6}"/>
    <dgm:cxn modelId="{52D31DD6-6F68-41F9-A5A9-D332EA563DD1}" type="presOf" srcId="{4DD6EE92-B5F6-4BE9-BE47-8DE4CE89205D}" destId="{3D38F566-DD03-4BCB-BF64-B49D215603A6}" srcOrd="1" destOrd="0" presId="urn:microsoft.com/office/officeart/2005/8/layout/vProcess5"/>
    <dgm:cxn modelId="{F03415F1-B324-4E0B-8571-8D2241927066}" type="presOf" srcId="{C76B85D5-7A96-47FF-80D7-D4600C0550AA}" destId="{6DFD23DA-AACA-4315-8966-816A570A3929}" srcOrd="0" destOrd="0" presId="urn:microsoft.com/office/officeart/2005/8/layout/vProcess5"/>
    <dgm:cxn modelId="{2E5493F5-8A79-4290-A49D-5CEF34E07B2E}" type="presOf" srcId="{B73277AD-B653-488E-9C96-341FE417E295}" destId="{78985395-922F-45A1-BD35-2DBE4513E8C6}" srcOrd="0" destOrd="0" presId="urn:microsoft.com/office/officeart/2005/8/layout/vProcess5"/>
    <dgm:cxn modelId="{C1E4DAF7-8143-42DE-8B4A-C1CD54E255EF}" type="presOf" srcId="{297741CB-DD34-43C4-9282-D1696F2BCDE8}" destId="{F5BE0FBF-99DC-473D-8646-86784488907C}" srcOrd="0" destOrd="0" presId="urn:microsoft.com/office/officeart/2005/8/layout/vProcess5"/>
    <dgm:cxn modelId="{100C89C6-6751-4ACB-B4BB-3F7C88033AC0}" type="presParOf" srcId="{F5BE0FBF-99DC-473D-8646-86784488907C}" destId="{C116CE56-CFBF-44F7-A7FE-6BD87918514D}" srcOrd="0" destOrd="0" presId="urn:microsoft.com/office/officeart/2005/8/layout/vProcess5"/>
    <dgm:cxn modelId="{EFFDBCB6-F95F-46FA-B57A-FE1FE8B7A5C6}" type="presParOf" srcId="{F5BE0FBF-99DC-473D-8646-86784488907C}" destId="{78985395-922F-45A1-BD35-2DBE4513E8C6}" srcOrd="1" destOrd="0" presId="urn:microsoft.com/office/officeart/2005/8/layout/vProcess5"/>
    <dgm:cxn modelId="{EAC5413D-BBD9-4FF9-BCEF-C8FE2914D889}" type="presParOf" srcId="{F5BE0FBF-99DC-473D-8646-86784488907C}" destId="{21BC16A9-F02B-4695-B9BD-E277CDBB4156}" srcOrd="2" destOrd="0" presId="urn:microsoft.com/office/officeart/2005/8/layout/vProcess5"/>
    <dgm:cxn modelId="{39C88E2B-F87D-417E-BBC6-0E081DDBCA40}" type="presParOf" srcId="{F5BE0FBF-99DC-473D-8646-86784488907C}" destId="{2A8B369A-C26A-48A4-96AB-7643B02658B4}" srcOrd="3" destOrd="0" presId="urn:microsoft.com/office/officeart/2005/8/layout/vProcess5"/>
    <dgm:cxn modelId="{8387D25D-8866-43FA-A085-D2C7604CD93C}" type="presParOf" srcId="{F5BE0FBF-99DC-473D-8646-86784488907C}" destId="{6DFD23DA-AACA-4315-8966-816A570A3929}" srcOrd="4" destOrd="0" presId="urn:microsoft.com/office/officeart/2005/8/layout/vProcess5"/>
    <dgm:cxn modelId="{8DA98E67-64A6-4AB5-A554-6455BA603648}" type="presParOf" srcId="{F5BE0FBF-99DC-473D-8646-86784488907C}" destId="{A5994AC6-59B5-477D-AF2C-977AC8ECD187}" srcOrd="5" destOrd="0" presId="urn:microsoft.com/office/officeart/2005/8/layout/vProcess5"/>
    <dgm:cxn modelId="{64FFE28E-A346-4C1E-AFD6-60E2245EB3D2}" type="presParOf" srcId="{F5BE0FBF-99DC-473D-8646-86784488907C}" destId="{96A865CC-49CD-4037-ABA4-B5E77A28F470}" srcOrd="6" destOrd="0" presId="urn:microsoft.com/office/officeart/2005/8/layout/vProcess5"/>
    <dgm:cxn modelId="{6BA4FCAC-CE10-450D-8620-8CCA12598D65}" type="presParOf" srcId="{F5BE0FBF-99DC-473D-8646-86784488907C}" destId="{59BD1A9E-2394-4E83-813C-F212F89AD8A5}" srcOrd="7" destOrd="0" presId="urn:microsoft.com/office/officeart/2005/8/layout/vProcess5"/>
    <dgm:cxn modelId="{C89A320C-D770-4034-868A-4C2112D95226}" type="presParOf" srcId="{F5BE0FBF-99DC-473D-8646-86784488907C}" destId="{258AE469-1B5B-44D1-A0DB-FE130A1CD2C4}" srcOrd="8" destOrd="0" presId="urn:microsoft.com/office/officeart/2005/8/layout/vProcess5"/>
    <dgm:cxn modelId="{AD8E9F50-719E-4BF3-A318-EB1F364EF261}" type="presParOf" srcId="{F5BE0FBF-99DC-473D-8646-86784488907C}" destId="{3D38F566-DD03-4BCB-BF64-B49D215603A6}" srcOrd="9" destOrd="0" presId="urn:microsoft.com/office/officeart/2005/8/layout/vProcess5"/>
    <dgm:cxn modelId="{BA9F4DE2-0517-4056-8DEC-16B9C1E8C68F}" type="presParOf" srcId="{F5BE0FBF-99DC-473D-8646-86784488907C}" destId="{D4F5C4B6-FD48-4E0E-8795-E4A2A4BC8563}" srcOrd="10" destOrd="0" presId="urn:microsoft.com/office/officeart/2005/8/layout/vProcess5"/>
    <dgm:cxn modelId="{1883B400-D37E-4594-B693-874D6F65DFBE}" type="presParOf" srcId="{F5BE0FBF-99DC-473D-8646-86784488907C}" destId="{8C851741-12D3-4F34-935E-19A5EACA484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C6EC6-69A2-4AED-B6AE-EC5C0E28D940}" type="doc">
      <dgm:prSet loTypeId="urn:microsoft.com/office/officeart/2005/8/layout/vList3" loCatId="list" qsTypeId="urn:microsoft.com/office/officeart/2005/8/quickstyle/simple1" qsCatId="simple" csTypeId="urn:microsoft.com/office/officeart/2005/8/colors/accent1_2" csCatId="accent1" phldr="1"/>
      <dgm:spPr/>
    </dgm:pt>
    <dgm:pt modelId="{8021DF98-E813-4241-A341-6BCD64E3B19E}">
      <dgm:prSet phldrT="[Text]"/>
      <dgm:spPr/>
      <dgm:t>
        <a:bodyPr/>
        <a:lstStyle/>
        <a:p>
          <a:r>
            <a:rPr lang="en-US" dirty="0">
              <a:solidFill>
                <a:schemeClr val="tx1"/>
              </a:solidFill>
            </a:rPr>
            <a:t>Cats are chosen by TLC Staff. Come from main shelter. Kitten coming up through Kitten Love Train (typically winter months)</a:t>
          </a:r>
        </a:p>
      </dgm:t>
    </dgm:pt>
    <dgm:pt modelId="{1B6EADAA-158F-4C5D-B42F-426A2D06A734}" type="parTrans" cxnId="{FDCFCE66-AE9A-4137-B6D6-2D9A6BEEA20B}">
      <dgm:prSet/>
      <dgm:spPr/>
      <dgm:t>
        <a:bodyPr/>
        <a:lstStyle/>
        <a:p>
          <a:endParaRPr lang="en-US"/>
        </a:p>
      </dgm:t>
    </dgm:pt>
    <dgm:pt modelId="{DC8C9558-D057-4BDE-B89E-B546061A428F}" type="sibTrans" cxnId="{FDCFCE66-AE9A-4137-B6D6-2D9A6BEEA20B}">
      <dgm:prSet/>
      <dgm:spPr/>
      <dgm:t>
        <a:bodyPr/>
        <a:lstStyle/>
        <a:p>
          <a:endParaRPr lang="en-US"/>
        </a:p>
      </dgm:t>
    </dgm:pt>
    <dgm:pt modelId="{0CAA0613-8B3C-4786-9025-09F712CF97E0}">
      <dgm:prSet phldrT="[Text]"/>
      <dgm:spPr/>
      <dgm:t>
        <a:bodyPr/>
        <a:lstStyle/>
        <a:p>
          <a:r>
            <a:rPr lang="en-US" dirty="0">
              <a:solidFill>
                <a:schemeClr val="tx1"/>
              </a:solidFill>
            </a:rPr>
            <a:t>There is an admission fee. Open to all groups and ages</a:t>
          </a:r>
        </a:p>
      </dgm:t>
    </dgm:pt>
    <dgm:pt modelId="{FC17B009-4822-45A3-8D63-7238F8C14F1F}" type="parTrans" cxnId="{7F4DEA40-4D1F-4EDC-9ABC-26B9A942A105}">
      <dgm:prSet/>
      <dgm:spPr/>
      <dgm:t>
        <a:bodyPr/>
        <a:lstStyle/>
        <a:p>
          <a:endParaRPr lang="en-US"/>
        </a:p>
      </dgm:t>
    </dgm:pt>
    <dgm:pt modelId="{A83445CD-EFCC-43DB-ADC2-333F0B8C6610}" type="sibTrans" cxnId="{7F4DEA40-4D1F-4EDC-9ABC-26B9A942A105}">
      <dgm:prSet/>
      <dgm:spPr/>
      <dgm:t>
        <a:bodyPr/>
        <a:lstStyle/>
        <a:p>
          <a:endParaRPr lang="en-US"/>
        </a:p>
      </dgm:t>
    </dgm:pt>
    <dgm:pt modelId="{8320A788-26F4-457A-B6F2-44917CCEB84D}">
      <dgm:prSet/>
      <dgm:spPr/>
      <dgm:t>
        <a:bodyPr/>
        <a:lstStyle/>
        <a:p>
          <a:r>
            <a:rPr lang="en-US" dirty="0">
              <a:solidFill>
                <a:schemeClr val="tx1"/>
              </a:solidFill>
            </a:rPr>
            <a:t>We offer fun programming each month!</a:t>
          </a:r>
        </a:p>
      </dgm:t>
    </dgm:pt>
    <dgm:pt modelId="{C18E78E2-ECCD-4BDB-BB10-B34B29DDEE2C}" type="parTrans" cxnId="{835221A8-8E00-465E-9E6F-8A38E6B6B22B}">
      <dgm:prSet/>
      <dgm:spPr/>
      <dgm:t>
        <a:bodyPr/>
        <a:lstStyle/>
        <a:p>
          <a:endParaRPr lang="en-US"/>
        </a:p>
      </dgm:t>
    </dgm:pt>
    <dgm:pt modelId="{70E214D7-7B99-49AC-ACFB-6445EA8B84F5}" type="sibTrans" cxnId="{835221A8-8E00-465E-9E6F-8A38E6B6B22B}">
      <dgm:prSet/>
      <dgm:spPr/>
      <dgm:t>
        <a:bodyPr/>
        <a:lstStyle/>
        <a:p>
          <a:endParaRPr lang="en-US"/>
        </a:p>
      </dgm:t>
    </dgm:pt>
    <dgm:pt modelId="{72AAB60A-723D-4D54-9844-166042D6C883}" type="pres">
      <dgm:prSet presAssocID="{0E7C6EC6-69A2-4AED-B6AE-EC5C0E28D940}" presName="linearFlow" presStyleCnt="0">
        <dgm:presLayoutVars>
          <dgm:dir/>
          <dgm:resizeHandles val="exact"/>
        </dgm:presLayoutVars>
      </dgm:prSet>
      <dgm:spPr/>
    </dgm:pt>
    <dgm:pt modelId="{07454EC2-B489-4C4F-A371-37557B26025C}" type="pres">
      <dgm:prSet presAssocID="{8021DF98-E813-4241-A341-6BCD64E3B19E}" presName="composite" presStyleCnt="0"/>
      <dgm:spPr/>
    </dgm:pt>
    <dgm:pt modelId="{D0CED3B6-7BD6-46D1-9BAB-7B54D5FB4D3E}" type="pres">
      <dgm:prSet presAssocID="{8021DF98-E813-4241-A341-6BCD64E3B19E}" presName="imgShp" presStyleLbl="fgImgPlace1" presStyleIdx="0" presStyleCnt="3"/>
      <dgm:spPr>
        <a:blipFill rotWithShape="1">
          <a:blip xmlns:r="http://schemas.openxmlformats.org/officeDocument/2006/relationships" r:embed="rId1"/>
          <a:stretch>
            <a:fillRect/>
          </a:stretch>
        </a:blipFill>
      </dgm:spPr>
    </dgm:pt>
    <dgm:pt modelId="{A15D5AA5-A92B-4368-A96D-C5FCCC2D6EBA}" type="pres">
      <dgm:prSet presAssocID="{8021DF98-E813-4241-A341-6BCD64E3B19E}" presName="txShp" presStyleLbl="node1" presStyleIdx="0" presStyleCnt="3">
        <dgm:presLayoutVars>
          <dgm:bulletEnabled val="1"/>
        </dgm:presLayoutVars>
      </dgm:prSet>
      <dgm:spPr/>
    </dgm:pt>
    <dgm:pt modelId="{10BCED13-E433-4927-8281-0F3FB7A3B52C}" type="pres">
      <dgm:prSet presAssocID="{DC8C9558-D057-4BDE-B89E-B546061A428F}" presName="spacing" presStyleCnt="0"/>
      <dgm:spPr/>
    </dgm:pt>
    <dgm:pt modelId="{9882D111-0BDB-4C51-813D-659D08BBD4EC}" type="pres">
      <dgm:prSet presAssocID="{8320A788-26F4-457A-B6F2-44917CCEB84D}" presName="composite" presStyleCnt="0"/>
      <dgm:spPr/>
    </dgm:pt>
    <dgm:pt modelId="{7C24908B-35EB-436B-B00D-F6D27BBD68E9}" type="pres">
      <dgm:prSet presAssocID="{8320A788-26F4-457A-B6F2-44917CCEB84D}" presName="imgShp" presStyleLbl="fgImgPlace1" presStyleIdx="1" presStyleCnt="3"/>
      <dgm:spPr>
        <a:blipFill rotWithShape="1">
          <a:blip xmlns:r="http://schemas.openxmlformats.org/officeDocument/2006/relationships" r:embed="rId2"/>
          <a:stretch>
            <a:fillRect/>
          </a:stretch>
        </a:blipFill>
      </dgm:spPr>
    </dgm:pt>
    <dgm:pt modelId="{92878F97-53DC-4B97-A620-CE523D17CF4F}" type="pres">
      <dgm:prSet presAssocID="{8320A788-26F4-457A-B6F2-44917CCEB84D}" presName="txShp" presStyleLbl="node1" presStyleIdx="1" presStyleCnt="3">
        <dgm:presLayoutVars>
          <dgm:bulletEnabled val="1"/>
        </dgm:presLayoutVars>
      </dgm:prSet>
      <dgm:spPr/>
    </dgm:pt>
    <dgm:pt modelId="{E692B0E1-69BF-4E78-9644-8A39BFA4901C}" type="pres">
      <dgm:prSet presAssocID="{70E214D7-7B99-49AC-ACFB-6445EA8B84F5}" presName="spacing" presStyleCnt="0"/>
      <dgm:spPr/>
    </dgm:pt>
    <dgm:pt modelId="{5F447A0F-093B-4FED-8941-CAEABB93E275}" type="pres">
      <dgm:prSet presAssocID="{0CAA0613-8B3C-4786-9025-09F712CF97E0}" presName="composite" presStyleCnt="0"/>
      <dgm:spPr/>
    </dgm:pt>
    <dgm:pt modelId="{4DD22AD7-63D5-4146-B1B0-80AA61967168}" type="pres">
      <dgm:prSet presAssocID="{0CAA0613-8B3C-4786-9025-09F712CF97E0}" presName="imgShp" presStyleLbl="fgImgPlace1" presStyleIdx="2" presStyleCnt="3"/>
      <dgm:spPr>
        <a:blipFill rotWithShape="1">
          <a:blip xmlns:r="http://schemas.openxmlformats.org/officeDocument/2006/relationships" r:embed="rId3"/>
          <a:stretch>
            <a:fillRect/>
          </a:stretch>
        </a:blipFill>
      </dgm:spPr>
    </dgm:pt>
    <dgm:pt modelId="{3861CB1D-4085-4BED-BC1E-BD6DAB900886}" type="pres">
      <dgm:prSet presAssocID="{0CAA0613-8B3C-4786-9025-09F712CF97E0}" presName="txShp" presStyleLbl="node1" presStyleIdx="2" presStyleCnt="3">
        <dgm:presLayoutVars>
          <dgm:bulletEnabled val="1"/>
        </dgm:presLayoutVars>
      </dgm:prSet>
      <dgm:spPr/>
    </dgm:pt>
  </dgm:ptLst>
  <dgm:cxnLst>
    <dgm:cxn modelId="{7F4DEA40-4D1F-4EDC-9ABC-26B9A942A105}" srcId="{0E7C6EC6-69A2-4AED-B6AE-EC5C0E28D940}" destId="{0CAA0613-8B3C-4786-9025-09F712CF97E0}" srcOrd="2" destOrd="0" parTransId="{FC17B009-4822-45A3-8D63-7238F8C14F1F}" sibTransId="{A83445CD-EFCC-43DB-ADC2-333F0B8C6610}"/>
    <dgm:cxn modelId="{8476BE5F-A805-416C-B6AE-452E907A9E6F}" type="presOf" srcId="{0E7C6EC6-69A2-4AED-B6AE-EC5C0E28D940}" destId="{72AAB60A-723D-4D54-9844-166042D6C883}" srcOrd="0" destOrd="0" presId="urn:microsoft.com/office/officeart/2005/8/layout/vList3"/>
    <dgm:cxn modelId="{FDCFCE66-AE9A-4137-B6D6-2D9A6BEEA20B}" srcId="{0E7C6EC6-69A2-4AED-B6AE-EC5C0E28D940}" destId="{8021DF98-E813-4241-A341-6BCD64E3B19E}" srcOrd="0" destOrd="0" parTransId="{1B6EADAA-158F-4C5D-B42F-426A2D06A734}" sibTransId="{DC8C9558-D057-4BDE-B89E-B546061A428F}"/>
    <dgm:cxn modelId="{D42B16A3-F122-4E4B-8EED-07D1A41E2137}" type="presOf" srcId="{0CAA0613-8B3C-4786-9025-09F712CF97E0}" destId="{3861CB1D-4085-4BED-BC1E-BD6DAB900886}" srcOrd="0" destOrd="0" presId="urn:microsoft.com/office/officeart/2005/8/layout/vList3"/>
    <dgm:cxn modelId="{835221A8-8E00-465E-9E6F-8A38E6B6B22B}" srcId="{0E7C6EC6-69A2-4AED-B6AE-EC5C0E28D940}" destId="{8320A788-26F4-457A-B6F2-44917CCEB84D}" srcOrd="1" destOrd="0" parTransId="{C18E78E2-ECCD-4BDB-BB10-B34B29DDEE2C}" sibTransId="{70E214D7-7B99-49AC-ACFB-6445EA8B84F5}"/>
    <dgm:cxn modelId="{D4AD77BC-F9BC-4D2C-88E5-67CF153E62CB}" type="presOf" srcId="{8021DF98-E813-4241-A341-6BCD64E3B19E}" destId="{A15D5AA5-A92B-4368-A96D-C5FCCC2D6EBA}" srcOrd="0" destOrd="0" presId="urn:microsoft.com/office/officeart/2005/8/layout/vList3"/>
    <dgm:cxn modelId="{9A298DE8-361F-4D0C-B4D7-5E198712EEF0}" type="presOf" srcId="{8320A788-26F4-457A-B6F2-44917CCEB84D}" destId="{92878F97-53DC-4B97-A620-CE523D17CF4F}" srcOrd="0" destOrd="0" presId="urn:microsoft.com/office/officeart/2005/8/layout/vList3"/>
    <dgm:cxn modelId="{44F0BE42-5E5E-4FFF-BC8E-4D6F5FFE9FFE}" type="presParOf" srcId="{72AAB60A-723D-4D54-9844-166042D6C883}" destId="{07454EC2-B489-4C4F-A371-37557B26025C}" srcOrd="0" destOrd="0" presId="urn:microsoft.com/office/officeart/2005/8/layout/vList3"/>
    <dgm:cxn modelId="{67D3A553-76CC-4CEF-B750-6FB944DFF388}" type="presParOf" srcId="{07454EC2-B489-4C4F-A371-37557B26025C}" destId="{D0CED3B6-7BD6-46D1-9BAB-7B54D5FB4D3E}" srcOrd="0" destOrd="0" presId="urn:microsoft.com/office/officeart/2005/8/layout/vList3"/>
    <dgm:cxn modelId="{19B4DED2-5A65-4CA7-85F9-6FC19F7A8E44}" type="presParOf" srcId="{07454EC2-B489-4C4F-A371-37557B26025C}" destId="{A15D5AA5-A92B-4368-A96D-C5FCCC2D6EBA}" srcOrd="1" destOrd="0" presId="urn:microsoft.com/office/officeart/2005/8/layout/vList3"/>
    <dgm:cxn modelId="{5D08E454-B78F-41E1-B5A4-C6139B99B66B}" type="presParOf" srcId="{72AAB60A-723D-4D54-9844-166042D6C883}" destId="{10BCED13-E433-4927-8281-0F3FB7A3B52C}" srcOrd="1" destOrd="0" presId="urn:microsoft.com/office/officeart/2005/8/layout/vList3"/>
    <dgm:cxn modelId="{F09E8CE3-C84D-4015-8A5E-19760A09D172}" type="presParOf" srcId="{72AAB60A-723D-4D54-9844-166042D6C883}" destId="{9882D111-0BDB-4C51-813D-659D08BBD4EC}" srcOrd="2" destOrd="0" presId="urn:microsoft.com/office/officeart/2005/8/layout/vList3"/>
    <dgm:cxn modelId="{328D8737-C8D4-4EF0-BFC6-75A8259E1C26}" type="presParOf" srcId="{9882D111-0BDB-4C51-813D-659D08BBD4EC}" destId="{7C24908B-35EB-436B-B00D-F6D27BBD68E9}" srcOrd="0" destOrd="0" presId="urn:microsoft.com/office/officeart/2005/8/layout/vList3"/>
    <dgm:cxn modelId="{D373C441-6E42-46EB-83AC-399FEDCDC355}" type="presParOf" srcId="{9882D111-0BDB-4C51-813D-659D08BBD4EC}" destId="{92878F97-53DC-4B97-A620-CE523D17CF4F}" srcOrd="1" destOrd="0" presId="urn:microsoft.com/office/officeart/2005/8/layout/vList3"/>
    <dgm:cxn modelId="{F2D37E24-D2A5-4382-8322-92E2798A55A3}" type="presParOf" srcId="{72AAB60A-723D-4D54-9844-166042D6C883}" destId="{E692B0E1-69BF-4E78-9644-8A39BFA4901C}" srcOrd="3" destOrd="0" presId="urn:microsoft.com/office/officeart/2005/8/layout/vList3"/>
    <dgm:cxn modelId="{7299EE84-017F-4693-9305-E74C6C74ECCA}" type="presParOf" srcId="{72AAB60A-723D-4D54-9844-166042D6C883}" destId="{5F447A0F-093B-4FED-8941-CAEABB93E275}" srcOrd="4" destOrd="0" presId="urn:microsoft.com/office/officeart/2005/8/layout/vList3"/>
    <dgm:cxn modelId="{9901891C-2AA2-4A82-BB05-AE1E7522DBB3}" type="presParOf" srcId="{5F447A0F-093B-4FED-8941-CAEABB93E275}" destId="{4DD22AD7-63D5-4146-B1B0-80AA61967168}" srcOrd="0" destOrd="0" presId="urn:microsoft.com/office/officeart/2005/8/layout/vList3"/>
    <dgm:cxn modelId="{E1E322C1-7828-4A64-8B3F-0D7D6FD24BE4}" type="presParOf" srcId="{5F447A0F-093B-4FED-8941-CAEABB93E275}" destId="{3861CB1D-4085-4BED-BC1E-BD6DAB90088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6F9059-3DE9-448F-8692-9F8EC18E0B5D}"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416F934D-55C2-48E0-A319-9D8FEC48AE5D}">
      <dgm:prSet phldrT="[Text]" custT="1"/>
      <dgm:spPr/>
      <dgm:t>
        <a:bodyPr/>
        <a:lstStyle/>
        <a:p>
          <a:r>
            <a:rPr lang="en-US" sz="1800" dirty="0">
              <a:solidFill>
                <a:schemeClr val="tx1">
                  <a:lumMod val="75000"/>
                  <a:lumOff val="25000"/>
                </a:schemeClr>
              </a:solidFill>
            </a:rPr>
            <a:t>Cat Café Care, Admin &amp; Retail Support</a:t>
          </a:r>
        </a:p>
      </dgm:t>
    </dgm:pt>
    <dgm:pt modelId="{D6F808E2-56E9-4B4D-B9C5-51E22C4E9436}" type="parTrans" cxnId="{D9BBD6A4-0C69-47F5-8103-15236C48B348}">
      <dgm:prSet/>
      <dgm:spPr/>
      <dgm:t>
        <a:bodyPr/>
        <a:lstStyle/>
        <a:p>
          <a:endParaRPr lang="en-US"/>
        </a:p>
      </dgm:t>
    </dgm:pt>
    <dgm:pt modelId="{C1A391BB-3FE1-4138-ACCD-5858B2FAAE36}" type="sibTrans" cxnId="{D9BBD6A4-0C69-47F5-8103-15236C48B348}">
      <dgm:prSet/>
      <dgm:spPr/>
      <dgm:t>
        <a:bodyPr/>
        <a:lstStyle/>
        <a:p>
          <a:endParaRPr lang="en-US"/>
        </a:p>
      </dgm:t>
    </dgm:pt>
    <dgm:pt modelId="{92877A99-2469-4067-99AD-FA96CBB3CCDB}">
      <dgm:prSet phldrT="[Text]" custT="1"/>
      <dgm:spPr>
        <a:solidFill>
          <a:schemeClr val="accent1"/>
        </a:solidFill>
      </dgm:spPr>
      <dgm:t>
        <a:bodyPr/>
        <a:lstStyle/>
        <a:p>
          <a:r>
            <a:rPr lang="en-US" sz="2400" dirty="0"/>
            <a:t>Tail 2 - 10 hours</a:t>
          </a:r>
        </a:p>
      </dgm:t>
    </dgm:pt>
    <dgm:pt modelId="{3D8E1FA1-7B8E-498F-B3A0-93482E76E02C}" type="parTrans" cxnId="{C2AC9741-4017-4E1E-9417-32003A21D59F}">
      <dgm:prSet/>
      <dgm:spPr/>
      <dgm:t>
        <a:bodyPr/>
        <a:lstStyle/>
        <a:p>
          <a:endParaRPr lang="en-US"/>
        </a:p>
      </dgm:t>
    </dgm:pt>
    <dgm:pt modelId="{892FF887-4B26-4E5C-82F4-C8F14F17D559}" type="sibTrans" cxnId="{C2AC9741-4017-4E1E-9417-32003A21D59F}">
      <dgm:prSet/>
      <dgm:spPr/>
      <dgm:t>
        <a:bodyPr/>
        <a:lstStyle/>
        <a:p>
          <a:endParaRPr lang="en-US"/>
        </a:p>
      </dgm:t>
    </dgm:pt>
    <dgm:pt modelId="{26587D95-6C69-47C4-B9A2-6582C168C1E1}">
      <dgm:prSet phldrT="[Text]" custT="1"/>
      <dgm:spPr/>
      <dgm:t>
        <a:bodyPr/>
        <a:lstStyle/>
        <a:p>
          <a:r>
            <a:rPr lang="en-US" sz="1800" dirty="0">
              <a:solidFill>
                <a:schemeClr val="tx1">
                  <a:lumMod val="75000"/>
                  <a:lumOff val="25000"/>
                </a:schemeClr>
              </a:solidFill>
            </a:rPr>
            <a:t>Customer Care Assistant,  AM Cat Care Assistant,       New Nametag!</a:t>
          </a:r>
        </a:p>
      </dgm:t>
    </dgm:pt>
    <dgm:pt modelId="{F9CAFADB-0294-4DDA-ADA9-41FB35DCD874}" type="parTrans" cxnId="{6E929522-0E93-466B-AF8B-536C26187188}">
      <dgm:prSet/>
      <dgm:spPr/>
      <dgm:t>
        <a:bodyPr/>
        <a:lstStyle/>
        <a:p>
          <a:endParaRPr lang="en-US"/>
        </a:p>
      </dgm:t>
    </dgm:pt>
    <dgm:pt modelId="{7B3B04A7-DFC4-4B6F-B023-519D04EC49A3}" type="sibTrans" cxnId="{6E929522-0E93-466B-AF8B-536C26187188}">
      <dgm:prSet/>
      <dgm:spPr/>
      <dgm:t>
        <a:bodyPr/>
        <a:lstStyle/>
        <a:p>
          <a:endParaRPr lang="en-US"/>
        </a:p>
      </dgm:t>
    </dgm:pt>
    <dgm:pt modelId="{A548BD76-6238-43E6-802F-1DD6949C9FFB}">
      <dgm:prSet phldrT="[Text]" custT="1"/>
      <dgm:spPr/>
      <dgm:t>
        <a:bodyPr/>
        <a:lstStyle/>
        <a:p>
          <a:r>
            <a:rPr lang="en-US" sz="2400" dirty="0"/>
            <a:t>Tail 3 - 100 hours</a:t>
          </a:r>
        </a:p>
      </dgm:t>
    </dgm:pt>
    <dgm:pt modelId="{5EB51989-89FF-4ABA-9482-3E887D915CE4}" type="parTrans" cxnId="{21C84277-1F6A-4EC8-87D2-CA1EE2FAA47D}">
      <dgm:prSet/>
      <dgm:spPr/>
      <dgm:t>
        <a:bodyPr/>
        <a:lstStyle/>
        <a:p>
          <a:endParaRPr lang="en-US"/>
        </a:p>
      </dgm:t>
    </dgm:pt>
    <dgm:pt modelId="{47F7FAB4-DE97-47EF-8A02-4906C11E8D5B}" type="sibTrans" cxnId="{21C84277-1F6A-4EC8-87D2-CA1EE2FAA47D}">
      <dgm:prSet/>
      <dgm:spPr/>
      <dgm:t>
        <a:bodyPr/>
        <a:lstStyle/>
        <a:p>
          <a:endParaRPr lang="en-US"/>
        </a:p>
      </dgm:t>
    </dgm:pt>
    <dgm:pt modelId="{A9675C85-1B71-45A6-BE4D-E24FAAD5B62F}">
      <dgm:prSet phldrT="[Text]" custT="1"/>
      <dgm:spPr/>
      <dgm:t>
        <a:bodyPr/>
        <a:lstStyle/>
        <a:p>
          <a:r>
            <a:rPr lang="en-US" sz="2000" dirty="0">
              <a:solidFill>
                <a:schemeClr val="accent3">
                  <a:lumMod val="50000"/>
                </a:schemeClr>
              </a:solidFill>
            </a:rPr>
            <a:t>Community Outreach, Leadership Team,        Sticker for your nametag</a:t>
          </a:r>
        </a:p>
      </dgm:t>
    </dgm:pt>
    <dgm:pt modelId="{C8445ECB-25E5-4467-B472-E0D988D797DD}" type="parTrans" cxnId="{072447F8-44C9-4E4B-BB90-8BF8C2379660}">
      <dgm:prSet/>
      <dgm:spPr/>
      <dgm:t>
        <a:bodyPr/>
        <a:lstStyle/>
        <a:p>
          <a:endParaRPr lang="en-US"/>
        </a:p>
      </dgm:t>
    </dgm:pt>
    <dgm:pt modelId="{66D3F38D-1714-45F7-B0D2-26D23B1872DC}" type="sibTrans" cxnId="{072447F8-44C9-4E4B-BB90-8BF8C2379660}">
      <dgm:prSet/>
      <dgm:spPr/>
      <dgm:t>
        <a:bodyPr/>
        <a:lstStyle/>
        <a:p>
          <a:endParaRPr lang="en-US"/>
        </a:p>
      </dgm:t>
    </dgm:pt>
    <dgm:pt modelId="{36F9331B-3F76-47DF-8547-9C38DAE4B145}">
      <dgm:prSet phldrT="[Text]" phldr="0" custT="1"/>
      <dgm:spPr>
        <a:solidFill>
          <a:schemeClr val="bg2"/>
        </a:solidFill>
      </dgm:spPr>
      <dgm:t>
        <a:bodyPr/>
        <a:lstStyle/>
        <a:p>
          <a:r>
            <a:rPr lang="en-US" sz="2400" dirty="0"/>
            <a:t>Tail 4-250+ Hours</a:t>
          </a:r>
        </a:p>
        <a:p>
          <a:endParaRPr lang="en-US" sz="1900" dirty="0"/>
        </a:p>
      </dgm:t>
    </dgm:pt>
    <dgm:pt modelId="{1936886A-B6F9-4BD4-9FBA-E29093B30B72}" type="parTrans" cxnId="{3BDD137C-90EC-414B-8110-09EE2CC25BBE}">
      <dgm:prSet/>
      <dgm:spPr/>
      <dgm:t>
        <a:bodyPr/>
        <a:lstStyle/>
        <a:p>
          <a:endParaRPr lang="en-US"/>
        </a:p>
      </dgm:t>
    </dgm:pt>
    <dgm:pt modelId="{4ED1CCFD-5E32-4BEE-9C66-564A8C967FB7}" type="sibTrans" cxnId="{3BDD137C-90EC-414B-8110-09EE2CC25BBE}">
      <dgm:prSet/>
      <dgm:spPr/>
      <dgm:t>
        <a:bodyPr/>
        <a:lstStyle/>
        <a:p>
          <a:endParaRPr lang="en-US"/>
        </a:p>
      </dgm:t>
    </dgm:pt>
    <dgm:pt modelId="{F2616ED3-DF87-44D2-A827-41C309130D2D}">
      <dgm:prSet phldrT="[Text]" custT="1"/>
      <dgm:spPr>
        <a:solidFill>
          <a:schemeClr val="accent6"/>
        </a:solidFill>
      </dgm:spPr>
      <dgm:t>
        <a:bodyPr/>
        <a:lstStyle/>
        <a:p>
          <a:r>
            <a:rPr lang="en-US" sz="2400" dirty="0"/>
            <a:t>Tail 1- 0-10 hours</a:t>
          </a:r>
        </a:p>
      </dgm:t>
    </dgm:pt>
    <dgm:pt modelId="{280ADBF5-A15D-4EAF-BC66-5A27647BB6B2}" type="sibTrans" cxnId="{FB43A1C7-DC1A-4A0E-B57E-DB22C002DECC}">
      <dgm:prSet/>
      <dgm:spPr/>
      <dgm:t>
        <a:bodyPr/>
        <a:lstStyle/>
        <a:p>
          <a:endParaRPr lang="en-US"/>
        </a:p>
      </dgm:t>
    </dgm:pt>
    <dgm:pt modelId="{D6CC499B-C17E-465C-BDD9-CAC5DF631E19}" type="parTrans" cxnId="{FB43A1C7-DC1A-4A0E-B57E-DB22C002DECC}">
      <dgm:prSet/>
      <dgm:spPr/>
      <dgm:t>
        <a:bodyPr/>
        <a:lstStyle/>
        <a:p>
          <a:endParaRPr lang="en-US"/>
        </a:p>
      </dgm:t>
    </dgm:pt>
    <dgm:pt modelId="{BC99312C-DC22-4739-B916-14BBB8ADCD6C}" type="pres">
      <dgm:prSet presAssocID="{B76F9059-3DE9-448F-8692-9F8EC18E0B5D}" presName="Name0" presStyleCnt="0">
        <dgm:presLayoutVars>
          <dgm:dir/>
          <dgm:animLvl val="lvl"/>
          <dgm:resizeHandles val="exact"/>
        </dgm:presLayoutVars>
      </dgm:prSet>
      <dgm:spPr/>
    </dgm:pt>
    <dgm:pt modelId="{7E6FC1AF-9009-4D42-913E-85C1C356EBB6}" type="pres">
      <dgm:prSet presAssocID="{36F9331B-3F76-47DF-8547-9C38DAE4B145}" presName="boxAndChildren" presStyleCnt="0"/>
      <dgm:spPr/>
    </dgm:pt>
    <dgm:pt modelId="{0CB0142C-B239-45B8-8710-F1D5F4686322}" type="pres">
      <dgm:prSet presAssocID="{36F9331B-3F76-47DF-8547-9C38DAE4B145}" presName="parentTextBox" presStyleLbl="node1" presStyleIdx="0" presStyleCnt="4" custLinFactNeighborY="-23458"/>
      <dgm:spPr/>
    </dgm:pt>
    <dgm:pt modelId="{DBFABE97-C06D-43C3-A2EC-B11F9603D681}" type="pres">
      <dgm:prSet presAssocID="{47F7FAB4-DE97-47EF-8A02-4906C11E8D5B}" presName="sp" presStyleCnt="0"/>
      <dgm:spPr/>
    </dgm:pt>
    <dgm:pt modelId="{CD582057-4EDE-4A02-A742-71B994255570}" type="pres">
      <dgm:prSet presAssocID="{A548BD76-6238-43E6-802F-1DD6949C9FFB}" presName="arrowAndChildren" presStyleCnt="0"/>
      <dgm:spPr/>
    </dgm:pt>
    <dgm:pt modelId="{679F305E-C1B2-4375-BF6B-B2D11F9B3931}" type="pres">
      <dgm:prSet presAssocID="{A548BD76-6238-43E6-802F-1DD6949C9FFB}" presName="parentTextArrow" presStyleLbl="node1" presStyleIdx="0" presStyleCnt="4"/>
      <dgm:spPr/>
    </dgm:pt>
    <dgm:pt modelId="{27BB7E60-EF2D-4224-BC71-88110E10DD76}" type="pres">
      <dgm:prSet presAssocID="{A548BD76-6238-43E6-802F-1DD6949C9FFB}" presName="arrow" presStyleLbl="node1" presStyleIdx="1" presStyleCnt="4" custLinFactNeighborY="-14741"/>
      <dgm:spPr/>
    </dgm:pt>
    <dgm:pt modelId="{6B29B7C0-ACB3-459F-ABAE-26BA93CB7532}" type="pres">
      <dgm:prSet presAssocID="{A548BD76-6238-43E6-802F-1DD6949C9FFB}" presName="descendantArrow" presStyleCnt="0"/>
      <dgm:spPr/>
    </dgm:pt>
    <dgm:pt modelId="{FCBBCAF8-FAC7-453E-BB87-DA48090E74EF}" type="pres">
      <dgm:prSet presAssocID="{A9675C85-1B71-45A6-BE4D-E24FAAD5B62F}" presName="childTextArrow" presStyleLbl="fgAccFollowNode1" presStyleIdx="0" presStyleCnt="3" custLinFactNeighborY="-26466">
        <dgm:presLayoutVars>
          <dgm:bulletEnabled val="1"/>
        </dgm:presLayoutVars>
      </dgm:prSet>
      <dgm:spPr/>
    </dgm:pt>
    <dgm:pt modelId="{99B27691-74B6-443F-8D45-92CCE0E2894E}" type="pres">
      <dgm:prSet presAssocID="{892FF887-4B26-4E5C-82F4-C8F14F17D559}" presName="sp" presStyleCnt="0"/>
      <dgm:spPr/>
    </dgm:pt>
    <dgm:pt modelId="{A8D7F285-C5D5-4673-8E83-780546E4F8EC}" type="pres">
      <dgm:prSet presAssocID="{92877A99-2469-4067-99AD-FA96CBB3CCDB}" presName="arrowAndChildren" presStyleCnt="0"/>
      <dgm:spPr/>
    </dgm:pt>
    <dgm:pt modelId="{EE4CA227-8A7F-48B0-A748-8D48A00464A2}" type="pres">
      <dgm:prSet presAssocID="{92877A99-2469-4067-99AD-FA96CBB3CCDB}" presName="parentTextArrow" presStyleLbl="node1" presStyleIdx="1" presStyleCnt="4"/>
      <dgm:spPr/>
    </dgm:pt>
    <dgm:pt modelId="{029BB4FD-3091-4D20-BC98-C512C5D04529}" type="pres">
      <dgm:prSet presAssocID="{92877A99-2469-4067-99AD-FA96CBB3CCDB}" presName="arrow" presStyleLbl="node1" presStyleIdx="2" presStyleCnt="4" custLinFactNeighborX="261" custLinFactNeighborY="-7464"/>
      <dgm:spPr/>
    </dgm:pt>
    <dgm:pt modelId="{E271C42D-2D36-4CB5-973A-23F20F95A502}" type="pres">
      <dgm:prSet presAssocID="{92877A99-2469-4067-99AD-FA96CBB3CCDB}" presName="descendantArrow" presStyleCnt="0"/>
      <dgm:spPr/>
    </dgm:pt>
    <dgm:pt modelId="{F7CA85B5-1F66-410C-9EAD-BF9834E90C8A}" type="pres">
      <dgm:prSet presAssocID="{26587D95-6C69-47C4-B9A2-6582C168C1E1}" presName="childTextArrow" presStyleLbl="fgAccFollowNode1" presStyleIdx="1" presStyleCnt="3" custLinFactNeighborX="261" custLinFactNeighborY="-29096">
        <dgm:presLayoutVars>
          <dgm:bulletEnabled val="1"/>
        </dgm:presLayoutVars>
      </dgm:prSet>
      <dgm:spPr/>
    </dgm:pt>
    <dgm:pt modelId="{AA5E2F68-7E9A-48A8-8F6C-7A6498D3F19D}" type="pres">
      <dgm:prSet presAssocID="{280ADBF5-A15D-4EAF-BC66-5A27647BB6B2}" presName="sp" presStyleCnt="0"/>
      <dgm:spPr/>
    </dgm:pt>
    <dgm:pt modelId="{05C880EB-1AF7-4A8B-B366-805FD36F4D57}" type="pres">
      <dgm:prSet presAssocID="{F2616ED3-DF87-44D2-A827-41C309130D2D}" presName="arrowAndChildren" presStyleCnt="0"/>
      <dgm:spPr/>
    </dgm:pt>
    <dgm:pt modelId="{68D1726A-6645-4FFB-881B-F119427F65A2}" type="pres">
      <dgm:prSet presAssocID="{F2616ED3-DF87-44D2-A827-41C309130D2D}" presName="parentTextArrow" presStyleLbl="node1" presStyleIdx="2" presStyleCnt="4"/>
      <dgm:spPr/>
    </dgm:pt>
    <dgm:pt modelId="{A498F50D-D915-4E43-A1D3-FACA4DA69173}" type="pres">
      <dgm:prSet presAssocID="{F2616ED3-DF87-44D2-A827-41C309130D2D}" presName="arrow" presStyleLbl="node1" presStyleIdx="3" presStyleCnt="4" custLinFactNeighborY="-46"/>
      <dgm:spPr/>
    </dgm:pt>
    <dgm:pt modelId="{5D60607A-85F2-4F93-961A-D786629D71D3}" type="pres">
      <dgm:prSet presAssocID="{F2616ED3-DF87-44D2-A827-41C309130D2D}" presName="descendantArrow" presStyleCnt="0"/>
      <dgm:spPr/>
    </dgm:pt>
    <dgm:pt modelId="{02A23A2E-6BD3-4950-B489-71E1CED4B535}" type="pres">
      <dgm:prSet presAssocID="{416F934D-55C2-48E0-A319-9D8FEC48AE5D}" presName="childTextArrow" presStyleLbl="fgAccFollowNode1" presStyleIdx="2" presStyleCnt="3" custLinFactNeighborY="-4230">
        <dgm:presLayoutVars>
          <dgm:bulletEnabled val="1"/>
        </dgm:presLayoutVars>
      </dgm:prSet>
      <dgm:spPr/>
    </dgm:pt>
  </dgm:ptLst>
  <dgm:cxnLst>
    <dgm:cxn modelId="{F32C7212-B7DF-4FD8-A821-2A1F9A3077FA}" type="presOf" srcId="{A548BD76-6238-43E6-802F-1DD6949C9FFB}" destId="{679F305E-C1B2-4375-BF6B-B2D11F9B3931}" srcOrd="0" destOrd="0" presId="urn:microsoft.com/office/officeart/2005/8/layout/process4"/>
    <dgm:cxn modelId="{6E929522-0E93-466B-AF8B-536C26187188}" srcId="{92877A99-2469-4067-99AD-FA96CBB3CCDB}" destId="{26587D95-6C69-47C4-B9A2-6582C168C1E1}" srcOrd="0" destOrd="0" parTransId="{F9CAFADB-0294-4DDA-ADA9-41FB35DCD874}" sibTransId="{7B3B04A7-DFC4-4B6F-B023-519D04EC49A3}"/>
    <dgm:cxn modelId="{3323B926-19A7-4F43-B784-F410BF09A125}" type="presOf" srcId="{92877A99-2469-4067-99AD-FA96CBB3CCDB}" destId="{EE4CA227-8A7F-48B0-A748-8D48A00464A2}" srcOrd="0" destOrd="0" presId="urn:microsoft.com/office/officeart/2005/8/layout/process4"/>
    <dgm:cxn modelId="{D5A90961-8ECB-4AF8-BF61-D79018C67DDA}" type="presOf" srcId="{92877A99-2469-4067-99AD-FA96CBB3CCDB}" destId="{029BB4FD-3091-4D20-BC98-C512C5D04529}" srcOrd="1" destOrd="0" presId="urn:microsoft.com/office/officeart/2005/8/layout/process4"/>
    <dgm:cxn modelId="{C2AC9741-4017-4E1E-9417-32003A21D59F}" srcId="{B76F9059-3DE9-448F-8692-9F8EC18E0B5D}" destId="{92877A99-2469-4067-99AD-FA96CBB3CCDB}" srcOrd="1" destOrd="0" parTransId="{3D8E1FA1-7B8E-498F-B3A0-93482E76E02C}" sibTransId="{892FF887-4B26-4E5C-82F4-C8F14F17D559}"/>
    <dgm:cxn modelId="{21C84277-1F6A-4EC8-87D2-CA1EE2FAA47D}" srcId="{B76F9059-3DE9-448F-8692-9F8EC18E0B5D}" destId="{A548BD76-6238-43E6-802F-1DD6949C9FFB}" srcOrd="2" destOrd="0" parTransId="{5EB51989-89FF-4ABA-9482-3E887D915CE4}" sibTransId="{47F7FAB4-DE97-47EF-8A02-4906C11E8D5B}"/>
    <dgm:cxn modelId="{74A57857-F9C7-4865-A3C7-ABE1654A3533}" type="presOf" srcId="{F2616ED3-DF87-44D2-A827-41C309130D2D}" destId="{68D1726A-6645-4FFB-881B-F119427F65A2}" srcOrd="0" destOrd="0" presId="urn:microsoft.com/office/officeart/2005/8/layout/process4"/>
    <dgm:cxn modelId="{27AAF37B-86F9-422F-9E82-5A6DB2B677FC}" type="presOf" srcId="{A548BD76-6238-43E6-802F-1DD6949C9FFB}" destId="{27BB7E60-EF2D-4224-BC71-88110E10DD76}" srcOrd="1" destOrd="0" presId="urn:microsoft.com/office/officeart/2005/8/layout/process4"/>
    <dgm:cxn modelId="{3BDD137C-90EC-414B-8110-09EE2CC25BBE}" srcId="{B76F9059-3DE9-448F-8692-9F8EC18E0B5D}" destId="{36F9331B-3F76-47DF-8547-9C38DAE4B145}" srcOrd="3" destOrd="0" parTransId="{1936886A-B6F9-4BD4-9FBA-E29093B30B72}" sibTransId="{4ED1CCFD-5E32-4BEE-9C66-564A8C967FB7}"/>
    <dgm:cxn modelId="{3C233B90-C4F8-497F-B719-D9C3A07CEA73}" type="presOf" srcId="{B76F9059-3DE9-448F-8692-9F8EC18E0B5D}" destId="{BC99312C-DC22-4739-B916-14BBB8ADCD6C}" srcOrd="0" destOrd="0" presId="urn:microsoft.com/office/officeart/2005/8/layout/process4"/>
    <dgm:cxn modelId="{F3A50292-19A2-4E4C-9C42-11274E1D026A}" type="presOf" srcId="{416F934D-55C2-48E0-A319-9D8FEC48AE5D}" destId="{02A23A2E-6BD3-4950-B489-71E1CED4B535}" srcOrd="0" destOrd="0" presId="urn:microsoft.com/office/officeart/2005/8/layout/process4"/>
    <dgm:cxn modelId="{50CA4098-42C8-4CC4-9E1A-63CFB2530569}" type="presOf" srcId="{F2616ED3-DF87-44D2-A827-41C309130D2D}" destId="{A498F50D-D915-4E43-A1D3-FACA4DA69173}" srcOrd="1" destOrd="0" presId="urn:microsoft.com/office/officeart/2005/8/layout/process4"/>
    <dgm:cxn modelId="{D9BBD6A4-0C69-47F5-8103-15236C48B348}" srcId="{F2616ED3-DF87-44D2-A827-41C309130D2D}" destId="{416F934D-55C2-48E0-A319-9D8FEC48AE5D}" srcOrd="0" destOrd="0" parTransId="{D6F808E2-56E9-4B4D-B9C5-51E22C4E9436}" sibTransId="{C1A391BB-3FE1-4138-ACCD-5858B2FAAE36}"/>
    <dgm:cxn modelId="{3CC952C7-D1D1-41EA-9275-3B3BFAE480D5}" type="presOf" srcId="{26587D95-6C69-47C4-B9A2-6582C168C1E1}" destId="{F7CA85B5-1F66-410C-9EAD-BF9834E90C8A}" srcOrd="0" destOrd="0" presId="urn:microsoft.com/office/officeart/2005/8/layout/process4"/>
    <dgm:cxn modelId="{FB43A1C7-DC1A-4A0E-B57E-DB22C002DECC}" srcId="{B76F9059-3DE9-448F-8692-9F8EC18E0B5D}" destId="{F2616ED3-DF87-44D2-A827-41C309130D2D}" srcOrd="0" destOrd="0" parTransId="{D6CC499B-C17E-465C-BDD9-CAC5DF631E19}" sibTransId="{280ADBF5-A15D-4EAF-BC66-5A27647BB6B2}"/>
    <dgm:cxn modelId="{9E8092CE-E8FA-4A5C-BDDF-E36D28EC8D4D}" type="presOf" srcId="{A9675C85-1B71-45A6-BE4D-E24FAAD5B62F}" destId="{FCBBCAF8-FAC7-453E-BB87-DA48090E74EF}" srcOrd="0" destOrd="0" presId="urn:microsoft.com/office/officeart/2005/8/layout/process4"/>
    <dgm:cxn modelId="{072447F8-44C9-4E4B-BB90-8BF8C2379660}" srcId="{A548BD76-6238-43E6-802F-1DD6949C9FFB}" destId="{A9675C85-1B71-45A6-BE4D-E24FAAD5B62F}" srcOrd="0" destOrd="0" parTransId="{C8445ECB-25E5-4467-B472-E0D988D797DD}" sibTransId="{66D3F38D-1714-45F7-B0D2-26D23B1872DC}"/>
    <dgm:cxn modelId="{15FA00FF-BD4C-48D1-A087-F7F7FF815616}" type="presOf" srcId="{36F9331B-3F76-47DF-8547-9C38DAE4B145}" destId="{0CB0142C-B239-45B8-8710-F1D5F4686322}" srcOrd="0" destOrd="0" presId="urn:microsoft.com/office/officeart/2005/8/layout/process4"/>
    <dgm:cxn modelId="{77CFF871-AC6E-4986-A811-904AA7824FCE}" type="presParOf" srcId="{BC99312C-DC22-4739-B916-14BBB8ADCD6C}" destId="{7E6FC1AF-9009-4D42-913E-85C1C356EBB6}" srcOrd="0" destOrd="0" presId="urn:microsoft.com/office/officeart/2005/8/layout/process4"/>
    <dgm:cxn modelId="{C055A67D-35F7-48CE-B859-614B374EDF22}" type="presParOf" srcId="{7E6FC1AF-9009-4D42-913E-85C1C356EBB6}" destId="{0CB0142C-B239-45B8-8710-F1D5F4686322}" srcOrd="0" destOrd="0" presId="urn:microsoft.com/office/officeart/2005/8/layout/process4"/>
    <dgm:cxn modelId="{77C5BAC5-EFFB-4C50-BEB5-F7E5B06E7D6F}" type="presParOf" srcId="{BC99312C-DC22-4739-B916-14BBB8ADCD6C}" destId="{DBFABE97-C06D-43C3-A2EC-B11F9603D681}" srcOrd="1" destOrd="0" presId="urn:microsoft.com/office/officeart/2005/8/layout/process4"/>
    <dgm:cxn modelId="{27B46AD0-55BE-4AD4-ADB5-D8D7908DA486}" type="presParOf" srcId="{BC99312C-DC22-4739-B916-14BBB8ADCD6C}" destId="{CD582057-4EDE-4A02-A742-71B994255570}" srcOrd="2" destOrd="0" presId="urn:microsoft.com/office/officeart/2005/8/layout/process4"/>
    <dgm:cxn modelId="{40B7F4F6-D6ED-4456-8E80-C26F667D7E7B}" type="presParOf" srcId="{CD582057-4EDE-4A02-A742-71B994255570}" destId="{679F305E-C1B2-4375-BF6B-B2D11F9B3931}" srcOrd="0" destOrd="0" presId="urn:microsoft.com/office/officeart/2005/8/layout/process4"/>
    <dgm:cxn modelId="{C4950A20-8158-4DE5-9955-F39A90E00991}" type="presParOf" srcId="{CD582057-4EDE-4A02-A742-71B994255570}" destId="{27BB7E60-EF2D-4224-BC71-88110E10DD76}" srcOrd="1" destOrd="0" presId="urn:microsoft.com/office/officeart/2005/8/layout/process4"/>
    <dgm:cxn modelId="{6153C0EE-D22D-4DAA-B26E-CD382A237D94}" type="presParOf" srcId="{CD582057-4EDE-4A02-A742-71B994255570}" destId="{6B29B7C0-ACB3-459F-ABAE-26BA93CB7532}" srcOrd="2" destOrd="0" presId="urn:microsoft.com/office/officeart/2005/8/layout/process4"/>
    <dgm:cxn modelId="{117DA5FC-91B4-4C77-A93B-5924E03EBED5}" type="presParOf" srcId="{6B29B7C0-ACB3-459F-ABAE-26BA93CB7532}" destId="{FCBBCAF8-FAC7-453E-BB87-DA48090E74EF}" srcOrd="0" destOrd="0" presId="urn:microsoft.com/office/officeart/2005/8/layout/process4"/>
    <dgm:cxn modelId="{6AA297ED-46DE-4E09-9849-1A28D92BF9EE}" type="presParOf" srcId="{BC99312C-DC22-4739-B916-14BBB8ADCD6C}" destId="{99B27691-74B6-443F-8D45-92CCE0E2894E}" srcOrd="3" destOrd="0" presId="urn:microsoft.com/office/officeart/2005/8/layout/process4"/>
    <dgm:cxn modelId="{7C410709-F3F3-43C0-8E50-4C375BFE14BC}" type="presParOf" srcId="{BC99312C-DC22-4739-B916-14BBB8ADCD6C}" destId="{A8D7F285-C5D5-4673-8E83-780546E4F8EC}" srcOrd="4" destOrd="0" presId="urn:microsoft.com/office/officeart/2005/8/layout/process4"/>
    <dgm:cxn modelId="{943473BF-6AE4-487C-A882-74611AF32BFB}" type="presParOf" srcId="{A8D7F285-C5D5-4673-8E83-780546E4F8EC}" destId="{EE4CA227-8A7F-48B0-A748-8D48A00464A2}" srcOrd="0" destOrd="0" presId="urn:microsoft.com/office/officeart/2005/8/layout/process4"/>
    <dgm:cxn modelId="{DC7CD97D-74E7-4028-BC74-0CE8F3E5D46F}" type="presParOf" srcId="{A8D7F285-C5D5-4673-8E83-780546E4F8EC}" destId="{029BB4FD-3091-4D20-BC98-C512C5D04529}" srcOrd="1" destOrd="0" presId="urn:microsoft.com/office/officeart/2005/8/layout/process4"/>
    <dgm:cxn modelId="{90000035-B0F2-47E1-B11C-D192F255BB4A}" type="presParOf" srcId="{A8D7F285-C5D5-4673-8E83-780546E4F8EC}" destId="{E271C42D-2D36-4CB5-973A-23F20F95A502}" srcOrd="2" destOrd="0" presId="urn:microsoft.com/office/officeart/2005/8/layout/process4"/>
    <dgm:cxn modelId="{7FD9B951-29BE-4380-8DC7-34E66939D57B}" type="presParOf" srcId="{E271C42D-2D36-4CB5-973A-23F20F95A502}" destId="{F7CA85B5-1F66-410C-9EAD-BF9834E90C8A}" srcOrd="0" destOrd="0" presId="urn:microsoft.com/office/officeart/2005/8/layout/process4"/>
    <dgm:cxn modelId="{C595AB68-4513-48BE-BE78-476ADA687DFB}" type="presParOf" srcId="{BC99312C-DC22-4739-B916-14BBB8ADCD6C}" destId="{AA5E2F68-7E9A-48A8-8F6C-7A6498D3F19D}" srcOrd="5" destOrd="0" presId="urn:microsoft.com/office/officeart/2005/8/layout/process4"/>
    <dgm:cxn modelId="{2F72CDC2-4BB2-4991-BA69-0902F9658235}" type="presParOf" srcId="{BC99312C-DC22-4739-B916-14BBB8ADCD6C}" destId="{05C880EB-1AF7-4A8B-B366-805FD36F4D57}" srcOrd="6" destOrd="0" presId="urn:microsoft.com/office/officeart/2005/8/layout/process4"/>
    <dgm:cxn modelId="{0D3186AE-CD7F-46F6-ADF3-CEFAC012082E}" type="presParOf" srcId="{05C880EB-1AF7-4A8B-B366-805FD36F4D57}" destId="{68D1726A-6645-4FFB-881B-F119427F65A2}" srcOrd="0" destOrd="0" presId="urn:microsoft.com/office/officeart/2005/8/layout/process4"/>
    <dgm:cxn modelId="{ECFFEE4C-62E9-40DA-A61C-658C88CC17DC}" type="presParOf" srcId="{05C880EB-1AF7-4A8B-B366-805FD36F4D57}" destId="{A498F50D-D915-4E43-A1D3-FACA4DA69173}" srcOrd="1" destOrd="0" presId="urn:microsoft.com/office/officeart/2005/8/layout/process4"/>
    <dgm:cxn modelId="{87EA40E7-4545-44EE-B0F3-E53E81CE8F9E}" type="presParOf" srcId="{05C880EB-1AF7-4A8B-B366-805FD36F4D57}" destId="{5D60607A-85F2-4F93-961A-D786629D71D3}" srcOrd="2" destOrd="0" presId="urn:microsoft.com/office/officeart/2005/8/layout/process4"/>
    <dgm:cxn modelId="{731A7A7C-CC1A-4C25-9F39-910E5D1B4213}" type="presParOf" srcId="{5D60607A-85F2-4F93-961A-D786629D71D3}" destId="{02A23A2E-6BD3-4950-B489-71E1CED4B53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0A8C66-9275-4474-AB9D-E27696D1514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522802C4-F2E3-4348-86F8-9DDBCCE046CA}">
      <dgm:prSet phldrT="[Text]" custT="1"/>
      <dgm:spPr>
        <a:solidFill>
          <a:schemeClr val="accent1"/>
        </a:solidFill>
      </dgm:spPr>
      <dgm:t>
        <a:bodyPr/>
        <a:lstStyle/>
        <a:p>
          <a:r>
            <a:rPr lang="en-US" sz="2400" u="none" dirty="0">
              <a:solidFill>
                <a:schemeClr val="tx1"/>
              </a:solidFill>
            </a:rPr>
            <a:t>Tail 2-10 Hours</a:t>
          </a:r>
          <a:endParaRPr lang="en-US" sz="2400" dirty="0">
            <a:solidFill>
              <a:schemeClr val="tx1"/>
            </a:solidFill>
          </a:endParaRPr>
        </a:p>
      </dgm:t>
    </dgm:pt>
    <dgm:pt modelId="{70450F1D-40FF-49A7-A9E6-C4D1570304EF}" type="parTrans" cxnId="{0076FAE5-A5C5-4B27-9320-553A8DF38B20}">
      <dgm:prSet/>
      <dgm:spPr/>
      <dgm:t>
        <a:bodyPr/>
        <a:lstStyle/>
        <a:p>
          <a:endParaRPr lang="en-US"/>
        </a:p>
      </dgm:t>
    </dgm:pt>
    <dgm:pt modelId="{436EEDCB-6CE0-41AE-840F-EF008123C336}" type="sibTrans" cxnId="{0076FAE5-A5C5-4B27-9320-553A8DF38B20}">
      <dgm:prSet/>
      <dgm:spPr/>
      <dgm:t>
        <a:bodyPr/>
        <a:lstStyle/>
        <a:p>
          <a:endParaRPr lang="en-US"/>
        </a:p>
      </dgm:t>
    </dgm:pt>
    <dgm:pt modelId="{63D05F93-8A4E-4C4C-A34B-D8741FB4DF35}">
      <dgm:prSet phldrT="[Text]" custT="1"/>
      <dgm:spPr>
        <a:solidFill>
          <a:schemeClr val="accent1"/>
        </a:solidFill>
      </dgm:spPr>
      <dgm:t>
        <a:bodyPr/>
        <a:lstStyle/>
        <a:p>
          <a:r>
            <a:rPr lang="en-US" sz="2400" b="0" dirty="0">
              <a:solidFill>
                <a:schemeClr val="tx1"/>
              </a:solidFill>
            </a:rPr>
            <a:t>Tail 3- 100 Hours</a:t>
          </a:r>
          <a:endParaRPr lang="en-US" sz="2400" dirty="0">
            <a:solidFill>
              <a:schemeClr val="tx1"/>
            </a:solidFill>
          </a:endParaRPr>
        </a:p>
      </dgm:t>
    </dgm:pt>
    <dgm:pt modelId="{F1D2DFCA-82BD-4938-B980-09AD872DD826}" type="parTrans" cxnId="{FFE897B5-800A-49C2-8F76-6EC861384B34}">
      <dgm:prSet/>
      <dgm:spPr/>
      <dgm:t>
        <a:bodyPr/>
        <a:lstStyle/>
        <a:p>
          <a:endParaRPr lang="en-US"/>
        </a:p>
      </dgm:t>
    </dgm:pt>
    <dgm:pt modelId="{1DF1BF48-1F49-4EBC-B5F3-8F1E62396800}" type="sibTrans" cxnId="{FFE897B5-800A-49C2-8F76-6EC861384B34}">
      <dgm:prSet/>
      <dgm:spPr/>
      <dgm:t>
        <a:bodyPr/>
        <a:lstStyle/>
        <a:p>
          <a:endParaRPr lang="en-US"/>
        </a:p>
      </dgm:t>
    </dgm:pt>
    <dgm:pt modelId="{0614D186-ED42-478A-A3F8-8498D62D1E63}">
      <dgm:prSet phldrT="[Text]" phldr="0"/>
      <dgm:spPr/>
      <dgm:t>
        <a:bodyPr/>
        <a:lstStyle/>
        <a:p>
          <a:r>
            <a:rPr lang="en-US" dirty="0">
              <a:solidFill>
                <a:schemeClr val="tx1"/>
              </a:solidFill>
            </a:rPr>
            <a:t>Tail 4- 250+ Hours</a:t>
          </a:r>
        </a:p>
      </dgm:t>
    </dgm:pt>
    <dgm:pt modelId="{5D3D387F-2FCD-4611-91CE-447206D5FA00}" type="parTrans" cxnId="{A79A6F3C-948F-4541-9391-63F2AFA9E040}">
      <dgm:prSet/>
      <dgm:spPr/>
      <dgm:t>
        <a:bodyPr/>
        <a:lstStyle/>
        <a:p>
          <a:endParaRPr lang="en-US"/>
        </a:p>
      </dgm:t>
    </dgm:pt>
    <dgm:pt modelId="{4C95B9F4-8981-402D-BD10-879462F4EF41}" type="sibTrans" cxnId="{A79A6F3C-948F-4541-9391-63F2AFA9E040}">
      <dgm:prSet/>
      <dgm:spPr/>
      <dgm:t>
        <a:bodyPr/>
        <a:lstStyle/>
        <a:p>
          <a:endParaRPr lang="en-US"/>
        </a:p>
      </dgm:t>
    </dgm:pt>
    <dgm:pt modelId="{B86296EF-D4AE-4216-874A-820A1F366742}" type="pres">
      <dgm:prSet presAssocID="{2F0A8C66-9275-4474-AB9D-E27696D15144}" presName="Name0" presStyleCnt="0">
        <dgm:presLayoutVars>
          <dgm:dir/>
          <dgm:animLvl val="lvl"/>
          <dgm:resizeHandles val="exact"/>
        </dgm:presLayoutVars>
      </dgm:prSet>
      <dgm:spPr/>
    </dgm:pt>
    <dgm:pt modelId="{359E0866-55AF-4430-BCC9-484313F786C4}" type="pres">
      <dgm:prSet presAssocID="{522802C4-F2E3-4348-86F8-9DDBCCE046CA}" presName="vertFlow" presStyleCnt="0"/>
      <dgm:spPr/>
    </dgm:pt>
    <dgm:pt modelId="{37DD710F-A2AE-4FEF-BEBC-826D023BD328}" type="pres">
      <dgm:prSet presAssocID="{522802C4-F2E3-4348-86F8-9DDBCCE046CA}" presName="header" presStyleLbl="node1" presStyleIdx="0" presStyleCnt="3" custLinFactY="-100000" custLinFactNeighborX="-322" custLinFactNeighborY="-193068"/>
      <dgm:spPr/>
    </dgm:pt>
    <dgm:pt modelId="{0B68C2D4-732D-4278-A1E9-65F2E8C9B380}" type="pres">
      <dgm:prSet presAssocID="{522802C4-F2E3-4348-86F8-9DDBCCE046CA}" presName="hSp" presStyleCnt="0"/>
      <dgm:spPr/>
    </dgm:pt>
    <dgm:pt modelId="{1F3F891D-99C3-4876-A871-1313DBA7726A}" type="pres">
      <dgm:prSet presAssocID="{0614D186-ED42-478A-A3F8-8498D62D1E63}" presName="vertFlow" presStyleCnt="0"/>
      <dgm:spPr/>
    </dgm:pt>
    <dgm:pt modelId="{9E8154BC-0BCB-48DB-AE9E-3F0C6C552C17}" type="pres">
      <dgm:prSet presAssocID="{0614D186-ED42-478A-A3F8-8498D62D1E63}" presName="header" presStyleLbl="node1" presStyleIdx="1" presStyleCnt="3" custLinFactX="8582" custLinFactY="-100000" custLinFactNeighborX="100000" custLinFactNeighborY="-193068"/>
      <dgm:spPr/>
    </dgm:pt>
    <dgm:pt modelId="{78F4A86E-8C2A-4855-B86A-351648DF0E6A}" type="pres">
      <dgm:prSet presAssocID="{0614D186-ED42-478A-A3F8-8498D62D1E63}" presName="hSp" presStyleCnt="0"/>
      <dgm:spPr/>
    </dgm:pt>
    <dgm:pt modelId="{CC2D353E-15DC-4071-A185-DA60DB433F4F}" type="pres">
      <dgm:prSet presAssocID="{63D05F93-8A4E-4C4C-A34B-D8741FB4DF35}" presName="vertFlow" presStyleCnt="0"/>
      <dgm:spPr/>
    </dgm:pt>
    <dgm:pt modelId="{908F42E7-AA64-429D-92EB-5C37F79DEF8E}" type="pres">
      <dgm:prSet presAssocID="{63D05F93-8A4E-4C4C-A34B-D8741FB4DF35}" presName="header" presStyleLbl="node1" presStyleIdx="2" presStyleCnt="3" custLinFactX="-17868" custLinFactY="-100000" custLinFactNeighborX="-100000" custLinFactNeighborY="-193068"/>
      <dgm:spPr/>
    </dgm:pt>
  </dgm:ptLst>
  <dgm:cxnLst>
    <dgm:cxn modelId="{E3933738-3EF9-4416-94FE-6EA4C9B3BE08}" type="presOf" srcId="{522802C4-F2E3-4348-86F8-9DDBCCE046CA}" destId="{37DD710F-A2AE-4FEF-BEBC-826D023BD328}" srcOrd="0" destOrd="0" presId="urn:microsoft.com/office/officeart/2005/8/layout/lProcess1"/>
    <dgm:cxn modelId="{A79A6F3C-948F-4541-9391-63F2AFA9E040}" srcId="{2F0A8C66-9275-4474-AB9D-E27696D15144}" destId="{0614D186-ED42-478A-A3F8-8498D62D1E63}" srcOrd="1" destOrd="0" parTransId="{5D3D387F-2FCD-4611-91CE-447206D5FA00}" sibTransId="{4C95B9F4-8981-402D-BD10-879462F4EF41}"/>
    <dgm:cxn modelId="{11BDE8A2-BA49-4EA6-8686-02851CAC7F27}" type="presOf" srcId="{2F0A8C66-9275-4474-AB9D-E27696D15144}" destId="{B86296EF-D4AE-4216-874A-820A1F366742}" srcOrd="0" destOrd="0" presId="urn:microsoft.com/office/officeart/2005/8/layout/lProcess1"/>
    <dgm:cxn modelId="{FFE897B5-800A-49C2-8F76-6EC861384B34}" srcId="{2F0A8C66-9275-4474-AB9D-E27696D15144}" destId="{63D05F93-8A4E-4C4C-A34B-D8741FB4DF35}" srcOrd="2" destOrd="0" parTransId="{F1D2DFCA-82BD-4938-B980-09AD872DD826}" sibTransId="{1DF1BF48-1F49-4EBC-B5F3-8F1E62396800}"/>
    <dgm:cxn modelId="{0076FAE5-A5C5-4B27-9320-553A8DF38B20}" srcId="{2F0A8C66-9275-4474-AB9D-E27696D15144}" destId="{522802C4-F2E3-4348-86F8-9DDBCCE046CA}" srcOrd="0" destOrd="0" parTransId="{70450F1D-40FF-49A7-A9E6-C4D1570304EF}" sibTransId="{436EEDCB-6CE0-41AE-840F-EF008123C336}"/>
    <dgm:cxn modelId="{8A1334EB-DFAE-41F1-8DAD-37886C81BB65}" type="presOf" srcId="{0614D186-ED42-478A-A3F8-8498D62D1E63}" destId="{9E8154BC-0BCB-48DB-AE9E-3F0C6C552C17}" srcOrd="0" destOrd="0" presId="urn:microsoft.com/office/officeart/2005/8/layout/lProcess1"/>
    <dgm:cxn modelId="{45E9D2F2-7CBE-40BF-B6B7-A0C7887A71C9}" type="presOf" srcId="{63D05F93-8A4E-4C4C-A34B-D8741FB4DF35}" destId="{908F42E7-AA64-429D-92EB-5C37F79DEF8E}" srcOrd="0" destOrd="0" presId="urn:microsoft.com/office/officeart/2005/8/layout/lProcess1"/>
    <dgm:cxn modelId="{0B5184AA-27A7-42DF-8B2E-C9D14187FBAE}" type="presParOf" srcId="{B86296EF-D4AE-4216-874A-820A1F366742}" destId="{359E0866-55AF-4430-BCC9-484313F786C4}" srcOrd="0" destOrd="0" presId="urn:microsoft.com/office/officeart/2005/8/layout/lProcess1"/>
    <dgm:cxn modelId="{306AA8E5-7A07-412B-8FC6-E151EF9BB415}" type="presParOf" srcId="{359E0866-55AF-4430-BCC9-484313F786C4}" destId="{37DD710F-A2AE-4FEF-BEBC-826D023BD328}" srcOrd="0" destOrd="0" presId="urn:microsoft.com/office/officeart/2005/8/layout/lProcess1"/>
    <dgm:cxn modelId="{E93E4E61-96A4-40A5-97B8-2379F0EA2094}" type="presParOf" srcId="{B86296EF-D4AE-4216-874A-820A1F366742}" destId="{0B68C2D4-732D-4278-A1E9-65F2E8C9B380}" srcOrd="1" destOrd="0" presId="urn:microsoft.com/office/officeart/2005/8/layout/lProcess1"/>
    <dgm:cxn modelId="{14955CE4-D2D3-48E4-8F78-F8DDF2B1AD54}" type="presParOf" srcId="{B86296EF-D4AE-4216-874A-820A1F366742}" destId="{1F3F891D-99C3-4876-A871-1313DBA7726A}" srcOrd="2" destOrd="0" presId="urn:microsoft.com/office/officeart/2005/8/layout/lProcess1"/>
    <dgm:cxn modelId="{8E276B83-A5AC-48C4-8224-98EF6E46A951}" type="presParOf" srcId="{1F3F891D-99C3-4876-A871-1313DBA7726A}" destId="{9E8154BC-0BCB-48DB-AE9E-3F0C6C552C17}" srcOrd="0" destOrd="0" presId="urn:microsoft.com/office/officeart/2005/8/layout/lProcess1"/>
    <dgm:cxn modelId="{C1EE0B2E-09F2-4E2C-8904-320FA3FB5A50}" type="presParOf" srcId="{B86296EF-D4AE-4216-874A-820A1F366742}" destId="{78F4A86E-8C2A-4855-B86A-351648DF0E6A}" srcOrd="3" destOrd="0" presId="urn:microsoft.com/office/officeart/2005/8/layout/lProcess1"/>
    <dgm:cxn modelId="{9F5E91BA-7028-4308-9CDC-F9BFC549E088}" type="presParOf" srcId="{B86296EF-D4AE-4216-874A-820A1F366742}" destId="{CC2D353E-15DC-4071-A185-DA60DB433F4F}" srcOrd="4" destOrd="0" presId="urn:microsoft.com/office/officeart/2005/8/layout/lProcess1"/>
    <dgm:cxn modelId="{5C4064BF-44C9-45B6-BEE0-A9370465A5B0}" type="presParOf" srcId="{CC2D353E-15DC-4071-A185-DA60DB433F4F}" destId="{908F42E7-AA64-429D-92EB-5C37F79DEF8E}"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EB98B0-4B63-48BC-9BD5-0812ED4A5E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EA68A-5F24-4E41-A437-ADE003910383}">
      <dgm:prSet phldrT="[Text]" custT="1"/>
      <dgm:spPr>
        <a:solidFill>
          <a:schemeClr val="accent2"/>
        </a:solidFill>
      </dgm:spPr>
      <dgm:t>
        <a:bodyPr/>
        <a:lstStyle/>
        <a:p>
          <a:pPr algn="ctr"/>
          <a:r>
            <a:rPr lang="en-US" sz="2800" dirty="0">
              <a:solidFill>
                <a:schemeClr val="tx1"/>
              </a:solidFill>
            </a:rPr>
            <a:t>What to Wear</a:t>
          </a:r>
        </a:p>
      </dgm:t>
    </dgm:pt>
    <dgm:pt modelId="{68E71193-AC65-4069-A812-ADB702C56638}" type="parTrans" cxnId="{3B83037C-CDD6-43F4-9431-696A9C70C2B3}">
      <dgm:prSet/>
      <dgm:spPr/>
      <dgm:t>
        <a:bodyPr/>
        <a:lstStyle/>
        <a:p>
          <a:endParaRPr lang="en-US"/>
        </a:p>
      </dgm:t>
    </dgm:pt>
    <dgm:pt modelId="{70660467-7A90-4513-BFF7-EA9B421571D4}" type="sibTrans" cxnId="{3B83037C-CDD6-43F4-9431-696A9C70C2B3}">
      <dgm:prSet/>
      <dgm:spPr/>
      <dgm:t>
        <a:bodyPr/>
        <a:lstStyle/>
        <a:p>
          <a:endParaRPr lang="en-US"/>
        </a:p>
      </dgm:t>
    </dgm:pt>
    <dgm:pt modelId="{84D6BE09-352D-4BA7-9495-2F26DD036839}">
      <dgm:prSet phldrT="[Text]"/>
      <dgm:spPr/>
      <dgm:t>
        <a:bodyPr/>
        <a:lstStyle/>
        <a:p>
          <a:r>
            <a:rPr lang="en-US" dirty="0">
              <a:solidFill>
                <a:schemeClr val="tx1"/>
              </a:solidFill>
            </a:rPr>
            <a:t>Volunteer shirt (optional)</a:t>
          </a:r>
        </a:p>
      </dgm:t>
    </dgm:pt>
    <dgm:pt modelId="{8F7037FA-C3CF-428B-83EA-6810690D496B}" type="parTrans" cxnId="{D029B3CA-F170-40F8-949E-DC18230C1D7B}">
      <dgm:prSet/>
      <dgm:spPr/>
      <dgm:t>
        <a:bodyPr/>
        <a:lstStyle/>
        <a:p>
          <a:endParaRPr lang="en-US"/>
        </a:p>
      </dgm:t>
    </dgm:pt>
    <dgm:pt modelId="{04568103-7E93-4DAC-97C1-813EE78F29A5}" type="sibTrans" cxnId="{D029B3CA-F170-40F8-949E-DC18230C1D7B}">
      <dgm:prSet/>
      <dgm:spPr/>
      <dgm:t>
        <a:bodyPr/>
        <a:lstStyle/>
        <a:p>
          <a:endParaRPr lang="en-US"/>
        </a:p>
      </dgm:t>
    </dgm:pt>
    <dgm:pt modelId="{16244372-463B-4015-ACB6-E3DA1F579222}">
      <dgm:prSet phldrT="[Text]" custT="1"/>
      <dgm:spPr>
        <a:solidFill>
          <a:srgbClr val="EB9D74"/>
        </a:solidFill>
      </dgm:spPr>
      <dgm:t>
        <a:bodyPr/>
        <a:lstStyle/>
        <a:p>
          <a:pPr algn="ctr"/>
          <a:r>
            <a:rPr lang="en-US" sz="2800" dirty="0">
              <a:solidFill>
                <a:schemeClr val="tx1"/>
              </a:solidFill>
            </a:rPr>
            <a:t>Cell Phones</a:t>
          </a:r>
        </a:p>
      </dgm:t>
    </dgm:pt>
    <dgm:pt modelId="{AB334566-EC7A-4B44-9460-49D2B8748B1D}" type="parTrans" cxnId="{7531ECC8-EC93-4021-BD06-CF0BF68DFC89}">
      <dgm:prSet/>
      <dgm:spPr/>
      <dgm:t>
        <a:bodyPr/>
        <a:lstStyle/>
        <a:p>
          <a:endParaRPr lang="en-US"/>
        </a:p>
      </dgm:t>
    </dgm:pt>
    <dgm:pt modelId="{7A3DEDE1-83FF-4BD8-BE69-4D010381C617}" type="sibTrans" cxnId="{7531ECC8-EC93-4021-BD06-CF0BF68DFC89}">
      <dgm:prSet/>
      <dgm:spPr/>
      <dgm:t>
        <a:bodyPr/>
        <a:lstStyle/>
        <a:p>
          <a:endParaRPr lang="en-US"/>
        </a:p>
      </dgm:t>
    </dgm:pt>
    <dgm:pt modelId="{7A491B9C-A612-479F-AC91-6A1D93BD2434}">
      <dgm:prSet phldrT="[Text]"/>
      <dgm:spPr/>
      <dgm:t>
        <a:bodyPr/>
        <a:lstStyle/>
        <a:p>
          <a:r>
            <a:rPr lang="en-US" dirty="0">
              <a:solidFill>
                <a:schemeClr val="tx1"/>
              </a:solidFill>
            </a:rPr>
            <a:t>Should not be out</a:t>
          </a:r>
        </a:p>
      </dgm:t>
    </dgm:pt>
    <dgm:pt modelId="{E298A7FA-6CA2-463F-9278-CAC20D129F29}" type="parTrans" cxnId="{8BB552AC-5D7A-4A21-9A80-2B09BB5ADAE1}">
      <dgm:prSet/>
      <dgm:spPr/>
      <dgm:t>
        <a:bodyPr/>
        <a:lstStyle/>
        <a:p>
          <a:endParaRPr lang="en-US"/>
        </a:p>
      </dgm:t>
    </dgm:pt>
    <dgm:pt modelId="{6016678B-7351-4753-A74F-08CED6890D75}" type="sibTrans" cxnId="{8BB552AC-5D7A-4A21-9A80-2B09BB5ADAE1}">
      <dgm:prSet/>
      <dgm:spPr/>
      <dgm:t>
        <a:bodyPr/>
        <a:lstStyle/>
        <a:p>
          <a:endParaRPr lang="en-US"/>
        </a:p>
      </dgm:t>
    </dgm:pt>
    <dgm:pt modelId="{513371D2-5CF0-4C55-BD6A-807A37ADEBF1}">
      <dgm:prSet phldrT="[Text]"/>
      <dgm:spPr/>
      <dgm:t>
        <a:bodyPr/>
        <a:lstStyle/>
        <a:p>
          <a:r>
            <a:rPr lang="en-US" dirty="0">
              <a:solidFill>
                <a:schemeClr val="tx1"/>
              </a:solidFill>
            </a:rPr>
            <a:t>Name tag</a:t>
          </a:r>
        </a:p>
      </dgm:t>
    </dgm:pt>
    <dgm:pt modelId="{3FB1C94B-71DA-4E89-9B4B-06AE101878E8}" type="parTrans" cxnId="{472591F8-53D8-47B7-9588-F5F7CC815185}">
      <dgm:prSet/>
      <dgm:spPr/>
      <dgm:t>
        <a:bodyPr/>
        <a:lstStyle/>
        <a:p>
          <a:endParaRPr lang="en-US"/>
        </a:p>
      </dgm:t>
    </dgm:pt>
    <dgm:pt modelId="{57CBE30B-9BB1-4704-AE2C-941BF08692FD}" type="sibTrans" cxnId="{472591F8-53D8-47B7-9588-F5F7CC815185}">
      <dgm:prSet/>
      <dgm:spPr/>
      <dgm:t>
        <a:bodyPr/>
        <a:lstStyle/>
        <a:p>
          <a:endParaRPr lang="en-US"/>
        </a:p>
      </dgm:t>
    </dgm:pt>
    <dgm:pt modelId="{36884725-8D8E-43DB-B171-717E8BFD2CE6}">
      <dgm:prSet phldrT="[Text]"/>
      <dgm:spPr/>
      <dgm:t>
        <a:bodyPr/>
        <a:lstStyle/>
        <a:p>
          <a:r>
            <a:rPr lang="en-US" dirty="0">
              <a:solidFill>
                <a:schemeClr val="tx1"/>
              </a:solidFill>
            </a:rPr>
            <a:t>Close toed shoes</a:t>
          </a:r>
        </a:p>
      </dgm:t>
    </dgm:pt>
    <dgm:pt modelId="{E4FB54D9-6E91-4A04-A347-9CE7B04A427A}" type="parTrans" cxnId="{73371CF3-A4F4-4C27-9722-F46ED1C9E3B9}">
      <dgm:prSet/>
      <dgm:spPr/>
      <dgm:t>
        <a:bodyPr/>
        <a:lstStyle/>
        <a:p>
          <a:endParaRPr lang="en-US"/>
        </a:p>
      </dgm:t>
    </dgm:pt>
    <dgm:pt modelId="{E2530D6B-EE8F-406C-87B8-04256975A2F0}" type="sibTrans" cxnId="{73371CF3-A4F4-4C27-9722-F46ED1C9E3B9}">
      <dgm:prSet/>
      <dgm:spPr/>
      <dgm:t>
        <a:bodyPr/>
        <a:lstStyle/>
        <a:p>
          <a:endParaRPr lang="en-US"/>
        </a:p>
      </dgm:t>
    </dgm:pt>
    <dgm:pt modelId="{75F8DD0A-DB53-49F2-BCF6-F0A93053C997}">
      <dgm:prSet phldrT="[Text]"/>
      <dgm:spPr/>
      <dgm:t>
        <a:bodyPr/>
        <a:lstStyle/>
        <a:p>
          <a:r>
            <a:rPr lang="en-US" dirty="0">
              <a:solidFill>
                <a:schemeClr val="tx1"/>
              </a:solidFill>
            </a:rPr>
            <a:t>Sign out if you need to make a call</a:t>
          </a:r>
        </a:p>
      </dgm:t>
    </dgm:pt>
    <dgm:pt modelId="{192327FC-9A36-480D-9495-BB2965AFBDB6}" type="parTrans" cxnId="{7337A9C9-01C3-4D90-B390-7D9DADB176C0}">
      <dgm:prSet/>
      <dgm:spPr/>
      <dgm:t>
        <a:bodyPr/>
        <a:lstStyle/>
        <a:p>
          <a:endParaRPr lang="en-US"/>
        </a:p>
      </dgm:t>
    </dgm:pt>
    <dgm:pt modelId="{AA9EA143-FE6D-451E-8C3F-50D0CC8C7FDC}" type="sibTrans" cxnId="{7337A9C9-01C3-4D90-B390-7D9DADB176C0}">
      <dgm:prSet/>
      <dgm:spPr/>
      <dgm:t>
        <a:bodyPr/>
        <a:lstStyle/>
        <a:p>
          <a:endParaRPr lang="en-US"/>
        </a:p>
      </dgm:t>
    </dgm:pt>
    <dgm:pt modelId="{C24FFFF1-4DEC-457E-A100-D4B194BDC227}" type="pres">
      <dgm:prSet presAssocID="{1CEB98B0-4B63-48BC-9BD5-0812ED4A5E4E}" presName="linear" presStyleCnt="0">
        <dgm:presLayoutVars>
          <dgm:animLvl val="lvl"/>
          <dgm:resizeHandles val="exact"/>
        </dgm:presLayoutVars>
      </dgm:prSet>
      <dgm:spPr/>
    </dgm:pt>
    <dgm:pt modelId="{4CEDB66C-35B0-4D02-BB1F-B7CBD7B1014A}" type="pres">
      <dgm:prSet presAssocID="{C66EA68A-5F24-4E41-A437-ADE003910383}" presName="parentText" presStyleLbl="node1" presStyleIdx="0" presStyleCnt="2">
        <dgm:presLayoutVars>
          <dgm:chMax val="0"/>
          <dgm:bulletEnabled val="1"/>
        </dgm:presLayoutVars>
      </dgm:prSet>
      <dgm:spPr/>
    </dgm:pt>
    <dgm:pt modelId="{02D72B80-2C62-4987-9C93-F1B625E162DD}" type="pres">
      <dgm:prSet presAssocID="{C66EA68A-5F24-4E41-A437-ADE003910383}" presName="childText" presStyleLbl="revTx" presStyleIdx="0" presStyleCnt="2">
        <dgm:presLayoutVars>
          <dgm:bulletEnabled val="1"/>
        </dgm:presLayoutVars>
      </dgm:prSet>
      <dgm:spPr/>
    </dgm:pt>
    <dgm:pt modelId="{BEDFAC80-53C3-4715-95C4-CB236FB29920}" type="pres">
      <dgm:prSet presAssocID="{16244372-463B-4015-ACB6-E3DA1F579222}" presName="parentText" presStyleLbl="node1" presStyleIdx="1" presStyleCnt="2">
        <dgm:presLayoutVars>
          <dgm:chMax val="0"/>
          <dgm:bulletEnabled val="1"/>
        </dgm:presLayoutVars>
      </dgm:prSet>
      <dgm:spPr/>
    </dgm:pt>
    <dgm:pt modelId="{1846C194-264A-4913-998A-D3395A0B7836}" type="pres">
      <dgm:prSet presAssocID="{16244372-463B-4015-ACB6-E3DA1F579222}" presName="childText" presStyleLbl="revTx" presStyleIdx="1" presStyleCnt="2">
        <dgm:presLayoutVars>
          <dgm:bulletEnabled val="1"/>
        </dgm:presLayoutVars>
      </dgm:prSet>
      <dgm:spPr/>
    </dgm:pt>
  </dgm:ptLst>
  <dgm:cxnLst>
    <dgm:cxn modelId="{4D34CD2C-2D19-49D4-8DE5-BCE6787FDBAC}" type="presOf" srcId="{84D6BE09-352D-4BA7-9495-2F26DD036839}" destId="{02D72B80-2C62-4987-9C93-F1B625E162DD}" srcOrd="0" destOrd="0" presId="urn:microsoft.com/office/officeart/2005/8/layout/vList2"/>
    <dgm:cxn modelId="{E9B2E362-EEE3-4BDA-B9E0-BC5DC65A6A50}" type="presOf" srcId="{C66EA68A-5F24-4E41-A437-ADE003910383}" destId="{4CEDB66C-35B0-4D02-BB1F-B7CBD7B1014A}" srcOrd="0" destOrd="0" presId="urn:microsoft.com/office/officeart/2005/8/layout/vList2"/>
    <dgm:cxn modelId="{CA6E8656-69A9-4C1A-9BBE-71295DBCF1E0}" type="presOf" srcId="{75F8DD0A-DB53-49F2-BCF6-F0A93053C997}" destId="{1846C194-264A-4913-998A-D3395A0B7836}" srcOrd="0" destOrd="1" presId="urn:microsoft.com/office/officeart/2005/8/layout/vList2"/>
    <dgm:cxn modelId="{83E3A579-6DD7-4A1D-B548-8C121B75E3A2}" type="presOf" srcId="{513371D2-5CF0-4C55-BD6A-807A37ADEBF1}" destId="{02D72B80-2C62-4987-9C93-F1B625E162DD}" srcOrd="0" destOrd="1" presId="urn:microsoft.com/office/officeart/2005/8/layout/vList2"/>
    <dgm:cxn modelId="{3B83037C-CDD6-43F4-9431-696A9C70C2B3}" srcId="{1CEB98B0-4B63-48BC-9BD5-0812ED4A5E4E}" destId="{C66EA68A-5F24-4E41-A437-ADE003910383}" srcOrd="0" destOrd="0" parTransId="{68E71193-AC65-4069-A812-ADB702C56638}" sibTransId="{70660467-7A90-4513-BFF7-EA9B421571D4}"/>
    <dgm:cxn modelId="{919A747C-8CDB-41E4-B93C-CF45413D7CF7}" type="presOf" srcId="{7A491B9C-A612-479F-AC91-6A1D93BD2434}" destId="{1846C194-264A-4913-998A-D3395A0B7836}" srcOrd="0" destOrd="0" presId="urn:microsoft.com/office/officeart/2005/8/layout/vList2"/>
    <dgm:cxn modelId="{3A1BDA91-B0FD-4769-8C7C-040E97A86E61}" type="presOf" srcId="{1CEB98B0-4B63-48BC-9BD5-0812ED4A5E4E}" destId="{C24FFFF1-4DEC-457E-A100-D4B194BDC227}" srcOrd="0" destOrd="0" presId="urn:microsoft.com/office/officeart/2005/8/layout/vList2"/>
    <dgm:cxn modelId="{8BB552AC-5D7A-4A21-9A80-2B09BB5ADAE1}" srcId="{16244372-463B-4015-ACB6-E3DA1F579222}" destId="{7A491B9C-A612-479F-AC91-6A1D93BD2434}" srcOrd="0" destOrd="0" parTransId="{E298A7FA-6CA2-463F-9278-CAC20D129F29}" sibTransId="{6016678B-7351-4753-A74F-08CED6890D75}"/>
    <dgm:cxn modelId="{F6896EB0-FC04-4A50-98D6-0B0AD5999F3E}" type="presOf" srcId="{16244372-463B-4015-ACB6-E3DA1F579222}" destId="{BEDFAC80-53C3-4715-95C4-CB236FB29920}" srcOrd="0" destOrd="0" presId="urn:microsoft.com/office/officeart/2005/8/layout/vList2"/>
    <dgm:cxn modelId="{83F46EB2-372B-42C8-BB2E-CB7E61F35169}" type="presOf" srcId="{36884725-8D8E-43DB-B171-717E8BFD2CE6}" destId="{02D72B80-2C62-4987-9C93-F1B625E162DD}" srcOrd="0" destOrd="2" presId="urn:microsoft.com/office/officeart/2005/8/layout/vList2"/>
    <dgm:cxn modelId="{7531ECC8-EC93-4021-BD06-CF0BF68DFC89}" srcId="{1CEB98B0-4B63-48BC-9BD5-0812ED4A5E4E}" destId="{16244372-463B-4015-ACB6-E3DA1F579222}" srcOrd="1" destOrd="0" parTransId="{AB334566-EC7A-4B44-9460-49D2B8748B1D}" sibTransId="{7A3DEDE1-83FF-4BD8-BE69-4D010381C617}"/>
    <dgm:cxn modelId="{7337A9C9-01C3-4D90-B390-7D9DADB176C0}" srcId="{16244372-463B-4015-ACB6-E3DA1F579222}" destId="{75F8DD0A-DB53-49F2-BCF6-F0A93053C997}" srcOrd="1" destOrd="0" parTransId="{192327FC-9A36-480D-9495-BB2965AFBDB6}" sibTransId="{AA9EA143-FE6D-451E-8C3F-50D0CC8C7FDC}"/>
    <dgm:cxn modelId="{D029B3CA-F170-40F8-949E-DC18230C1D7B}" srcId="{C66EA68A-5F24-4E41-A437-ADE003910383}" destId="{84D6BE09-352D-4BA7-9495-2F26DD036839}" srcOrd="0" destOrd="0" parTransId="{8F7037FA-C3CF-428B-83EA-6810690D496B}" sibTransId="{04568103-7E93-4DAC-97C1-813EE78F29A5}"/>
    <dgm:cxn modelId="{73371CF3-A4F4-4C27-9722-F46ED1C9E3B9}" srcId="{C66EA68A-5F24-4E41-A437-ADE003910383}" destId="{36884725-8D8E-43DB-B171-717E8BFD2CE6}" srcOrd="2" destOrd="0" parTransId="{E4FB54D9-6E91-4A04-A347-9CE7B04A427A}" sibTransId="{E2530D6B-EE8F-406C-87B8-04256975A2F0}"/>
    <dgm:cxn modelId="{472591F8-53D8-47B7-9588-F5F7CC815185}" srcId="{C66EA68A-5F24-4E41-A437-ADE003910383}" destId="{513371D2-5CF0-4C55-BD6A-807A37ADEBF1}" srcOrd="1" destOrd="0" parTransId="{3FB1C94B-71DA-4E89-9B4B-06AE101878E8}" sibTransId="{57CBE30B-9BB1-4704-AE2C-941BF08692FD}"/>
    <dgm:cxn modelId="{69F9FB17-03C4-4026-BF03-EF0206F78D8C}" type="presParOf" srcId="{C24FFFF1-4DEC-457E-A100-D4B194BDC227}" destId="{4CEDB66C-35B0-4D02-BB1F-B7CBD7B1014A}" srcOrd="0" destOrd="0" presId="urn:microsoft.com/office/officeart/2005/8/layout/vList2"/>
    <dgm:cxn modelId="{D64D5A74-2626-45F5-A818-E56251A96082}" type="presParOf" srcId="{C24FFFF1-4DEC-457E-A100-D4B194BDC227}" destId="{02D72B80-2C62-4987-9C93-F1B625E162DD}" srcOrd="1" destOrd="0" presId="urn:microsoft.com/office/officeart/2005/8/layout/vList2"/>
    <dgm:cxn modelId="{782A6B98-C93E-4166-B71A-0B866519CF74}" type="presParOf" srcId="{C24FFFF1-4DEC-457E-A100-D4B194BDC227}" destId="{BEDFAC80-53C3-4715-95C4-CB236FB29920}" srcOrd="2" destOrd="0" presId="urn:microsoft.com/office/officeart/2005/8/layout/vList2"/>
    <dgm:cxn modelId="{9F0D1604-2C33-413F-8350-F4EA98E73DEF}" type="presParOf" srcId="{C24FFFF1-4DEC-457E-A100-D4B194BDC227}" destId="{1846C194-264A-4913-998A-D3395A0B7836}"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EB98B0-4B63-48BC-9BD5-0812ED4A5E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EA68A-5F24-4E41-A437-ADE003910383}">
      <dgm:prSet phldrT="[Text]" custT="1"/>
      <dgm:spPr>
        <a:solidFill>
          <a:schemeClr val="accent2"/>
        </a:solidFill>
      </dgm:spPr>
      <dgm:t>
        <a:bodyPr tIns="109728"/>
        <a:lstStyle/>
        <a:p>
          <a:pPr algn="ctr"/>
          <a:r>
            <a:rPr lang="en-US" sz="2800" dirty="0">
              <a:solidFill>
                <a:schemeClr val="tx1"/>
              </a:solidFill>
            </a:rPr>
            <a:t>Other Policies</a:t>
          </a:r>
        </a:p>
      </dgm:t>
    </dgm:pt>
    <dgm:pt modelId="{68E71193-AC65-4069-A812-ADB702C56638}" type="parTrans" cxnId="{3B83037C-CDD6-43F4-9431-696A9C70C2B3}">
      <dgm:prSet/>
      <dgm:spPr/>
      <dgm:t>
        <a:bodyPr/>
        <a:lstStyle/>
        <a:p>
          <a:endParaRPr lang="en-US"/>
        </a:p>
      </dgm:t>
    </dgm:pt>
    <dgm:pt modelId="{70660467-7A90-4513-BFF7-EA9B421571D4}" type="sibTrans" cxnId="{3B83037C-CDD6-43F4-9431-696A9C70C2B3}">
      <dgm:prSet/>
      <dgm:spPr/>
      <dgm:t>
        <a:bodyPr/>
        <a:lstStyle/>
        <a:p>
          <a:endParaRPr lang="en-US"/>
        </a:p>
      </dgm:t>
    </dgm:pt>
    <dgm:pt modelId="{84D6BE09-352D-4BA7-9495-2F26DD036839}">
      <dgm:prSet phldrT="[Text]" custT="1"/>
      <dgm:spPr/>
      <dgm:t>
        <a:bodyPr/>
        <a:lstStyle/>
        <a:p>
          <a:r>
            <a:rPr lang="en-US" sz="2900" dirty="0">
              <a:solidFill>
                <a:schemeClr val="tx1"/>
              </a:solidFill>
            </a:rPr>
            <a:t>Smoke-free facility</a:t>
          </a:r>
        </a:p>
      </dgm:t>
    </dgm:pt>
    <dgm:pt modelId="{8F7037FA-C3CF-428B-83EA-6810690D496B}" type="parTrans" cxnId="{D029B3CA-F170-40F8-949E-DC18230C1D7B}">
      <dgm:prSet/>
      <dgm:spPr/>
      <dgm:t>
        <a:bodyPr/>
        <a:lstStyle/>
        <a:p>
          <a:endParaRPr lang="en-US"/>
        </a:p>
      </dgm:t>
    </dgm:pt>
    <dgm:pt modelId="{04568103-7E93-4DAC-97C1-813EE78F29A5}" type="sibTrans" cxnId="{D029B3CA-F170-40F8-949E-DC18230C1D7B}">
      <dgm:prSet/>
      <dgm:spPr/>
      <dgm:t>
        <a:bodyPr/>
        <a:lstStyle/>
        <a:p>
          <a:endParaRPr lang="en-US"/>
        </a:p>
      </dgm:t>
    </dgm:pt>
    <dgm:pt modelId="{513371D2-5CF0-4C55-BD6A-807A37ADEBF1}">
      <dgm:prSet phldrT="[Text]" custT="1"/>
      <dgm:spPr/>
      <dgm:t>
        <a:bodyPr/>
        <a:lstStyle/>
        <a:p>
          <a:r>
            <a:rPr lang="en-US" sz="2900" dirty="0">
              <a:solidFill>
                <a:schemeClr val="tx1"/>
              </a:solidFill>
            </a:rPr>
            <a:t>Weapons/Alcohol-free facility</a:t>
          </a:r>
        </a:p>
      </dgm:t>
    </dgm:pt>
    <dgm:pt modelId="{3FB1C94B-71DA-4E89-9B4B-06AE101878E8}" type="parTrans" cxnId="{472591F8-53D8-47B7-9588-F5F7CC815185}">
      <dgm:prSet/>
      <dgm:spPr/>
      <dgm:t>
        <a:bodyPr/>
        <a:lstStyle/>
        <a:p>
          <a:endParaRPr lang="en-US"/>
        </a:p>
      </dgm:t>
    </dgm:pt>
    <dgm:pt modelId="{57CBE30B-9BB1-4704-AE2C-941BF08692FD}" type="sibTrans" cxnId="{472591F8-53D8-47B7-9588-F5F7CC815185}">
      <dgm:prSet/>
      <dgm:spPr/>
      <dgm:t>
        <a:bodyPr/>
        <a:lstStyle/>
        <a:p>
          <a:endParaRPr lang="en-US"/>
        </a:p>
      </dgm:t>
    </dgm:pt>
    <dgm:pt modelId="{AF4CC8E4-B208-4B46-B820-E70AE86D41FB}">
      <dgm:prSet phldrT="[Text]" custT="1"/>
      <dgm:spPr/>
      <dgm:t>
        <a:bodyPr/>
        <a:lstStyle/>
        <a:p>
          <a:r>
            <a:rPr lang="en-US" sz="2900" dirty="0">
              <a:solidFill>
                <a:schemeClr val="tx1"/>
              </a:solidFill>
            </a:rPr>
            <a:t>Park closest to furniture store when possible</a:t>
          </a:r>
        </a:p>
      </dgm:t>
    </dgm:pt>
    <dgm:pt modelId="{9306B139-B2FC-4EAE-AE9A-8F682AF926F2}" type="parTrans" cxnId="{640BF2F4-5835-408F-A384-EA57E1F23D65}">
      <dgm:prSet/>
      <dgm:spPr/>
      <dgm:t>
        <a:bodyPr/>
        <a:lstStyle/>
        <a:p>
          <a:endParaRPr lang="en-US"/>
        </a:p>
      </dgm:t>
    </dgm:pt>
    <dgm:pt modelId="{F3CFA46F-42F2-484E-A45C-8434490AC57E}" type="sibTrans" cxnId="{640BF2F4-5835-408F-A384-EA57E1F23D65}">
      <dgm:prSet/>
      <dgm:spPr/>
      <dgm:t>
        <a:bodyPr/>
        <a:lstStyle/>
        <a:p>
          <a:endParaRPr lang="en-US"/>
        </a:p>
      </dgm:t>
    </dgm:pt>
    <dgm:pt modelId="{C24FFFF1-4DEC-457E-A100-D4B194BDC227}" type="pres">
      <dgm:prSet presAssocID="{1CEB98B0-4B63-48BC-9BD5-0812ED4A5E4E}" presName="linear" presStyleCnt="0">
        <dgm:presLayoutVars>
          <dgm:animLvl val="lvl"/>
          <dgm:resizeHandles val="exact"/>
        </dgm:presLayoutVars>
      </dgm:prSet>
      <dgm:spPr/>
    </dgm:pt>
    <dgm:pt modelId="{4CEDB66C-35B0-4D02-BB1F-B7CBD7B1014A}" type="pres">
      <dgm:prSet presAssocID="{C66EA68A-5F24-4E41-A437-ADE003910383}" presName="parentText" presStyleLbl="node1" presStyleIdx="0" presStyleCnt="1">
        <dgm:presLayoutVars>
          <dgm:chMax val="0"/>
          <dgm:bulletEnabled val="1"/>
        </dgm:presLayoutVars>
      </dgm:prSet>
      <dgm:spPr/>
    </dgm:pt>
    <dgm:pt modelId="{02D72B80-2C62-4987-9C93-F1B625E162DD}" type="pres">
      <dgm:prSet presAssocID="{C66EA68A-5F24-4E41-A437-ADE003910383}" presName="childText" presStyleLbl="revTx" presStyleIdx="0" presStyleCnt="1">
        <dgm:presLayoutVars>
          <dgm:bulletEnabled val="1"/>
        </dgm:presLayoutVars>
      </dgm:prSet>
      <dgm:spPr/>
    </dgm:pt>
  </dgm:ptLst>
  <dgm:cxnLst>
    <dgm:cxn modelId="{6ADC752A-8BC6-4099-9355-6C48C823C0A5}" type="presOf" srcId="{1CEB98B0-4B63-48BC-9BD5-0812ED4A5E4E}" destId="{C24FFFF1-4DEC-457E-A100-D4B194BDC227}" srcOrd="0" destOrd="0" presId="urn:microsoft.com/office/officeart/2005/8/layout/vList2"/>
    <dgm:cxn modelId="{3B83037C-CDD6-43F4-9431-696A9C70C2B3}" srcId="{1CEB98B0-4B63-48BC-9BD5-0812ED4A5E4E}" destId="{C66EA68A-5F24-4E41-A437-ADE003910383}" srcOrd="0" destOrd="0" parTransId="{68E71193-AC65-4069-A812-ADB702C56638}" sibTransId="{70660467-7A90-4513-BFF7-EA9B421571D4}"/>
    <dgm:cxn modelId="{6533F6B9-6382-411D-BF49-B0441A52E7DD}" type="presOf" srcId="{AF4CC8E4-B208-4B46-B820-E70AE86D41FB}" destId="{02D72B80-2C62-4987-9C93-F1B625E162DD}" srcOrd="0" destOrd="2" presId="urn:microsoft.com/office/officeart/2005/8/layout/vList2"/>
    <dgm:cxn modelId="{D029B3CA-F170-40F8-949E-DC18230C1D7B}" srcId="{C66EA68A-5F24-4E41-A437-ADE003910383}" destId="{84D6BE09-352D-4BA7-9495-2F26DD036839}" srcOrd="0" destOrd="0" parTransId="{8F7037FA-C3CF-428B-83EA-6810690D496B}" sibTransId="{04568103-7E93-4DAC-97C1-813EE78F29A5}"/>
    <dgm:cxn modelId="{2732CFCB-0FCA-4D2E-8031-30B7071E5112}" type="presOf" srcId="{513371D2-5CF0-4C55-BD6A-807A37ADEBF1}" destId="{02D72B80-2C62-4987-9C93-F1B625E162DD}" srcOrd="0" destOrd="1" presId="urn:microsoft.com/office/officeart/2005/8/layout/vList2"/>
    <dgm:cxn modelId="{93F498DC-6586-4E8B-A4F5-A0F27A0BBCF8}" type="presOf" srcId="{C66EA68A-5F24-4E41-A437-ADE003910383}" destId="{4CEDB66C-35B0-4D02-BB1F-B7CBD7B1014A}" srcOrd="0" destOrd="0" presId="urn:microsoft.com/office/officeart/2005/8/layout/vList2"/>
    <dgm:cxn modelId="{E29BE5F4-D93A-42D3-B80E-E8BF76016665}" type="presOf" srcId="{84D6BE09-352D-4BA7-9495-2F26DD036839}" destId="{02D72B80-2C62-4987-9C93-F1B625E162DD}" srcOrd="0" destOrd="0" presId="urn:microsoft.com/office/officeart/2005/8/layout/vList2"/>
    <dgm:cxn modelId="{640BF2F4-5835-408F-A384-EA57E1F23D65}" srcId="{C66EA68A-5F24-4E41-A437-ADE003910383}" destId="{AF4CC8E4-B208-4B46-B820-E70AE86D41FB}" srcOrd="2" destOrd="0" parTransId="{9306B139-B2FC-4EAE-AE9A-8F682AF926F2}" sibTransId="{F3CFA46F-42F2-484E-A45C-8434490AC57E}"/>
    <dgm:cxn modelId="{472591F8-53D8-47B7-9588-F5F7CC815185}" srcId="{C66EA68A-5F24-4E41-A437-ADE003910383}" destId="{513371D2-5CF0-4C55-BD6A-807A37ADEBF1}" srcOrd="1" destOrd="0" parTransId="{3FB1C94B-71DA-4E89-9B4B-06AE101878E8}" sibTransId="{57CBE30B-9BB1-4704-AE2C-941BF08692FD}"/>
    <dgm:cxn modelId="{1177ECAE-D546-4065-B833-DCB3F95F025C}" type="presParOf" srcId="{C24FFFF1-4DEC-457E-A100-D4B194BDC227}" destId="{4CEDB66C-35B0-4D02-BB1F-B7CBD7B1014A}" srcOrd="0" destOrd="0" presId="urn:microsoft.com/office/officeart/2005/8/layout/vList2"/>
    <dgm:cxn modelId="{F8A5E795-D2D9-434B-A42E-488AF8F60CE1}" type="presParOf" srcId="{C24FFFF1-4DEC-457E-A100-D4B194BDC227}" destId="{02D72B80-2C62-4987-9C93-F1B625E162DD}"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CE88BA-B7BD-4398-8A1D-63809C2F898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613CCBF7-0BBF-428E-AD86-62576CB77D38}">
      <dgm:prSet phldrT="[Text]" custT="1"/>
      <dgm:spPr/>
      <dgm:t>
        <a:bodyPr/>
        <a:lstStyle/>
        <a:p>
          <a:pPr algn="ctr"/>
          <a:r>
            <a:rPr lang="en-US" sz="3000" b="1" dirty="0">
              <a:solidFill>
                <a:schemeClr val="tx1"/>
              </a:solidFill>
            </a:rPr>
            <a:t>Balance</a:t>
          </a:r>
          <a:br>
            <a:rPr lang="en-US" sz="3000" dirty="0">
              <a:solidFill>
                <a:schemeClr val="tx1"/>
              </a:solidFill>
            </a:rPr>
          </a:br>
          <a:r>
            <a:rPr lang="en-US" sz="3000" dirty="0">
              <a:solidFill>
                <a:schemeClr val="tx1"/>
              </a:solidFill>
            </a:rPr>
            <a:t>Don’t over schedule yourself</a:t>
          </a:r>
        </a:p>
      </dgm:t>
    </dgm:pt>
    <dgm:pt modelId="{BFC3EB55-BD82-4C0E-8073-47FB0AA17D37}" type="parTrans" cxnId="{ACB62264-6828-43FC-B572-E85FFC162F7D}">
      <dgm:prSet/>
      <dgm:spPr/>
      <dgm:t>
        <a:bodyPr/>
        <a:lstStyle/>
        <a:p>
          <a:endParaRPr lang="en-US"/>
        </a:p>
      </dgm:t>
    </dgm:pt>
    <dgm:pt modelId="{5014AA87-DE0C-4665-9A40-27BF6F1CE703}" type="sibTrans" cxnId="{ACB62264-6828-43FC-B572-E85FFC162F7D}">
      <dgm:prSet/>
      <dgm:spPr/>
      <dgm:t>
        <a:bodyPr/>
        <a:lstStyle/>
        <a:p>
          <a:endParaRPr lang="en-US"/>
        </a:p>
      </dgm:t>
    </dgm:pt>
    <dgm:pt modelId="{3692C5B6-B11A-41A4-B037-61185E3E47AF}">
      <dgm:prSet phldrT="[Text]" custT="1"/>
      <dgm:spPr/>
      <dgm:t>
        <a:bodyPr/>
        <a:lstStyle/>
        <a:p>
          <a:pPr algn="ctr"/>
          <a:r>
            <a:rPr lang="en-US" sz="3000" b="1" dirty="0">
              <a:solidFill>
                <a:schemeClr val="tx1"/>
              </a:solidFill>
            </a:rPr>
            <a:t>Communication</a:t>
          </a:r>
          <a:br>
            <a:rPr lang="en-US" sz="3000" dirty="0">
              <a:solidFill>
                <a:schemeClr val="tx1"/>
              </a:solidFill>
            </a:rPr>
          </a:br>
          <a:r>
            <a:rPr lang="en-US" sz="3000" dirty="0">
              <a:solidFill>
                <a:schemeClr val="tx1"/>
              </a:solidFill>
            </a:rPr>
            <a:t>Let us know how we can help</a:t>
          </a:r>
          <a:endParaRPr lang="en-US" sz="3000" b="1" dirty="0">
            <a:solidFill>
              <a:schemeClr val="tx1"/>
            </a:solidFill>
          </a:endParaRPr>
        </a:p>
      </dgm:t>
    </dgm:pt>
    <dgm:pt modelId="{2D70A67E-A77C-4FA4-9A4E-13D2430EA238}" type="parTrans" cxnId="{3B43075F-D86B-49A3-8656-C9D8F08069C3}">
      <dgm:prSet/>
      <dgm:spPr/>
      <dgm:t>
        <a:bodyPr/>
        <a:lstStyle/>
        <a:p>
          <a:endParaRPr lang="en-US"/>
        </a:p>
      </dgm:t>
    </dgm:pt>
    <dgm:pt modelId="{6F53609B-EE4E-4161-B47B-FF9FA52AF8F1}" type="sibTrans" cxnId="{3B43075F-D86B-49A3-8656-C9D8F08069C3}">
      <dgm:prSet/>
      <dgm:spPr/>
      <dgm:t>
        <a:bodyPr/>
        <a:lstStyle/>
        <a:p>
          <a:endParaRPr lang="en-US"/>
        </a:p>
      </dgm:t>
    </dgm:pt>
    <dgm:pt modelId="{FA53D0CE-F176-4638-AFE9-A2A86AE1DF2D}">
      <dgm:prSet phldrT="[Text]" custT="1"/>
      <dgm:spPr/>
      <dgm:t>
        <a:bodyPr/>
        <a:lstStyle/>
        <a:p>
          <a:pPr algn="ctr"/>
          <a:r>
            <a:rPr lang="en-US" sz="3000" b="1" dirty="0">
              <a:solidFill>
                <a:schemeClr val="tx1"/>
              </a:solidFill>
            </a:rPr>
            <a:t>Respect</a:t>
          </a:r>
          <a:br>
            <a:rPr lang="en-US" sz="3000" dirty="0">
              <a:solidFill>
                <a:schemeClr val="tx1"/>
              </a:solidFill>
            </a:rPr>
          </a:br>
          <a:r>
            <a:rPr lang="en-US" sz="3000" dirty="0">
              <a:solidFill>
                <a:schemeClr val="tx1"/>
              </a:solidFill>
            </a:rPr>
            <a:t>Follow Policy and Procedures</a:t>
          </a:r>
        </a:p>
      </dgm:t>
    </dgm:pt>
    <dgm:pt modelId="{D784D16C-BCF9-430C-9B9C-E638E12179BB}" type="parTrans" cxnId="{C642E349-97B4-4185-A0FF-E4D7A5DF8A42}">
      <dgm:prSet/>
      <dgm:spPr/>
      <dgm:t>
        <a:bodyPr/>
        <a:lstStyle/>
        <a:p>
          <a:endParaRPr lang="en-US"/>
        </a:p>
      </dgm:t>
    </dgm:pt>
    <dgm:pt modelId="{15F1DCD3-C5D1-4C3C-B8E1-6A48389FABD1}" type="sibTrans" cxnId="{C642E349-97B4-4185-A0FF-E4D7A5DF8A42}">
      <dgm:prSet/>
      <dgm:spPr/>
      <dgm:t>
        <a:bodyPr/>
        <a:lstStyle/>
        <a:p>
          <a:endParaRPr lang="en-US"/>
        </a:p>
      </dgm:t>
    </dgm:pt>
    <dgm:pt modelId="{77A245E9-2651-43AF-91F2-5435E8BF17E0}">
      <dgm:prSet phldrT="[Text]" custT="1"/>
      <dgm:spPr/>
      <dgm:t>
        <a:bodyPr/>
        <a:lstStyle/>
        <a:p>
          <a:pPr algn="ctr"/>
          <a:r>
            <a:rPr lang="en-US" sz="3000" b="1" dirty="0">
              <a:solidFill>
                <a:schemeClr val="tx1"/>
              </a:solidFill>
            </a:rPr>
            <a:t>Have fun</a:t>
          </a:r>
          <a:br>
            <a:rPr lang="en-US" sz="3000" dirty="0">
              <a:solidFill>
                <a:schemeClr val="tx1"/>
              </a:solidFill>
            </a:rPr>
          </a:br>
          <a:r>
            <a:rPr lang="en-US" sz="3000" dirty="0">
              <a:solidFill>
                <a:schemeClr val="tx1"/>
              </a:solidFill>
            </a:rPr>
            <a:t>Find what you enjoy doing</a:t>
          </a:r>
        </a:p>
      </dgm:t>
    </dgm:pt>
    <dgm:pt modelId="{2E36A78D-36B5-4AC0-8362-59D4869C8ADE}" type="parTrans" cxnId="{39B5554E-3C3E-41E5-A0BA-4C9B880290F6}">
      <dgm:prSet/>
      <dgm:spPr/>
      <dgm:t>
        <a:bodyPr/>
        <a:lstStyle/>
        <a:p>
          <a:endParaRPr lang="en-US"/>
        </a:p>
      </dgm:t>
    </dgm:pt>
    <dgm:pt modelId="{C6810073-3C89-4D09-A40E-1A65DFF55885}" type="sibTrans" cxnId="{39B5554E-3C3E-41E5-A0BA-4C9B880290F6}">
      <dgm:prSet/>
      <dgm:spPr/>
      <dgm:t>
        <a:bodyPr/>
        <a:lstStyle/>
        <a:p>
          <a:endParaRPr lang="en-US"/>
        </a:p>
      </dgm:t>
    </dgm:pt>
    <dgm:pt modelId="{D8ED9F9D-515F-47CF-B852-D1CFA679835B}" type="pres">
      <dgm:prSet presAssocID="{B9CE88BA-B7BD-4398-8A1D-63809C2F8980}" presName="Name0" presStyleCnt="0">
        <dgm:presLayoutVars>
          <dgm:dir/>
          <dgm:resizeHandles val="exact"/>
        </dgm:presLayoutVars>
      </dgm:prSet>
      <dgm:spPr/>
    </dgm:pt>
    <dgm:pt modelId="{98D320A0-4B99-4C1A-8849-AA746560D596}" type="pres">
      <dgm:prSet presAssocID="{613CCBF7-0BBF-428E-AD86-62576CB77D38}" presName="composite" presStyleCnt="0"/>
      <dgm:spPr/>
    </dgm:pt>
    <dgm:pt modelId="{AAEA4DC4-E1A9-43B1-BBB7-63B2CD6824FE}" type="pres">
      <dgm:prSet presAssocID="{613CCBF7-0BBF-428E-AD86-62576CB77D38}" presName="rect1" presStyleLbl="trAlignAcc1" presStyleIdx="0" presStyleCnt="4" custScaleX="285440" custScaleY="126676" custLinFactNeighborX="18518">
        <dgm:presLayoutVars>
          <dgm:bulletEnabled val="1"/>
        </dgm:presLayoutVars>
      </dgm:prSet>
      <dgm:spPr/>
    </dgm:pt>
    <dgm:pt modelId="{3F83D852-15DE-450B-8226-1225A55D1D49}" type="pres">
      <dgm:prSet presAssocID="{613CCBF7-0BBF-428E-AD86-62576CB77D38}" presName="rect2" presStyleLbl="fgImgPlace1" presStyleIdx="0" presStyleCnt="4" custScaleX="221650" custLinFactX="-200000" custLinFactNeighborX="-245995" custLinFactNeighborY="120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47B0AE65-3BA0-4778-A893-52CABD02F263}" type="pres">
      <dgm:prSet presAssocID="{5014AA87-DE0C-4665-9A40-27BF6F1CE703}" presName="sibTrans" presStyleCnt="0"/>
      <dgm:spPr/>
    </dgm:pt>
    <dgm:pt modelId="{AA24DFF9-123E-4721-8C42-E04BEB21101C}" type="pres">
      <dgm:prSet presAssocID="{3692C5B6-B11A-41A4-B037-61185E3E47AF}" presName="composite" presStyleCnt="0"/>
      <dgm:spPr/>
    </dgm:pt>
    <dgm:pt modelId="{89DD5542-8613-4608-B853-F66CBC4889F7}" type="pres">
      <dgm:prSet presAssocID="{3692C5B6-B11A-41A4-B037-61185E3E47AF}" presName="rect1" presStyleLbl="trAlignAcc1" presStyleIdx="1" presStyleCnt="4" custScaleX="285440" custScaleY="126676" custLinFactNeighborX="18518">
        <dgm:presLayoutVars>
          <dgm:bulletEnabled val="1"/>
        </dgm:presLayoutVars>
      </dgm:prSet>
      <dgm:spPr/>
    </dgm:pt>
    <dgm:pt modelId="{EA40E9AB-EF17-4031-BA0E-E2A207B6712A}" type="pres">
      <dgm:prSet presAssocID="{3692C5B6-B11A-41A4-B037-61185E3E47AF}" presName="rect2" presStyleLbl="fgImgPlace1" presStyleIdx="1" presStyleCnt="4" custScaleX="221650" custLinFactX="-200000" custLinFactNeighborX="-245995" custLinFactNeighborY="1206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pt>
    <dgm:pt modelId="{FE1D11B8-3052-44DC-90D9-469F41F4CC88}" type="pres">
      <dgm:prSet presAssocID="{6F53609B-EE4E-4161-B47B-FF9FA52AF8F1}" presName="sibTrans" presStyleCnt="0"/>
      <dgm:spPr/>
    </dgm:pt>
    <dgm:pt modelId="{5CDBFAC7-F9DC-4E35-BA53-7BA16AD070D7}" type="pres">
      <dgm:prSet presAssocID="{FA53D0CE-F176-4638-AFE9-A2A86AE1DF2D}" presName="composite" presStyleCnt="0"/>
      <dgm:spPr/>
    </dgm:pt>
    <dgm:pt modelId="{F730507E-0566-47A8-AF22-F6F48DA5F2A4}" type="pres">
      <dgm:prSet presAssocID="{FA53D0CE-F176-4638-AFE9-A2A86AE1DF2D}" presName="rect1" presStyleLbl="trAlignAcc1" presStyleIdx="2" presStyleCnt="4" custScaleX="285440" custScaleY="126676" custLinFactNeighborX="18518">
        <dgm:presLayoutVars>
          <dgm:bulletEnabled val="1"/>
        </dgm:presLayoutVars>
      </dgm:prSet>
      <dgm:spPr/>
    </dgm:pt>
    <dgm:pt modelId="{049A92D3-D8EA-4C3B-931C-B10F55F43221}" type="pres">
      <dgm:prSet presAssocID="{FA53D0CE-F176-4638-AFE9-A2A86AE1DF2D}" presName="rect2" presStyleLbl="fgImgPlace1" presStyleIdx="2" presStyleCnt="4" custScaleX="221650" custLinFactX="-200000" custLinFactNeighborX="-245995" custLinFactNeighborY="1206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4000" b="-34000"/>
          </a:stretch>
        </a:blipFill>
      </dgm:spPr>
    </dgm:pt>
    <dgm:pt modelId="{64848368-A177-462F-A02D-EC1056DE40C9}" type="pres">
      <dgm:prSet presAssocID="{15F1DCD3-C5D1-4C3C-B8E1-6A48389FABD1}" presName="sibTrans" presStyleCnt="0"/>
      <dgm:spPr/>
    </dgm:pt>
    <dgm:pt modelId="{2637D1DA-84A2-49E6-A3D9-FBA6F870B597}" type="pres">
      <dgm:prSet presAssocID="{77A245E9-2651-43AF-91F2-5435E8BF17E0}" presName="composite" presStyleCnt="0"/>
      <dgm:spPr/>
    </dgm:pt>
    <dgm:pt modelId="{A4C01121-1B09-41FB-A821-427C0BA100C0}" type="pres">
      <dgm:prSet presAssocID="{77A245E9-2651-43AF-91F2-5435E8BF17E0}" presName="rect1" presStyleLbl="trAlignAcc1" presStyleIdx="3" presStyleCnt="4" custScaleX="285582" custScaleY="126676" custLinFactNeighborX="19435">
        <dgm:presLayoutVars>
          <dgm:bulletEnabled val="1"/>
        </dgm:presLayoutVars>
      </dgm:prSet>
      <dgm:spPr/>
    </dgm:pt>
    <dgm:pt modelId="{E66F7D2A-0FD5-4627-B326-7C4032E10DEF}" type="pres">
      <dgm:prSet presAssocID="{77A245E9-2651-43AF-91F2-5435E8BF17E0}" presName="rect2" presStyleLbl="fgImgPlace1" presStyleIdx="3" presStyleCnt="4" custScaleX="221651" custLinFactX="-200000" custLinFactNeighborX="-245995" custLinFactNeighborY="13187"/>
      <dgm:spPr>
        <a:blipFill rotWithShape="1">
          <a:blip xmlns:r="http://schemas.openxmlformats.org/officeDocument/2006/relationships" r:embed="rId4"/>
          <a:stretch>
            <a:fillRect/>
          </a:stretch>
        </a:blipFill>
      </dgm:spPr>
    </dgm:pt>
  </dgm:ptLst>
  <dgm:cxnLst>
    <dgm:cxn modelId="{3B43075F-D86B-49A3-8656-C9D8F08069C3}" srcId="{B9CE88BA-B7BD-4398-8A1D-63809C2F8980}" destId="{3692C5B6-B11A-41A4-B037-61185E3E47AF}" srcOrd="1" destOrd="0" parTransId="{2D70A67E-A77C-4FA4-9A4E-13D2430EA238}" sibTransId="{6F53609B-EE4E-4161-B47B-FF9FA52AF8F1}"/>
    <dgm:cxn modelId="{ACB62264-6828-43FC-B572-E85FFC162F7D}" srcId="{B9CE88BA-B7BD-4398-8A1D-63809C2F8980}" destId="{613CCBF7-0BBF-428E-AD86-62576CB77D38}" srcOrd="0" destOrd="0" parTransId="{BFC3EB55-BD82-4C0E-8073-47FB0AA17D37}" sibTransId="{5014AA87-DE0C-4665-9A40-27BF6F1CE703}"/>
    <dgm:cxn modelId="{C642E349-97B4-4185-A0FF-E4D7A5DF8A42}" srcId="{B9CE88BA-B7BD-4398-8A1D-63809C2F8980}" destId="{FA53D0CE-F176-4638-AFE9-A2A86AE1DF2D}" srcOrd="2" destOrd="0" parTransId="{D784D16C-BCF9-430C-9B9C-E638E12179BB}" sibTransId="{15F1DCD3-C5D1-4C3C-B8E1-6A48389FABD1}"/>
    <dgm:cxn modelId="{39B5554E-3C3E-41E5-A0BA-4C9B880290F6}" srcId="{B9CE88BA-B7BD-4398-8A1D-63809C2F8980}" destId="{77A245E9-2651-43AF-91F2-5435E8BF17E0}" srcOrd="3" destOrd="0" parTransId="{2E36A78D-36B5-4AC0-8362-59D4869C8ADE}" sibTransId="{C6810073-3C89-4D09-A40E-1A65DFF55885}"/>
    <dgm:cxn modelId="{6913F68B-C5DF-44B8-9301-5A21EF7045B7}" type="presOf" srcId="{FA53D0CE-F176-4638-AFE9-A2A86AE1DF2D}" destId="{F730507E-0566-47A8-AF22-F6F48DA5F2A4}" srcOrd="0" destOrd="0" presId="urn:microsoft.com/office/officeart/2008/layout/PictureStrips"/>
    <dgm:cxn modelId="{FE13398F-8D9E-43AF-8B71-18DC6AFD5C3C}" type="presOf" srcId="{613CCBF7-0BBF-428E-AD86-62576CB77D38}" destId="{AAEA4DC4-E1A9-43B1-BBB7-63B2CD6824FE}" srcOrd="0" destOrd="0" presId="urn:microsoft.com/office/officeart/2008/layout/PictureStrips"/>
    <dgm:cxn modelId="{1E7F0997-40C5-42DF-9DB8-A611040F7461}" type="presOf" srcId="{B9CE88BA-B7BD-4398-8A1D-63809C2F8980}" destId="{D8ED9F9D-515F-47CF-B852-D1CFA679835B}" srcOrd="0" destOrd="0" presId="urn:microsoft.com/office/officeart/2008/layout/PictureStrips"/>
    <dgm:cxn modelId="{342226E1-921C-466C-9AD6-874669199910}" type="presOf" srcId="{77A245E9-2651-43AF-91F2-5435E8BF17E0}" destId="{A4C01121-1B09-41FB-A821-427C0BA100C0}" srcOrd="0" destOrd="0" presId="urn:microsoft.com/office/officeart/2008/layout/PictureStrips"/>
    <dgm:cxn modelId="{18C1E6EF-F086-4598-AF5B-90A802138AD9}" type="presOf" srcId="{3692C5B6-B11A-41A4-B037-61185E3E47AF}" destId="{89DD5542-8613-4608-B853-F66CBC4889F7}" srcOrd="0" destOrd="0" presId="urn:microsoft.com/office/officeart/2008/layout/PictureStrips"/>
    <dgm:cxn modelId="{4D57394A-DCC6-48A5-A917-90BF2AB5E183}" type="presParOf" srcId="{D8ED9F9D-515F-47CF-B852-D1CFA679835B}" destId="{98D320A0-4B99-4C1A-8849-AA746560D596}" srcOrd="0" destOrd="0" presId="urn:microsoft.com/office/officeart/2008/layout/PictureStrips"/>
    <dgm:cxn modelId="{74E6C5B0-6FA7-4AA4-B75B-ADA318A63D38}" type="presParOf" srcId="{98D320A0-4B99-4C1A-8849-AA746560D596}" destId="{AAEA4DC4-E1A9-43B1-BBB7-63B2CD6824FE}" srcOrd="0" destOrd="0" presId="urn:microsoft.com/office/officeart/2008/layout/PictureStrips"/>
    <dgm:cxn modelId="{A697FB1F-4E50-42B5-9376-21020455AE1E}" type="presParOf" srcId="{98D320A0-4B99-4C1A-8849-AA746560D596}" destId="{3F83D852-15DE-450B-8226-1225A55D1D49}" srcOrd="1" destOrd="0" presId="urn:microsoft.com/office/officeart/2008/layout/PictureStrips"/>
    <dgm:cxn modelId="{060B90EB-4EC2-49C8-8CEA-BBB8749DABA3}" type="presParOf" srcId="{D8ED9F9D-515F-47CF-B852-D1CFA679835B}" destId="{47B0AE65-3BA0-4778-A893-52CABD02F263}" srcOrd="1" destOrd="0" presId="urn:microsoft.com/office/officeart/2008/layout/PictureStrips"/>
    <dgm:cxn modelId="{FD41BC55-E117-4B26-89CB-5C76EE84A2F5}" type="presParOf" srcId="{D8ED9F9D-515F-47CF-B852-D1CFA679835B}" destId="{AA24DFF9-123E-4721-8C42-E04BEB21101C}" srcOrd="2" destOrd="0" presId="urn:microsoft.com/office/officeart/2008/layout/PictureStrips"/>
    <dgm:cxn modelId="{DB837FA2-76A1-41E5-8B86-F2ED6FE86058}" type="presParOf" srcId="{AA24DFF9-123E-4721-8C42-E04BEB21101C}" destId="{89DD5542-8613-4608-B853-F66CBC4889F7}" srcOrd="0" destOrd="0" presId="urn:microsoft.com/office/officeart/2008/layout/PictureStrips"/>
    <dgm:cxn modelId="{384CF34D-23A7-43DD-BAC9-DFECF8A50FE2}" type="presParOf" srcId="{AA24DFF9-123E-4721-8C42-E04BEB21101C}" destId="{EA40E9AB-EF17-4031-BA0E-E2A207B6712A}" srcOrd="1" destOrd="0" presId="urn:microsoft.com/office/officeart/2008/layout/PictureStrips"/>
    <dgm:cxn modelId="{2E18C6F9-6885-49C3-AC07-79A8CD4174D9}" type="presParOf" srcId="{D8ED9F9D-515F-47CF-B852-D1CFA679835B}" destId="{FE1D11B8-3052-44DC-90D9-469F41F4CC88}" srcOrd="3" destOrd="0" presId="urn:microsoft.com/office/officeart/2008/layout/PictureStrips"/>
    <dgm:cxn modelId="{ED349977-BBB3-4C3E-9154-616DE1BCC11E}" type="presParOf" srcId="{D8ED9F9D-515F-47CF-B852-D1CFA679835B}" destId="{5CDBFAC7-F9DC-4E35-BA53-7BA16AD070D7}" srcOrd="4" destOrd="0" presId="urn:microsoft.com/office/officeart/2008/layout/PictureStrips"/>
    <dgm:cxn modelId="{1DAFC076-620F-48EB-8198-3CD32A9F73E4}" type="presParOf" srcId="{5CDBFAC7-F9DC-4E35-BA53-7BA16AD070D7}" destId="{F730507E-0566-47A8-AF22-F6F48DA5F2A4}" srcOrd="0" destOrd="0" presId="urn:microsoft.com/office/officeart/2008/layout/PictureStrips"/>
    <dgm:cxn modelId="{5203BD86-31A7-42A1-A817-81D1A43B9747}" type="presParOf" srcId="{5CDBFAC7-F9DC-4E35-BA53-7BA16AD070D7}" destId="{049A92D3-D8EA-4C3B-931C-B10F55F43221}" srcOrd="1" destOrd="0" presId="urn:microsoft.com/office/officeart/2008/layout/PictureStrips"/>
    <dgm:cxn modelId="{430E8682-6EDF-4459-B903-55BFAAB2D312}" type="presParOf" srcId="{D8ED9F9D-515F-47CF-B852-D1CFA679835B}" destId="{64848368-A177-462F-A02D-EC1056DE40C9}" srcOrd="5" destOrd="0" presId="urn:microsoft.com/office/officeart/2008/layout/PictureStrips"/>
    <dgm:cxn modelId="{E2C19762-FE6E-46E6-90C0-9072EA2D467E}" type="presParOf" srcId="{D8ED9F9D-515F-47CF-B852-D1CFA679835B}" destId="{2637D1DA-84A2-49E6-A3D9-FBA6F870B597}" srcOrd="6" destOrd="0" presId="urn:microsoft.com/office/officeart/2008/layout/PictureStrips"/>
    <dgm:cxn modelId="{51F12DF8-53B6-4490-B325-3D49D809A0B3}" type="presParOf" srcId="{2637D1DA-84A2-49E6-A3D9-FBA6F870B597}" destId="{A4C01121-1B09-41FB-A821-427C0BA100C0}" srcOrd="0" destOrd="0" presId="urn:microsoft.com/office/officeart/2008/layout/PictureStrips"/>
    <dgm:cxn modelId="{5D365BE4-9896-48AE-8B55-F3499503997E}" type="presParOf" srcId="{2637D1DA-84A2-49E6-A3D9-FBA6F870B597}" destId="{E66F7D2A-0FD5-4627-B326-7C4032E10DEF}"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FE8EA0-D898-4FF4-B0CC-4F5EAD01DF3F}" type="doc">
      <dgm:prSet loTypeId="urn:microsoft.com/office/officeart/2005/8/layout/vList3" loCatId="list" qsTypeId="urn:microsoft.com/office/officeart/2005/8/quickstyle/simple1" qsCatId="simple" csTypeId="urn:microsoft.com/office/officeart/2005/8/colors/accent1_2" csCatId="accent1" phldr="1"/>
      <dgm:spPr/>
    </dgm:pt>
    <dgm:pt modelId="{7CA0B7BA-01D9-464A-A747-C4A02142DE34}">
      <dgm:prSet phldrT="[Text]" custT="1"/>
      <dgm:spPr/>
      <dgm:t>
        <a:bodyPr/>
        <a:lstStyle/>
        <a:p>
          <a:r>
            <a:rPr lang="en-US" sz="2400" b="1" dirty="0"/>
            <a:t>Be Respectful</a:t>
          </a:r>
        </a:p>
        <a:p>
          <a:r>
            <a:rPr lang="en-US" sz="1600" dirty="0"/>
            <a:t>We create a welcoming environment by respecting our differences.</a:t>
          </a:r>
        </a:p>
      </dgm:t>
    </dgm:pt>
    <dgm:pt modelId="{F21F9497-0A35-4FEB-B467-D9DACAEBD735}" type="parTrans" cxnId="{A80F6C2C-F8EB-4CE8-AFB2-36E7394BCAE3}">
      <dgm:prSet/>
      <dgm:spPr/>
      <dgm:t>
        <a:bodyPr/>
        <a:lstStyle/>
        <a:p>
          <a:endParaRPr lang="en-US"/>
        </a:p>
      </dgm:t>
    </dgm:pt>
    <dgm:pt modelId="{297D31DF-253F-494B-8D40-74EA1252FF7A}" type="sibTrans" cxnId="{A80F6C2C-F8EB-4CE8-AFB2-36E7394BCAE3}">
      <dgm:prSet/>
      <dgm:spPr/>
      <dgm:t>
        <a:bodyPr/>
        <a:lstStyle/>
        <a:p>
          <a:endParaRPr lang="en-US"/>
        </a:p>
      </dgm:t>
    </dgm:pt>
    <dgm:pt modelId="{DC53C2D6-D785-4448-A788-A4C7F255FACB}">
      <dgm:prSet phldrT="[Text]" custT="1"/>
      <dgm:spPr/>
      <dgm:t>
        <a:bodyPr/>
        <a:lstStyle/>
        <a:p>
          <a:r>
            <a:rPr lang="en-US" sz="2000" b="1" dirty="0"/>
            <a:t>Ask for Help if You Need It</a:t>
          </a:r>
        </a:p>
        <a:p>
          <a:r>
            <a:rPr lang="en-US" sz="1600" dirty="0"/>
            <a:t>If you need help better understanding a difference, ask a staff member/volunteer department for help. </a:t>
          </a:r>
        </a:p>
      </dgm:t>
    </dgm:pt>
    <dgm:pt modelId="{EDC3BEE3-F783-4134-8550-5734E6141C19}" type="parTrans" cxnId="{CBBC2966-E4A4-425C-A1DC-A02A3B33E3A3}">
      <dgm:prSet/>
      <dgm:spPr/>
      <dgm:t>
        <a:bodyPr/>
        <a:lstStyle/>
        <a:p>
          <a:endParaRPr lang="en-US"/>
        </a:p>
      </dgm:t>
    </dgm:pt>
    <dgm:pt modelId="{38F6D6C3-D4D7-4F94-93C9-1CB94B67F2B4}" type="sibTrans" cxnId="{CBBC2966-E4A4-425C-A1DC-A02A3B33E3A3}">
      <dgm:prSet/>
      <dgm:spPr/>
      <dgm:t>
        <a:bodyPr/>
        <a:lstStyle/>
        <a:p>
          <a:endParaRPr lang="en-US"/>
        </a:p>
      </dgm:t>
    </dgm:pt>
    <dgm:pt modelId="{0487D6C9-CDA2-493B-88A9-10C2D2C35339}">
      <dgm:prSet custT="1"/>
      <dgm:spPr/>
      <dgm:t>
        <a:bodyPr/>
        <a:lstStyle/>
        <a:p>
          <a:r>
            <a:rPr lang="en-US" sz="2400" b="1" dirty="0"/>
            <a:t>Keep an Open Mind</a:t>
          </a:r>
        </a:p>
        <a:p>
          <a:r>
            <a:rPr lang="en-US" sz="1400" dirty="0"/>
            <a:t>Try to understand where others are coming from rather than get frustrated from a difference in understanding. </a:t>
          </a:r>
        </a:p>
      </dgm:t>
    </dgm:pt>
    <dgm:pt modelId="{B9C5C397-DAA3-4B51-AEA1-884F3F820E52}" type="parTrans" cxnId="{73BE66A4-CA7E-477A-B296-3690F5713493}">
      <dgm:prSet/>
      <dgm:spPr/>
      <dgm:t>
        <a:bodyPr/>
        <a:lstStyle/>
        <a:p>
          <a:endParaRPr lang="en-US"/>
        </a:p>
      </dgm:t>
    </dgm:pt>
    <dgm:pt modelId="{1F800297-65B0-4345-BB1F-7DD17F0589B0}" type="sibTrans" cxnId="{73BE66A4-CA7E-477A-B296-3690F5713493}">
      <dgm:prSet/>
      <dgm:spPr/>
      <dgm:t>
        <a:bodyPr/>
        <a:lstStyle/>
        <a:p>
          <a:endParaRPr lang="en-US"/>
        </a:p>
      </dgm:t>
    </dgm:pt>
    <dgm:pt modelId="{02609848-B61B-4F21-A0CB-243424F7B11B}">
      <dgm:prSet custT="1"/>
      <dgm:spPr/>
      <dgm:t>
        <a:bodyPr/>
        <a:lstStyle/>
        <a:p>
          <a:endParaRPr lang="en-US" sz="2400" b="0" i="0" baseline="0" dirty="0"/>
        </a:p>
        <a:p>
          <a:r>
            <a:rPr lang="en-US" sz="2000" b="1" i="0" baseline="0" dirty="0"/>
            <a:t>Leave bias, stereotypes, and prejudice at the door. </a:t>
          </a:r>
          <a:r>
            <a:rPr lang="en-US" sz="1400" b="0" i="0" baseline="0" dirty="0"/>
            <a:t>Let’s not have our differences get in the way of our mission for caring for the animals and finding them loving homes.</a:t>
          </a:r>
        </a:p>
        <a:p>
          <a:endParaRPr lang="en-US" sz="2400" b="0" i="0" baseline="0" dirty="0"/>
        </a:p>
      </dgm:t>
    </dgm:pt>
    <dgm:pt modelId="{C42AAD15-DFB7-48D9-B6E0-2AA2EA01109E}" type="parTrans" cxnId="{26A45F86-7584-4EDF-967F-60BAE6F8F950}">
      <dgm:prSet/>
      <dgm:spPr/>
      <dgm:t>
        <a:bodyPr/>
        <a:lstStyle/>
        <a:p>
          <a:endParaRPr lang="en-US"/>
        </a:p>
      </dgm:t>
    </dgm:pt>
    <dgm:pt modelId="{B6AEE33A-D1A2-4A74-89C4-BBB95C4EF4A7}" type="sibTrans" cxnId="{26A45F86-7584-4EDF-967F-60BAE6F8F950}">
      <dgm:prSet/>
      <dgm:spPr/>
      <dgm:t>
        <a:bodyPr/>
        <a:lstStyle/>
        <a:p>
          <a:endParaRPr lang="en-US"/>
        </a:p>
      </dgm:t>
    </dgm:pt>
    <dgm:pt modelId="{9442DAA2-E03F-418E-9BF0-6E4DB3F16DFA}" type="pres">
      <dgm:prSet presAssocID="{C2FE8EA0-D898-4FF4-B0CC-4F5EAD01DF3F}" presName="linearFlow" presStyleCnt="0">
        <dgm:presLayoutVars>
          <dgm:dir/>
          <dgm:resizeHandles val="exact"/>
        </dgm:presLayoutVars>
      </dgm:prSet>
      <dgm:spPr/>
    </dgm:pt>
    <dgm:pt modelId="{2E82BEA8-A95B-4D86-9A7E-A3CDD4A0A157}" type="pres">
      <dgm:prSet presAssocID="{7CA0B7BA-01D9-464A-A747-C4A02142DE34}" presName="composite" presStyleCnt="0"/>
      <dgm:spPr/>
    </dgm:pt>
    <dgm:pt modelId="{0FEAAA8A-4A35-4A66-92AB-3DDE73C70091}" type="pres">
      <dgm:prSet presAssocID="{7CA0B7BA-01D9-464A-A747-C4A02142DE34}" presName="imgShp" presStyleLbl="fgImgPlace1" presStyleIdx="0" presStyleCnt="4" custLinFactX="-13124" custLinFactNeighborX="-100000" custLinFactNeighborY="-88"/>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Close-up of water droplet on a leaf"/>
        </a:ext>
      </dgm:extLst>
    </dgm:pt>
    <dgm:pt modelId="{4162C7A1-ED30-4010-8628-B72B5517BDB0}" type="pres">
      <dgm:prSet presAssocID="{7CA0B7BA-01D9-464A-A747-C4A02142DE34}" presName="txShp" presStyleLbl="node1" presStyleIdx="0" presStyleCnt="4" custScaleX="133511">
        <dgm:presLayoutVars>
          <dgm:bulletEnabled val="1"/>
        </dgm:presLayoutVars>
      </dgm:prSet>
      <dgm:spPr/>
    </dgm:pt>
    <dgm:pt modelId="{1D1B38EE-89F4-4F5D-9323-3FF06906CC39}" type="pres">
      <dgm:prSet presAssocID="{297D31DF-253F-494B-8D40-74EA1252FF7A}" presName="spacing" presStyleCnt="0"/>
      <dgm:spPr/>
    </dgm:pt>
    <dgm:pt modelId="{CCB31665-B308-44B9-9375-20794D6E1D37}" type="pres">
      <dgm:prSet presAssocID="{02609848-B61B-4F21-A0CB-243424F7B11B}" presName="composite" presStyleCnt="0"/>
      <dgm:spPr/>
    </dgm:pt>
    <dgm:pt modelId="{86717E96-45F8-423D-9E86-4BBAEA07D1D4}" type="pres">
      <dgm:prSet presAssocID="{02609848-B61B-4F21-A0CB-243424F7B11B}" presName="imgShp" presStyleLbl="fgImgPlace1" presStyleIdx="1" presStyleCnt="4" custLinFactX="-4961" custLinFactNeighborX="-100000" custLinFactNeighborY="656"/>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92D0D730-DB52-425C-A4C9-35A5AF2FBB3D}" type="pres">
      <dgm:prSet presAssocID="{02609848-B61B-4F21-A0CB-243424F7B11B}" presName="txShp" presStyleLbl="node1" presStyleIdx="1" presStyleCnt="4" custScaleX="133511" custScaleY="104030">
        <dgm:presLayoutVars>
          <dgm:bulletEnabled val="1"/>
        </dgm:presLayoutVars>
      </dgm:prSet>
      <dgm:spPr/>
    </dgm:pt>
    <dgm:pt modelId="{75438C91-B1EF-43AF-AB90-56857656F947}" type="pres">
      <dgm:prSet presAssocID="{B6AEE33A-D1A2-4A74-89C4-BBB95C4EF4A7}" presName="spacing" presStyleCnt="0"/>
      <dgm:spPr/>
    </dgm:pt>
    <dgm:pt modelId="{BAC4E876-36D9-4E10-BA63-B52A9496E32A}" type="pres">
      <dgm:prSet presAssocID="{0487D6C9-CDA2-493B-88A9-10C2D2C35339}" presName="composite" presStyleCnt="0"/>
      <dgm:spPr/>
    </dgm:pt>
    <dgm:pt modelId="{1AB87172-58F4-4B2D-8560-AB0B55A77405}" type="pres">
      <dgm:prSet presAssocID="{0487D6C9-CDA2-493B-88A9-10C2D2C35339}" presName="imgShp" presStyleLbl="fgImgPlace1" presStyleIdx="2" presStyleCnt="4" custLinFactX="-4961" custLinFactNeighborX="-100000" custLinFactNeighborY="1399"/>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ink hued beach sand meeting the sea"/>
        </a:ext>
      </dgm:extLst>
    </dgm:pt>
    <dgm:pt modelId="{EB71D92A-7B25-4C46-A870-8893173E6B33}" type="pres">
      <dgm:prSet presAssocID="{0487D6C9-CDA2-493B-88A9-10C2D2C35339}" presName="txShp" presStyleLbl="node1" presStyleIdx="2" presStyleCnt="4" custScaleX="133511">
        <dgm:presLayoutVars>
          <dgm:bulletEnabled val="1"/>
        </dgm:presLayoutVars>
      </dgm:prSet>
      <dgm:spPr/>
    </dgm:pt>
    <dgm:pt modelId="{A01698F1-2151-4A95-B687-B9375142DDF3}" type="pres">
      <dgm:prSet presAssocID="{1F800297-65B0-4345-BB1F-7DD17F0589B0}" presName="spacing" presStyleCnt="0"/>
      <dgm:spPr/>
    </dgm:pt>
    <dgm:pt modelId="{30467DF6-F028-4D9E-A08E-F910F12AA9EF}" type="pres">
      <dgm:prSet presAssocID="{DC53C2D6-D785-4448-A788-A4C7F255FACB}" presName="composite" presStyleCnt="0"/>
      <dgm:spPr/>
    </dgm:pt>
    <dgm:pt modelId="{6CDBD01A-9650-4226-9B03-D0F711E03D2E}" type="pres">
      <dgm:prSet presAssocID="{DC53C2D6-D785-4448-A788-A4C7F255FACB}" presName="imgShp" presStyleLbl="fgImgPlace1" presStyleIdx="3" presStyleCnt="4" custLinFactX="-4961" custLinFactNeighborX="-100000" custLinFactNeighborY="-6020"/>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lorful confetti on pink background"/>
        </a:ext>
      </dgm:extLst>
    </dgm:pt>
    <dgm:pt modelId="{5937F1DE-6E8D-4EBD-B7D3-28E5CD21BC66}" type="pres">
      <dgm:prSet presAssocID="{DC53C2D6-D785-4448-A788-A4C7F255FACB}" presName="txShp" presStyleLbl="node1" presStyleIdx="3" presStyleCnt="4" custScaleX="133511">
        <dgm:presLayoutVars>
          <dgm:bulletEnabled val="1"/>
        </dgm:presLayoutVars>
      </dgm:prSet>
      <dgm:spPr/>
    </dgm:pt>
  </dgm:ptLst>
  <dgm:cxnLst>
    <dgm:cxn modelId="{A80F6C2C-F8EB-4CE8-AFB2-36E7394BCAE3}" srcId="{C2FE8EA0-D898-4FF4-B0CC-4F5EAD01DF3F}" destId="{7CA0B7BA-01D9-464A-A747-C4A02142DE34}" srcOrd="0" destOrd="0" parTransId="{F21F9497-0A35-4FEB-B467-D9DACAEBD735}" sibTransId="{297D31DF-253F-494B-8D40-74EA1252FF7A}"/>
    <dgm:cxn modelId="{D000C95C-88E4-40A1-8CDF-81646114A63C}" type="presOf" srcId="{DC53C2D6-D785-4448-A788-A4C7F255FACB}" destId="{5937F1DE-6E8D-4EBD-B7D3-28E5CD21BC66}" srcOrd="0" destOrd="0" presId="urn:microsoft.com/office/officeart/2005/8/layout/vList3"/>
    <dgm:cxn modelId="{CBBC2966-E4A4-425C-A1DC-A02A3B33E3A3}" srcId="{C2FE8EA0-D898-4FF4-B0CC-4F5EAD01DF3F}" destId="{DC53C2D6-D785-4448-A788-A4C7F255FACB}" srcOrd="3" destOrd="0" parTransId="{EDC3BEE3-F783-4134-8550-5734E6141C19}" sibTransId="{38F6D6C3-D4D7-4F94-93C9-1CB94B67F2B4}"/>
    <dgm:cxn modelId="{49E94846-3109-402F-A016-D3F339CD6CA6}" type="presOf" srcId="{02609848-B61B-4F21-A0CB-243424F7B11B}" destId="{92D0D730-DB52-425C-A4C9-35A5AF2FBB3D}" srcOrd="0" destOrd="0" presId="urn:microsoft.com/office/officeart/2005/8/layout/vList3"/>
    <dgm:cxn modelId="{26A45F86-7584-4EDF-967F-60BAE6F8F950}" srcId="{C2FE8EA0-D898-4FF4-B0CC-4F5EAD01DF3F}" destId="{02609848-B61B-4F21-A0CB-243424F7B11B}" srcOrd="1" destOrd="0" parTransId="{C42AAD15-DFB7-48D9-B6E0-2AA2EA01109E}" sibTransId="{B6AEE33A-D1A2-4A74-89C4-BBB95C4EF4A7}"/>
    <dgm:cxn modelId="{0BD73592-0E49-4747-AE02-BB40E3BBBB7A}" type="presOf" srcId="{C2FE8EA0-D898-4FF4-B0CC-4F5EAD01DF3F}" destId="{9442DAA2-E03F-418E-9BF0-6E4DB3F16DFA}" srcOrd="0" destOrd="0" presId="urn:microsoft.com/office/officeart/2005/8/layout/vList3"/>
    <dgm:cxn modelId="{73BE66A4-CA7E-477A-B296-3690F5713493}" srcId="{C2FE8EA0-D898-4FF4-B0CC-4F5EAD01DF3F}" destId="{0487D6C9-CDA2-493B-88A9-10C2D2C35339}" srcOrd="2" destOrd="0" parTransId="{B9C5C397-DAA3-4B51-AEA1-884F3F820E52}" sibTransId="{1F800297-65B0-4345-BB1F-7DD17F0589B0}"/>
    <dgm:cxn modelId="{E24B02D7-B3DD-4843-9E69-6BFD05E81921}" type="presOf" srcId="{7CA0B7BA-01D9-464A-A747-C4A02142DE34}" destId="{4162C7A1-ED30-4010-8628-B72B5517BDB0}" srcOrd="0" destOrd="0" presId="urn:microsoft.com/office/officeart/2005/8/layout/vList3"/>
    <dgm:cxn modelId="{E11178DC-1525-4AB8-8FE1-2561A176534D}" type="presOf" srcId="{0487D6C9-CDA2-493B-88A9-10C2D2C35339}" destId="{EB71D92A-7B25-4C46-A870-8893173E6B33}" srcOrd="0" destOrd="0" presId="urn:microsoft.com/office/officeart/2005/8/layout/vList3"/>
    <dgm:cxn modelId="{FB8F44E5-AEB4-4CF2-9E4E-EB75194E9BF9}" type="presParOf" srcId="{9442DAA2-E03F-418E-9BF0-6E4DB3F16DFA}" destId="{2E82BEA8-A95B-4D86-9A7E-A3CDD4A0A157}" srcOrd="0" destOrd="0" presId="urn:microsoft.com/office/officeart/2005/8/layout/vList3"/>
    <dgm:cxn modelId="{86BEF253-2CE9-4A24-8588-1C956F3A0C35}" type="presParOf" srcId="{2E82BEA8-A95B-4D86-9A7E-A3CDD4A0A157}" destId="{0FEAAA8A-4A35-4A66-92AB-3DDE73C70091}" srcOrd="0" destOrd="0" presId="urn:microsoft.com/office/officeart/2005/8/layout/vList3"/>
    <dgm:cxn modelId="{0C380855-398B-4FA3-81F6-DA6A30C454B9}" type="presParOf" srcId="{2E82BEA8-A95B-4D86-9A7E-A3CDD4A0A157}" destId="{4162C7A1-ED30-4010-8628-B72B5517BDB0}" srcOrd="1" destOrd="0" presId="urn:microsoft.com/office/officeart/2005/8/layout/vList3"/>
    <dgm:cxn modelId="{BE992B33-B54A-4AD2-A8DB-F26A999F5483}" type="presParOf" srcId="{9442DAA2-E03F-418E-9BF0-6E4DB3F16DFA}" destId="{1D1B38EE-89F4-4F5D-9323-3FF06906CC39}" srcOrd="1" destOrd="0" presId="urn:microsoft.com/office/officeart/2005/8/layout/vList3"/>
    <dgm:cxn modelId="{B40861AA-D82D-43F8-8A2E-2900B40FB823}" type="presParOf" srcId="{9442DAA2-E03F-418E-9BF0-6E4DB3F16DFA}" destId="{CCB31665-B308-44B9-9375-20794D6E1D37}" srcOrd="2" destOrd="0" presId="urn:microsoft.com/office/officeart/2005/8/layout/vList3"/>
    <dgm:cxn modelId="{E645E81D-9C11-470B-9825-7A5C1CBA2518}" type="presParOf" srcId="{CCB31665-B308-44B9-9375-20794D6E1D37}" destId="{86717E96-45F8-423D-9E86-4BBAEA07D1D4}" srcOrd="0" destOrd="0" presId="urn:microsoft.com/office/officeart/2005/8/layout/vList3"/>
    <dgm:cxn modelId="{EBE7D023-CAA0-41F7-B504-383E1ED3ECE8}" type="presParOf" srcId="{CCB31665-B308-44B9-9375-20794D6E1D37}" destId="{92D0D730-DB52-425C-A4C9-35A5AF2FBB3D}" srcOrd="1" destOrd="0" presId="urn:microsoft.com/office/officeart/2005/8/layout/vList3"/>
    <dgm:cxn modelId="{DCC8D18C-89D2-42ED-ABED-499DD35AB29A}" type="presParOf" srcId="{9442DAA2-E03F-418E-9BF0-6E4DB3F16DFA}" destId="{75438C91-B1EF-43AF-AB90-56857656F947}" srcOrd="3" destOrd="0" presId="urn:microsoft.com/office/officeart/2005/8/layout/vList3"/>
    <dgm:cxn modelId="{CF324FDB-9C61-4AD9-8293-34B2522B5C58}" type="presParOf" srcId="{9442DAA2-E03F-418E-9BF0-6E4DB3F16DFA}" destId="{BAC4E876-36D9-4E10-BA63-B52A9496E32A}" srcOrd="4" destOrd="0" presId="urn:microsoft.com/office/officeart/2005/8/layout/vList3"/>
    <dgm:cxn modelId="{4CB4C4BA-BB5F-425B-9F82-BB05E58138D8}" type="presParOf" srcId="{BAC4E876-36D9-4E10-BA63-B52A9496E32A}" destId="{1AB87172-58F4-4B2D-8560-AB0B55A77405}" srcOrd="0" destOrd="0" presId="urn:microsoft.com/office/officeart/2005/8/layout/vList3"/>
    <dgm:cxn modelId="{1646CD17-BFA2-4B35-987E-426D19217231}" type="presParOf" srcId="{BAC4E876-36D9-4E10-BA63-B52A9496E32A}" destId="{EB71D92A-7B25-4C46-A870-8893173E6B33}" srcOrd="1" destOrd="0" presId="urn:microsoft.com/office/officeart/2005/8/layout/vList3"/>
    <dgm:cxn modelId="{D72AD95F-CC19-48F2-BA47-67F806615512}" type="presParOf" srcId="{9442DAA2-E03F-418E-9BF0-6E4DB3F16DFA}" destId="{A01698F1-2151-4A95-B687-B9375142DDF3}" srcOrd="5" destOrd="0" presId="urn:microsoft.com/office/officeart/2005/8/layout/vList3"/>
    <dgm:cxn modelId="{D92BFC4C-BC14-48D8-89E5-5C9DD5E9C000}" type="presParOf" srcId="{9442DAA2-E03F-418E-9BF0-6E4DB3F16DFA}" destId="{30467DF6-F028-4D9E-A08E-F910F12AA9EF}" srcOrd="6" destOrd="0" presId="urn:microsoft.com/office/officeart/2005/8/layout/vList3"/>
    <dgm:cxn modelId="{708C77DE-F3A8-444F-8DCA-9BE402845BAB}" type="presParOf" srcId="{30467DF6-F028-4D9E-A08E-F910F12AA9EF}" destId="{6CDBD01A-9650-4226-9B03-D0F711E03D2E}" srcOrd="0" destOrd="0" presId="urn:microsoft.com/office/officeart/2005/8/layout/vList3"/>
    <dgm:cxn modelId="{B0B51715-8986-4884-9EDA-705FC321C5FD}" type="presParOf" srcId="{30467DF6-F028-4D9E-A08E-F910F12AA9EF}" destId="{5937F1DE-6E8D-4EBD-B7D3-28E5CD21BC6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F0A8C66-9275-4474-AB9D-E27696D15144}"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n-US"/>
        </a:p>
      </dgm:t>
    </dgm:pt>
    <dgm:pt modelId="{522802C4-F2E3-4348-86F8-9DDBCCE046CA}">
      <dgm:prSet phldrT="[Text]" custT="1"/>
      <dgm:spPr>
        <a:solidFill>
          <a:schemeClr val="tx2"/>
        </a:solidFill>
      </dgm:spPr>
      <dgm:t>
        <a:bodyPr/>
        <a:lstStyle/>
        <a:p>
          <a:r>
            <a:rPr lang="en-US" sz="2400" u="none" dirty="0"/>
            <a:t>More</a:t>
          </a:r>
          <a:r>
            <a:rPr lang="en-US" sz="2400" dirty="0"/>
            <a:t> than 36 Hours to your assignment </a:t>
          </a:r>
        </a:p>
      </dgm:t>
    </dgm:pt>
    <dgm:pt modelId="{70450F1D-40FF-49A7-A9E6-C4D1570304EF}" type="parTrans" cxnId="{0076FAE5-A5C5-4B27-9320-553A8DF38B20}">
      <dgm:prSet/>
      <dgm:spPr/>
      <dgm:t>
        <a:bodyPr/>
        <a:lstStyle/>
        <a:p>
          <a:endParaRPr lang="en-US"/>
        </a:p>
      </dgm:t>
    </dgm:pt>
    <dgm:pt modelId="{436EEDCB-6CE0-41AE-840F-EF008123C336}" type="sibTrans" cxnId="{0076FAE5-A5C5-4B27-9320-553A8DF38B20}">
      <dgm:prSet/>
      <dgm:spPr/>
      <dgm:t>
        <a:bodyPr/>
        <a:lstStyle/>
        <a:p>
          <a:endParaRPr lang="en-US"/>
        </a:p>
      </dgm:t>
    </dgm:pt>
    <dgm:pt modelId="{AB119D77-20D3-490E-8B25-35AA99788699}">
      <dgm:prSet phldrT="[Text]" custT="1"/>
      <dgm:spPr>
        <a:solidFill>
          <a:schemeClr val="tx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Log into VIC</a:t>
          </a:r>
        </a:p>
      </dgm:t>
    </dgm:pt>
    <dgm:pt modelId="{4EF68504-E791-4547-A057-5010E7F59DAE}" type="parTrans" cxnId="{72AC12FA-8CEC-4A01-864C-C284CE796191}">
      <dgm:prSet/>
      <dgm:spPr>
        <a:solidFill>
          <a:schemeClr val="bg1"/>
        </a:solidFill>
      </dgm:spPr>
      <dgm:t>
        <a:bodyPr/>
        <a:lstStyle/>
        <a:p>
          <a:endParaRPr lang="en-US"/>
        </a:p>
      </dgm:t>
    </dgm:pt>
    <dgm:pt modelId="{6A2BC030-43F6-4470-B7E5-4A5C01BBAB8B}" type="sibTrans" cxnId="{72AC12FA-8CEC-4A01-864C-C284CE796191}">
      <dgm:prSet/>
      <dgm:spPr>
        <a:solidFill>
          <a:schemeClr val="bg1"/>
        </a:solidFill>
      </dgm:spPr>
      <dgm:t>
        <a:bodyPr/>
        <a:lstStyle/>
        <a:p>
          <a:endParaRPr lang="en-US"/>
        </a:p>
      </dgm:t>
    </dgm:pt>
    <dgm:pt modelId="{3CDD2FE4-CFAE-44C8-A038-E1E14263EB27}">
      <dgm:prSet phldrT="[Text]" custT="1"/>
      <dgm:spPr>
        <a:solidFill>
          <a:schemeClr val="tx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Click the “remove me” button</a:t>
          </a:r>
        </a:p>
      </dgm:t>
    </dgm:pt>
    <dgm:pt modelId="{0FB2F950-82BE-4323-99CA-18363A314936}" type="parTrans" cxnId="{A9618123-D045-4CFB-8239-62C44CD78E73}">
      <dgm:prSet/>
      <dgm:spPr/>
      <dgm:t>
        <a:bodyPr/>
        <a:lstStyle/>
        <a:p>
          <a:endParaRPr lang="en-US"/>
        </a:p>
      </dgm:t>
    </dgm:pt>
    <dgm:pt modelId="{FAEBA56C-7B6E-488B-A79D-EFE49805F145}" type="sibTrans" cxnId="{A9618123-D045-4CFB-8239-62C44CD78E73}">
      <dgm:prSet/>
      <dgm:spPr/>
      <dgm:t>
        <a:bodyPr/>
        <a:lstStyle/>
        <a:p>
          <a:endParaRPr lang="en-US"/>
        </a:p>
      </dgm:t>
    </dgm:pt>
    <dgm:pt modelId="{63D05F93-8A4E-4C4C-A34B-D8741FB4DF35}">
      <dgm:prSet phldrT="[Text]" custT="1"/>
      <dgm:spPr>
        <a:solidFill>
          <a:schemeClr val="accent2"/>
        </a:solidFill>
      </dgm:spPr>
      <dgm:t>
        <a:bodyPr/>
        <a:lstStyle/>
        <a:p>
          <a:r>
            <a:rPr lang="en-US" sz="2400" b="0" dirty="0"/>
            <a:t>Less</a:t>
          </a:r>
          <a:r>
            <a:rPr lang="en-US" sz="2400" dirty="0"/>
            <a:t> than 36 Hours to your assignment</a:t>
          </a:r>
        </a:p>
      </dgm:t>
    </dgm:pt>
    <dgm:pt modelId="{F1D2DFCA-82BD-4938-B980-09AD872DD826}" type="parTrans" cxnId="{FFE897B5-800A-49C2-8F76-6EC861384B34}">
      <dgm:prSet/>
      <dgm:spPr/>
      <dgm:t>
        <a:bodyPr/>
        <a:lstStyle/>
        <a:p>
          <a:endParaRPr lang="en-US"/>
        </a:p>
      </dgm:t>
    </dgm:pt>
    <dgm:pt modelId="{1DF1BF48-1F49-4EBC-B5F3-8F1E62396800}" type="sibTrans" cxnId="{FFE897B5-800A-49C2-8F76-6EC861384B34}">
      <dgm:prSet/>
      <dgm:spPr/>
      <dgm:t>
        <a:bodyPr/>
        <a:lstStyle/>
        <a:p>
          <a:endParaRPr lang="en-US"/>
        </a:p>
      </dgm:t>
    </dgm:pt>
    <dgm:pt modelId="{AE2AE952-C1FC-4590-BE1C-1F8ACC99E165}">
      <dgm:prSet phldrT="[Text]" custT="1"/>
      <dgm:spPr>
        <a:solidFill>
          <a:schemeClr val="accent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You will no longer see the “remove me” button in VIC</a:t>
          </a:r>
        </a:p>
      </dgm:t>
    </dgm:pt>
    <dgm:pt modelId="{FC1D66F7-3081-4FC5-B4B0-60E77EC13CD0}" type="parTrans" cxnId="{5522314D-E227-4A07-B51C-D4728EE435A6}">
      <dgm:prSet/>
      <dgm:spPr>
        <a:solidFill>
          <a:schemeClr val="bg1"/>
        </a:solidFill>
      </dgm:spPr>
      <dgm:t>
        <a:bodyPr/>
        <a:lstStyle/>
        <a:p>
          <a:endParaRPr lang="en-US"/>
        </a:p>
      </dgm:t>
    </dgm:pt>
    <dgm:pt modelId="{76D370C5-7534-4EC9-BC37-56FCB9E916E8}" type="sibTrans" cxnId="{5522314D-E227-4A07-B51C-D4728EE435A6}">
      <dgm:prSet/>
      <dgm:spPr>
        <a:solidFill>
          <a:schemeClr val="bg1"/>
        </a:solidFill>
      </dgm:spPr>
      <dgm:t>
        <a:bodyPr/>
        <a:lstStyle/>
        <a:p>
          <a:endParaRPr lang="en-US"/>
        </a:p>
      </dgm:t>
    </dgm:pt>
    <dgm:pt modelId="{55681312-0B55-4AD1-AB01-CE7EBD6FAD3E}">
      <dgm:prSet phldrT="[Text]" custT="1"/>
      <dgm:spPr>
        <a:solidFill>
          <a:schemeClr val="accent2">
            <a:lumMod val="40000"/>
            <a:lumOff val="60000"/>
            <a:alpha val="90000"/>
          </a:schemeClr>
        </a:solidFill>
        <a:ln>
          <a:solidFill>
            <a:schemeClr val="bg1">
              <a:alpha val="90000"/>
            </a:schemeClr>
          </a:solidFill>
        </a:ln>
      </dgm:spPr>
      <dgm:t>
        <a:bodyPr/>
        <a:lstStyle/>
        <a:p>
          <a:r>
            <a:rPr lang="en-US" sz="2400" dirty="0">
              <a:solidFill>
                <a:schemeClr val="tx1">
                  <a:lumMod val="75000"/>
                  <a:lumOff val="25000"/>
                </a:schemeClr>
              </a:solidFill>
            </a:rPr>
            <a:t>Email </a:t>
          </a:r>
          <a:r>
            <a:rPr lang="en-US" sz="2400" dirty="0">
              <a:solidFill>
                <a:schemeClr val="tx1">
                  <a:lumMod val="75000"/>
                  <a:lumOff val="25000"/>
                </a:schemeClr>
              </a:solidFill>
              <a:hlinkClick xmlns:r="http://schemas.openxmlformats.org/officeDocument/2006/relationships" r:id="rId1"/>
            </a:rPr>
            <a:t>TinyLions@hshv.org</a:t>
          </a:r>
          <a:r>
            <a:rPr lang="en-US" sz="2400" dirty="0">
              <a:solidFill>
                <a:schemeClr val="tx1">
                  <a:lumMod val="75000"/>
                  <a:lumOff val="25000"/>
                </a:schemeClr>
              </a:solidFill>
            </a:rPr>
            <a:t>  to let us know you aren’t coming in</a:t>
          </a:r>
        </a:p>
      </dgm:t>
    </dgm:pt>
    <dgm:pt modelId="{F9C522E7-FE26-4617-B326-F6EFFD368D56}" type="parTrans" cxnId="{0A5FC5EC-DEDA-404E-8300-B958E52731DA}">
      <dgm:prSet/>
      <dgm:spPr/>
      <dgm:t>
        <a:bodyPr/>
        <a:lstStyle/>
        <a:p>
          <a:endParaRPr lang="en-US"/>
        </a:p>
      </dgm:t>
    </dgm:pt>
    <dgm:pt modelId="{90E0D837-2F48-43F7-AA6B-B3B92E9DF079}" type="sibTrans" cxnId="{0A5FC5EC-DEDA-404E-8300-B958E52731DA}">
      <dgm:prSet/>
      <dgm:spPr/>
      <dgm:t>
        <a:bodyPr/>
        <a:lstStyle/>
        <a:p>
          <a:endParaRPr lang="en-US"/>
        </a:p>
      </dgm:t>
    </dgm:pt>
    <dgm:pt modelId="{B86296EF-D4AE-4216-874A-820A1F366742}" type="pres">
      <dgm:prSet presAssocID="{2F0A8C66-9275-4474-AB9D-E27696D15144}" presName="Name0" presStyleCnt="0">
        <dgm:presLayoutVars>
          <dgm:dir/>
          <dgm:animLvl val="lvl"/>
          <dgm:resizeHandles val="exact"/>
        </dgm:presLayoutVars>
      </dgm:prSet>
      <dgm:spPr/>
    </dgm:pt>
    <dgm:pt modelId="{359E0866-55AF-4430-BCC9-484313F786C4}" type="pres">
      <dgm:prSet presAssocID="{522802C4-F2E3-4348-86F8-9DDBCCE046CA}" presName="vertFlow" presStyleCnt="0"/>
      <dgm:spPr/>
    </dgm:pt>
    <dgm:pt modelId="{37DD710F-A2AE-4FEF-BEBC-826D023BD328}" type="pres">
      <dgm:prSet presAssocID="{522802C4-F2E3-4348-86F8-9DDBCCE046CA}" presName="header" presStyleLbl="node1" presStyleIdx="0" presStyleCnt="2"/>
      <dgm:spPr/>
    </dgm:pt>
    <dgm:pt modelId="{060C60CC-BCDA-400B-BEAC-D2B37D40CD9F}" type="pres">
      <dgm:prSet presAssocID="{4EF68504-E791-4547-A057-5010E7F59DAE}" presName="parTrans" presStyleLbl="sibTrans2D1" presStyleIdx="0" presStyleCnt="4"/>
      <dgm:spPr/>
    </dgm:pt>
    <dgm:pt modelId="{A6D8CE1C-CA8D-43A8-B4BC-AACEB4B240BE}" type="pres">
      <dgm:prSet presAssocID="{AB119D77-20D3-490E-8B25-35AA99788699}" presName="child" presStyleLbl="alignAccFollowNode1" presStyleIdx="0" presStyleCnt="4">
        <dgm:presLayoutVars>
          <dgm:chMax val="0"/>
          <dgm:bulletEnabled val="1"/>
        </dgm:presLayoutVars>
      </dgm:prSet>
      <dgm:spPr/>
    </dgm:pt>
    <dgm:pt modelId="{5B0B408A-ED72-45EF-BEED-DE35C86E94F0}" type="pres">
      <dgm:prSet presAssocID="{6A2BC030-43F6-4470-B7E5-4A5C01BBAB8B}" presName="sibTrans" presStyleLbl="sibTrans2D1" presStyleIdx="1" presStyleCnt="4"/>
      <dgm:spPr/>
    </dgm:pt>
    <dgm:pt modelId="{036A9A83-747E-4D62-8865-11889233814E}" type="pres">
      <dgm:prSet presAssocID="{3CDD2FE4-CFAE-44C8-A038-E1E14263EB27}" presName="child" presStyleLbl="alignAccFollowNode1" presStyleIdx="1" presStyleCnt="4">
        <dgm:presLayoutVars>
          <dgm:chMax val="0"/>
          <dgm:bulletEnabled val="1"/>
        </dgm:presLayoutVars>
      </dgm:prSet>
      <dgm:spPr/>
    </dgm:pt>
    <dgm:pt modelId="{0B68C2D4-732D-4278-A1E9-65F2E8C9B380}" type="pres">
      <dgm:prSet presAssocID="{522802C4-F2E3-4348-86F8-9DDBCCE046CA}" presName="hSp" presStyleCnt="0"/>
      <dgm:spPr/>
    </dgm:pt>
    <dgm:pt modelId="{CC2D353E-15DC-4071-A185-DA60DB433F4F}" type="pres">
      <dgm:prSet presAssocID="{63D05F93-8A4E-4C4C-A34B-D8741FB4DF35}" presName="vertFlow" presStyleCnt="0"/>
      <dgm:spPr/>
    </dgm:pt>
    <dgm:pt modelId="{908F42E7-AA64-429D-92EB-5C37F79DEF8E}" type="pres">
      <dgm:prSet presAssocID="{63D05F93-8A4E-4C4C-A34B-D8741FB4DF35}" presName="header" presStyleLbl="node1" presStyleIdx="1" presStyleCnt="2"/>
      <dgm:spPr/>
    </dgm:pt>
    <dgm:pt modelId="{1222EA43-E866-4445-98C4-8FD40C5471E6}" type="pres">
      <dgm:prSet presAssocID="{FC1D66F7-3081-4FC5-B4B0-60E77EC13CD0}" presName="parTrans" presStyleLbl="sibTrans2D1" presStyleIdx="2" presStyleCnt="4"/>
      <dgm:spPr/>
    </dgm:pt>
    <dgm:pt modelId="{523B720E-3F0E-4535-A450-8DF4995D43A4}" type="pres">
      <dgm:prSet presAssocID="{AE2AE952-C1FC-4590-BE1C-1F8ACC99E165}" presName="child" presStyleLbl="alignAccFollowNode1" presStyleIdx="2" presStyleCnt="4" custLinFactNeighborX="121" custLinFactNeighborY="5303">
        <dgm:presLayoutVars>
          <dgm:chMax val="0"/>
          <dgm:bulletEnabled val="1"/>
        </dgm:presLayoutVars>
      </dgm:prSet>
      <dgm:spPr/>
    </dgm:pt>
    <dgm:pt modelId="{AD6586C6-DDB8-4972-9575-E3D20D435BC2}" type="pres">
      <dgm:prSet presAssocID="{76D370C5-7534-4EC9-BC37-56FCB9E916E8}" presName="sibTrans" presStyleLbl="sibTrans2D1" presStyleIdx="3" presStyleCnt="4"/>
      <dgm:spPr/>
    </dgm:pt>
    <dgm:pt modelId="{A43CF7CE-AFAC-4598-AF1C-5F05584D3002}" type="pres">
      <dgm:prSet presAssocID="{55681312-0B55-4AD1-AB01-CE7EBD6FAD3E}" presName="child" presStyleLbl="alignAccFollowNode1" presStyleIdx="3" presStyleCnt="4">
        <dgm:presLayoutVars>
          <dgm:chMax val="0"/>
          <dgm:bulletEnabled val="1"/>
        </dgm:presLayoutVars>
      </dgm:prSet>
      <dgm:spPr/>
    </dgm:pt>
  </dgm:ptLst>
  <dgm:cxnLst>
    <dgm:cxn modelId="{9076EF21-3365-4229-B79C-3BEABAE228E7}" type="presOf" srcId="{AE2AE952-C1FC-4590-BE1C-1F8ACC99E165}" destId="{523B720E-3F0E-4535-A450-8DF4995D43A4}" srcOrd="0" destOrd="0" presId="urn:microsoft.com/office/officeart/2005/8/layout/lProcess1"/>
    <dgm:cxn modelId="{A9618123-D045-4CFB-8239-62C44CD78E73}" srcId="{522802C4-F2E3-4348-86F8-9DDBCCE046CA}" destId="{3CDD2FE4-CFAE-44C8-A038-E1E14263EB27}" srcOrd="1" destOrd="0" parTransId="{0FB2F950-82BE-4323-99CA-18363A314936}" sibTransId="{FAEBA56C-7B6E-488B-A79D-EFE49805F145}"/>
    <dgm:cxn modelId="{E91AA93B-ED22-4A7C-9EF1-82CF2D3527C8}" type="presOf" srcId="{AB119D77-20D3-490E-8B25-35AA99788699}" destId="{A6D8CE1C-CA8D-43A8-B4BC-AACEB4B240BE}" srcOrd="0" destOrd="0" presId="urn:microsoft.com/office/officeart/2005/8/layout/lProcess1"/>
    <dgm:cxn modelId="{D8660E3D-D442-4AEB-9E33-892A51668CA8}" type="presOf" srcId="{76D370C5-7534-4EC9-BC37-56FCB9E916E8}" destId="{AD6586C6-DDB8-4972-9575-E3D20D435BC2}" srcOrd="0" destOrd="0" presId="urn:microsoft.com/office/officeart/2005/8/layout/lProcess1"/>
    <dgm:cxn modelId="{C24DAE5C-11FE-4FC4-9140-9F7583831465}" type="presOf" srcId="{63D05F93-8A4E-4C4C-A34B-D8741FB4DF35}" destId="{908F42E7-AA64-429D-92EB-5C37F79DEF8E}" srcOrd="0" destOrd="0" presId="urn:microsoft.com/office/officeart/2005/8/layout/lProcess1"/>
    <dgm:cxn modelId="{9E92A162-0B71-483E-939B-6E6065D96E27}" type="presOf" srcId="{FC1D66F7-3081-4FC5-B4B0-60E77EC13CD0}" destId="{1222EA43-E866-4445-98C4-8FD40C5471E6}" srcOrd="0" destOrd="0" presId="urn:microsoft.com/office/officeart/2005/8/layout/lProcess1"/>
    <dgm:cxn modelId="{894EE748-D7A6-4678-9AED-4025E7ADEB28}" type="presOf" srcId="{55681312-0B55-4AD1-AB01-CE7EBD6FAD3E}" destId="{A43CF7CE-AFAC-4598-AF1C-5F05584D3002}" srcOrd="0" destOrd="0" presId="urn:microsoft.com/office/officeart/2005/8/layout/lProcess1"/>
    <dgm:cxn modelId="{312B8D6A-FFB1-4CE7-92C3-30135FCCDC42}" type="presOf" srcId="{6A2BC030-43F6-4470-B7E5-4A5C01BBAB8B}" destId="{5B0B408A-ED72-45EF-BEED-DE35C86E94F0}" srcOrd="0" destOrd="0" presId="urn:microsoft.com/office/officeart/2005/8/layout/lProcess1"/>
    <dgm:cxn modelId="{5522314D-E227-4A07-B51C-D4728EE435A6}" srcId="{63D05F93-8A4E-4C4C-A34B-D8741FB4DF35}" destId="{AE2AE952-C1FC-4590-BE1C-1F8ACC99E165}" srcOrd="0" destOrd="0" parTransId="{FC1D66F7-3081-4FC5-B4B0-60E77EC13CD0}" sibTransId="{76D370C5-7534-4EC9-BC37-56FCB9E916E8}"/>
    <dgm:cxn modelId="{E6F53D8B-64DB-4F99-8661-F5AB9C65CC54}" type="presOf" srcId="{3CDD2FE4-CFAE-44C8-A038-E1E14263EB27}" destId="{036A9A83-747E-4D62-8865-11889233814E}" srcOrd="0" destOrd="0" presId="urn:microsoft.com/office/officeart/2005/8/layout/lProcess1"/>
    <dgm:cxn modelId="{90ECD58C-780A-44D5-8EC2-61C985C5BB0B}" type="presOf" srcId="{4EF68504-E791-4547-A057-5010E7F59DAE}" destId="{060C60CC-BCDA-400B-BEAC-D2B37D40CD9F}" srcOrd="0" destOrd="0" presId="urn:microsoft.com/office/officeart/2005/8/layout/lProcess1"/>
    <dgm:cxn modelId="{4709E296-FD70-4FA3-9224-92C5BBD0D044}" type="presOf" srcId="{522802C4-F2E3-4348-86F8-9DDBCCE046CA}" destId="{37DD710F-A2AE-4FEF-BEBC-826D023BD328}" srcOrd="0" destOrd="0" presId="urn:microsoft.com/office/officeart/2005/8/layout/lProcess1"/>
    <dgm:cxn modelId="{45EED6A3-DA94-42B7-842C-BA4519498BF8}" type="presOf" srcId="{2F0A8C66-9275-4474-AB9D-E27696D15144}" destId="{B86296EF-D4AE-4216-874A-820A1F366742}" srcOrd="0" destOrd="0" presId="urn:microsoft.com/office/officeart/2005/8/layout/lProcess1"/>
    <dgm:cxn modelId="{FFE897B5-800A-49C2-8F76-6EC861384B34}" srcId="{2F0A8C66-9275-4474-AB9D-E27696D15144}" destId="{63D05F93-8A4E-4C4C-A34B-D8741FB4DF35}" srcOrd="1" destOrd="0" parTransId="{F1D2DFCA-82BD-4938-B980-09AD872DD826}" sibTransId="{1DF1BF48-1F49-4EBC-B5F3-8F1E62396800}"/>
    <dgm:cxn modelId="{0076FAE5-A5C5-4B27-9320-553A8DF38B20}" srcId="{2F0A8C66-9275-4474-AB9D-E27696D15144}" destId="{522802C4-F2E3-4348-86F8-9DDBCCE046CA}" srcOrd="0" destOrd="0" parTransId="{70450F1D-40FF-49A7-A9E6-C4D1570304EF}" sibTransId="{436EEDCB-6CE0-41AE-840F-EF008123C336}"/>
    <dgm:cxn modelId="{0A5FC5EC-DEDA-404E-8300-B958E52731DA}" srcId="{63D05F93-8A4E-4C4C-A34B-D8741FB4DF35}" destId="{55681312-0B55-4AD1-AB01-CE7EBD6FAD3E}" srcOrd="1" destOrd="0" parTransId="{F9C522E7-FE26-4617-B326-F6EFFD368D56}" sibTransId="{90E0D837-2F48-43F7-AA6B-B3B92E9DF079}"/>
    <dgm:cxn modelId="{72AC12FA-8CEC-4A01-864C-C284CE796191}" srcId="{522802C4-F2E3-4348-86F8-9DDBCCE046CA}" destId="{AB119D77-20D3-490E-8B25-35AA99788699}" srcOrd="0" destOrd="0" parTransId="{4EF68504-E791-4547-A057-5010E7F59DAE}" sibTransId="{6A2BC030-43F6-4470-B7E5-4A5C01BBAB8B}"/>
    <dgm:cxn modelId="{4E548502-D5CC-4C16-97E6-92350C7B64F3}" type="presParOf" srcId="{B86296EF-D4AE-4216-874A-820A1F366742}" destId="{359E0866-55AF-4430-BCC9-484313F786C4}" srcOrd="0" destOrd="0" presId="urn:microsoft.com/office/officeart/2005/8/layout/lProcess1"/>
    <dgm:cxn modelId="{F4C78B3D-5D68-4FF0-8D21-A88E2B8B4FA8}" type="presParOf" srcId="{359E0866-55AF-4430-BCC9-484313F786C4}" destId="{37DD710F-A2AE-4FEF-BEBC-826D023BD328}" srcOrd="0" destOrd="0" presId="urn:microsoft.com/office/officeart/2005/8/layout/lProcess1"/>
    <dgm:cxn modelId="{E8579721-057D-4EC8-B312-C7F70E8C55BB}" type="presParOf" srcId="{359E0866-55AF-4430-BCC9-484313F786C4}" destId="{060C60CC-BCDA-400B-BEAC-D2B37D40CD9F}" srcOrd="1" destOrd="0" presId="urn:microsoft.com/office/officeart/2005/8/layout/lProcess1"/>
    <dgm:cxn modelId="{3A064AB3-47A1-4434-97DA-686514B7D09C}" type="presParOf" srcId="{359E0866-55AF-4430-BCC9-484313F786C4}" destId="{A6D8CE1C-CA8D-43A8-B4BC-AACEB4B240BE}" srcOrd="2" destOrd="0" presId="urn:microsoft.com/office/officeart/2005/8/layout/lProcess1"/>
    <dgm:cxn modelId="{BF7BB9A7-332C-4972-8DD1-FBB6FD367792}" type="presParOf" srcId="{359E0866-55AF-4430-BCC9-484313F786C4}" destId="{5B0B408A-ED72-45EF-BEED-DE35C86E94F0}" srcOrd="3" destOrd="0" presId="urn:microsoft.com/office/officeart/2005/8/layout/lProcess1"/>
    <dgm:cxn modelId="{309FC2BE-EC88-4B2C-808A-EBB2ABAD6011}" type="presParOf" srcId="{359E0866-55AF-4430-BCC9-484313F786C4}" destId="{036A9A83-747E-4D62-8865-11889233814E}" srcOrd="4" destOrd="0" presId="urn:microsoft.com/office/officeart/2005/8/layout/lProcess1"/>
    <dgm:cxn modelId="{AFA7842F-8566-466A-8D1E-D07AC24E34F3}" type="presParOf" srcId="{B86296EF-D4AE-4216-874A-820A1F366742}" destId="{0B68C2D4-732D-4278-A1E9-65F2E8C9B380}" srcOrd="1" destOrd="0" presId="urn:microsoft.com/office/officeart/2005/8/layout/lProcess1"/>
    <dgm:cxn modelId="{7C9B90D6-FD5C-4504-93FC-64AB0E01FE7C}" type="presParOf" srcId="{B86296EF-D4AE-4216-874A-820A1F366742}" destId="{CC2D353E-15DC-4071-A185-DA60DB433F4F}" srcOrd="2" destOrd="0" presId="urn:microsoft.com/office/officeart/2005/8/layout/lProcess1"/>
    <dgm:cxn modelId="{0DC6D057-0B0A-4E70-BFB6-EEB200063162}" type="presParOf" srcId="{CC2D353E-15DC-4071-A185-DA60DB433F4F}" destId="{908F42E7-AA64-429D-92EB-5C37F79DEF8E}" srcOrd="0" destOrd="0" presId="urn:microsoft.com/office/officeart/2005/8/layout/lProcess1"/>
    <dgm:cxn modelId="{CD159D68-478A-4412-BB80-CCAEEEC5F6A4}" type="presParOf" srcId="{CC2D353E-15DC-4071-A185-DA60DB433F4F}" destId="{1222EA43-E866-4445-98C4-8FD40C5471E6}" srcOrd="1" destOrd="0" presId="urn:microsoft.com/office/officeart/2005/8/layout/lProcess1"/>
    <dgm:cxn modelId="{E19F0870-71AB-4E50-96E6-980057B3969C}" type="presParOf" srcId="{CC2D353E-15DC-4071-A185-DA60DB433F4F}" destId="{523B720E-3F0E-4535-A450-8DF4995D43A4}" srcOrd="2" destOrd="0" presId="urn:microsoft.com/office/officeart/2005/8/layout/lProcess1"/>
    <dgm:cxn modelId="{2EEA2AF5-DC0C-4FEB-A6AC-F7790C656267}" type="presParOf" srcId="{CC2D353E-15DC-4071-A185-DA60DB433F4F}" destId="{AD6586C6-DDB8-4972-9575-E3D20D435BC2}" srcOrd="3" destOrd="0" presId="urn:microsoft.com/office/officeart/2005/8/layout/lProcess1"/>
    <dgm:cxn modelId="{667F8DD1-9C4B-4000-81EA-33748A81578F}" type="presParOf" srcId="{CC2D353E-15DC-4071-A185-DA60DB433F4F}" destId="{A43CF7CE-AFAC-4598-AF1C-5F05584D3002}"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75FF-8665-4D7C-B938-AC4608871353}">
      <dsp:nvSpPr>
        <dsp:cNvPr id="0" name=""/>
        <dsp:cNvSpPr/>
      </dsp:nvSpPr>
      <dsp:spPr>
        <a:xfrm>
          <a:off x="0" y="7"/>
          <a:ext cx="8991600" cy="716285"/>
        </a:xfrm>
        <a:prstGeom prst="rect">
          <a:avLst/>
        </a:prstGeom>
        <a:solidFill>
          <a:schemeClr val="bg2"/>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tx1"/>
              </a:solidFill>
            </a:rPr>
            <a:t>What Does This Mean?</a:t>
          </a:r>
        </a:p>
      </dsp:txBody>
      <dsp:txXfrm>
        <a:off x="0" y="7"/>
        <a:ext cx="8991600" cy="716285"/>
      </dsp:txXfrm>
    </dsp:sp>
    <dsp:sp modelId="{C34D9049-6D4C-42C3-86F8-0D54C4F99D12}">
      <dsp:nvSpPr>
        <dsp:cNvPr id="0" name=""/>
        <dsp:cNvSpPr/>
      </dsp:nvSpPr>
      <dsp:spPr>
        <a:xfrm>
          <a:off x="0" y="761987"/>
          <a:ext cx="2994273" cy="363167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We accept animals even when shelter is full.</a:t>
          </a:r>
        </a:p>
        <a:p>
          <a:pPr marL="0" lvl="0" indent="0" algn="ctr" defTabSz="1333500">
            <a:lnSpc>
              <a:spcPct val="90000"/>
            </a:lnSpc>
            <a:spcBef>
              <a:spcPct val="0"/>
            </a:spcBef>
            <a:spcAft>
              <a:spcPct val="35000"/>
            </a:spcAft>
            <a:buNone/>
          </a:pPr>
          <a:r>
            <a:rPr lang="en-US" sz="3000" kern="1200" dirty="0"/>
            <a:t>We accept animals who are sick or injured.</a:t>
          </a:r>
        </a:p>
      </dsp:txBody>
      <dsp:txXfrm>
        <a:off x="0" y="761987"/>
        <a:ext cx="2994273" cy="3631679"/>
      </dsp:txXfrm>
    </dsp:sp>
    <dsp:sp modelId="{3B73B9F2-1CD8-45A0-A64B-5CB714A558E1}">
      <dsp:nvSpPr>
        <dsp:cNvPr id="0" name=""/>
        <dsp:cNvSpPr/>
      </dsp:nvSpPr>
      <dsp:spPr>
        <a:xfrm>
          <a:off x="2998663" y="761987"/>
          <a:ext cx="2994273" cy="363167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We fit the definition of “no kill” set by Maddie’s Fund.</a:t>
          </a:r>
        </a:p>
        <a:p>
          <a:pPr marL="0" lvl="0" indent="0" algn="ctr" defTabSz="1333500">
            <a:lnSpc>
              <a:spcPct val="90000"/>
            </a:lnSpc>
            <a:spcBef>
              <a:spcPct val="0"/>
            </a:spcBef>
            <a:spcAft>
              <a:spcPct val="35000"/>
            </a:spcAft>
            <a:buNone/>
          </a:pPr>
          <a:r>
            <a:rPr lang="en-US" sz="3000" kern="1200" dirty="0"/>
            <a:t>We rarely use this term due to confusion.</a:t>
          </a:r>
        </a:p>
      </dsp:txBody>
      <dsp:txXfrm>
        <a:off x="2998663" y="761987"/>
        <a:ext cx="2994273" cy="3631679"/>
      </dsp:txXfrm>
    </dsp:sp>
    <dsp:sp modelId="{C0F68EC6-703F-45E1-BB9E-70E39223FE4E}">
      <dsp:nvSpPr>
        <dsp:cNvPr id="0" name=""/>
        <dsp:cNvSpPr/>
      </dsp:nvSpPr>
      <dsp:spPr>
        <a:xfrm>
          <a:off x="5997326" y="761987"/>
          <a:ext cx="2994273" cy="363167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Euthanasia does happen as a humane course of action.</a:t>
          </a:r>
        </a:p>
        <a:p>
          <a:pPr marL="0" lvl="0" indent="0" algn="ctr" defTabSz="1333500">
            <a:lnSpc>
              <a:spcPct val="90000"/>
            </a:lnSpc>
            <a:spcBef>
              <a:spcPct val="0"/>
            </a:spcBef>
            <a:spcAft>
              <a:spcPct val="35000"/>
            </a:spcAft>
            <a:buNone/>
          </a:pPr>
          <a:r>
            <a:rPr lang="en-US" sz="3000" kern="1200" dirty="0"/>
            <a:t>No “time limit” for adoptions.</a:t>
          </a:r>
        </a:p>
      </dsp:txBody>
      <dsp:txXfrm>
        <a:off x="5997326" y="761987"/>
        <a:ext cx="2994273" cy="3631679"/>
      </dsp:txXfrm>
    </dsp:sp>
    <dsp:sp modelId="{DCB0AFDD-A53C-41DA-9341-CC4360F4D3BB}">
      <dsp:nvSpPr>
        <dsp:cNvPr id="0" name=""/>
        <dsp:cNvSpPr/>
      </dsp:nvSpPr>
      <dsp:spPr>
        <a:xfrm>
          <a:off x="0" y="4393691"/>
          <a:ext cx="8991600" cy="330708"/>
        </a:xfrm>
        <a:prstGeom prst="rect">
          <a:avLst/>
        </a:prstGeom>
        <a:solidFill>
          <a:schemeClr val="bg2"/>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85395-922F-45A1-BD35-2DBE4513E8C6}">
      <dsp:nvSpPr>
        <dsp:cNvPr id="0" name=""/>
        <dsp:cNvSpPr/>
      </dsp:nvSpPr>
      <dsp:spPr>
        <a:xfrm>
          <a:off x="0" y="0"/>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90 days with no activity on your volunteer account</a:t>
          </a:r>
        </a:p>
      </dsp:txBody>
      <dsp:txXfrm>
        <a:off x="30442" y="30442"/>
        <a:ext cx="5983894" cy="978484"/>
      </dsp:txXfrm>
    </dsp:sp>
    <dsp:sp modelId="{21BC16A9-F02B-4695-B9BD-E277CDBB4156}">
      <dsp:nvSpPr>
        <dsp:cNvPr id="0" name=""/>
        <dsp:cNvSpPr/>
      </dsp:nvSpPr>
      <dsp:spPr>
        <a:xfrm>
          <a:off x="602437" y="1228344"/>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We will email you, you will have 3 weeks to log hours</a:t>
          </a:r>
        </a:p>
      </dsp:txBody>
      <dsp:txXfrm>
        <a:off x="632879" y="1258786"/>
        <a:ext cx="5854369" cy="978484"/>
      </dsp:txXfrm>
    </dsp:sp>
    <dsp:sp modelId="{2A8B369A-C26A-48A4-96AB-7643B02658B4}">
      <dsp:nvSpPr>
        <dsp:cNvPr id="0" name=""/>
        <dsp:cNvSpPr/>
      </dsp:nvSpPr>
      <dsp:spPr>
        <a:xfrm>
          <a:off x="1195882" y="2456688"/>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Your account becomes inactive if you don’t come in</a:t>
          </a:r>
        </a:p>
      </dsp:txBody>
      <dsp:txXfrm>
        <a:off x="1226324" y="2487130"/>
        <a:ext cx="5863361" cy="978483"/>
      </dsp:txXfrm>
    </dsp:sp>
    <dsp:sp modelId="{6DFD23DA-AACA-4315-8966-816A570A3929}">
      <dsp:nvSpPr>
        <dsp:cNvPr id="0" name=""/>
        <dsp:cNvSpPr/>
      </dsp:nvSpPr>
      <dsp:spPr>
        <a:xfrm>
          <a:off x="1798319" y="3685031"/>
          <a:ext cx="7193280" cy="1039368"/>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Contact us if you will be gone for an extended period!</a:t>
          </a:r>
        </a:p>
      </dsp:txBody>
      <dsp:txXfrm>
        <a:off x="1828761" y="3715473"/>
        <a:ext cx="5854369" cy="978484"/>
      </dsp:txXfrm>
    </dsp:sp>
    <dsp:sp modelId="{A5994AC6-59B5-477D-AF2C-977AC8ECD187}">
      <dsp:nvSpPr>
        <dsp:cNvPr id="0" name=""/>
        <dsp:cNvSpPr/>
      </dsp:nvSpPr>
      <dsp:spPr>
        <a:xfrm>
          <a:off x="6517690" y="796061"/>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669698" y="796061"/>
        <a:ext cx="371573" cy="508381"/>
      </dsp:txXfrm>
    </dsp:sp>
    <dsp:sp modelId="{96A865CC-49CD-4037-ABA4-B5E77A28F470}">
      <dsp:nvSpPr>
        <dsp:cNvPr id="0" name=""/>
        <dsp:cNvSpPr/>
      </dsp:nvSpPr>
      <dsp:spPr>
        <a:xfrm>
          <a:off x="7120128" y="2024405"/>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272136" y="2024405"/>
        <a:ext cx="371573" cy="508381"/>
      </dsp:txXfrm>
    </dsp:sp>
    <dsp:sp modelId="{59BD1A9E-2394-4E83-813C-F212F89AD8A5}">
      <dsp:nvSpPr>
        <dsp:cNvPr id="0" name=""/>
        <dsp:cNvSpPr/>
      </dsp:nvSpPr>
      <dsp:spPr>
        <a:xfrm>
          <a:off x="7713573" y="3252749"/>
          <a:ext cx="675589" cy="675589"/>
        </a:xfrm>
        <a:prstGeom prst="downArrow">
          <a:avLst>
            <a:gd name="adj1" fmla="val 55000"/>
            <a:gd name="adj2" fmla="val 45000"/>
          </a:avLst>
        </a:prstGeom>
        <a:solidFill>
          <a:schemeClr val="dk2">
            <a:alpha val="90000"/>
            <a:tint val="40000"/>
            <a:hueOff val="0"/>
            <a:satOff val="0"/>
            <a:lumOff val="0"/>
            <a:alphaOff val="0"/>
          </a:schemeClr>
        </a:solidFill>
        <a:ln w="1905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865581" y="3252749"/>
        <a:ext cx="371573" cy="508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D5AA5-A92B-4368-A96D-C5FCCC2D6EBA}">
      <dsp:nvSpPr>
        <dsp:cNvPr id="0" name=""/>
        <dsp:cNvSpPr/>
      </dsp:nvSpPr>
      <dsp:spPr>
        <a:xfrm rot="10800000">
          <a:off x="1683445" y="91"/>
          <a:ext cx="5422011" cy="127100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77"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Cats are chosen by TLC Staff. Come from main shelter. Kitten coming up through Kitten Love Train (typically winter months)</a:t>
          </a:r>
        </a:p>
      </dsp:txBody>
      <dsp:txXfrm rot="10800000">
        <a:off x="2001195" y="91"/>
        <a:ext cx="5104261" cy="1271002"/>
      </dsp:txXfrm>
    </dsp:sp>
    <dsp:sp modelId="{D0CED3B6-7BD6-46D1-9BAB-7B54D5FB4D3E}">
      <dsp:nvSpPr>
        <dsp:cNvPr id="0" name=""/>
        <dsp:cNvSpPr/>
      </dsp:nvSpPr>
      <dsp:spPr>
        <a:xfrm>
          <a:off x="1047943" y="91"/>
          <a:ext cx="1271002" cy="1271002"/>
        </a:xfrm>
        <a:prstGeom prst="ellipse">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878F97-53DC-4B97-A620-CE523D17CF4F}">
      <dsp:nvSpPr>
        <dsp:cNvPr id="0" name=""/>
        <dsp:cNvSpPr/>
      </dsp:nvSpPr>
      <dsp:spPr>
        <a:xfrm rot="10800000">
          <a:off x="1683445" y="1650498"/>
          <a:ext cx="5422011" cy="127100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77"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We offer fun programming each month!</a:t>
          </a:r>
        </a:p>
      </dsp:txBody>
      <dsp:txXfrm rot="10800000">
        <a:off x="2001195" y="1650498"/>
        <a:ext cx="5104261" cy="1271002"/>
      </dsp:txXfrm>
    </dsp:sp>
    <dsp:sp modelId="{7C24908B-35EB-436B-B00D-F6D27BBD68E9}">
      <dsp:nvSpPr>
        <dsp:cNvPr id="0" name=""/>
        <dsp:cNvSpPr/>
      </dsp:nvSpPr>
      <dsp:spPr>
        <a:xfrm>
          <a:off x="1047943" y="1650498"/>
          <a:ext cx="1271002" cy="1271002"/>
        </a:xfrm>
        <a:prstGeom prst="ellipse">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61CB1D-4085-4BED-BC1E-BD6DAB900886}">
      <dsp:nvSpPr>
        <dsp:cNvPr id="0" name=""/>
        <dsp:cNvSpPr/>
      </dsp:nvSpPr>
      <dsp:spPr>
        <a:xfrm rot="10800000">
          <a:off x="1683445" y="3300905"/>
          <a:ext cx="5422011" cy="1271002"/>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477"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There is an admission fee. Open to all groups and ages</a:t>
          </a:r>
        </a:p>
      </dsp:txBody>
      <dsp:txXfrm rot="10800000">
        <a:off x="2001195" y="3300905"/>
        <a:ext cx="5104261" cy="1271002"/>
      </dsp:txXfrm>
    </dsp:sp>
    <dsp:sp modelId="{4DD22AD7-63D5-4146-B1B0-80AA61967168}">
      <dsp:nvSpPr>
        <dsp:cNvPr id="0" name=""/>
        <dsp:cNvSpPr/>
      </dsp:nvSpPr>
      <dsp:spPr>
        <a:xfrm>
          <a:off x="1047943" y="3300905"/>
          <a:ext cx="1271002" cy="1271002"/>
        </a:xfrm>
        <a:prstGeom prst="ellipse">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0142C-B239-45B8-8710-F1D5F4686322}">
      <dsp:nvSpPr>
        <dsp:cNvPr id="0" name=""/>
        <dsp:cNvSpPr/>
      </dsp:nvSpPr>
      <dsp:spPr>
        <a:xfrm>
          <a:off x="0" y="4099327"/>
          <a:ext cx="6553200" cy="945348"/>
        </a:xfrm>
        <a:prstGeom prst="rect">
          <a:avLst/>
        </a:prstGeom>
        <a:solidFill>
          <a:schemeClr val="bg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Tail 4-250+ Hours</a:t>
          </a:r>
        </a:p>
        <a:p>
          <a:pPr marL="0" lvl="0" indent="0" algn="ctr" defTabSz="1066800">
            <a:lnSpc>
              <a:spcPct val="90000"/>
            </a:lnSpc>
            <a:spcBef>
              <a:spcPct val="0"/>
            </a:spcBef>
            <a:spcAft>
              <a:spcPct val="35000"/>
            </a:spcAft>
            <a:buNone/>
          </a:pPr>
          <a:endParaRPr lang="en-US" sz="1900" kern="1200" dirty="0"/>
        </a:p>
      </dsp:txBody>
      <dsp:txXfrm>
        <a:off x="0" y="4099327"/>
        <a:ext cx="6553200" cy="945348"/>
      </dsp:txXfrm>
    </dsp:sp>
    <dsp:sp modelId="{27BB7E60-EF2D-4224-BC71-88110E10DD76}">
      <dsp:nvSpPr>
        <dsp:cNvPr id="0" name=""/>
        <dsp:cNvSpPr/>
      </dsp:nvSpPr>
      <dsp:spPr>
        <a:xfrm rot="10800000">
          <a:off x="0" y="2666995"/>
          <a:ext cx="6553200" cy="1453945"/>
        </a:xfrm>
        <a:prstGeom prst="upArrowCallout">
          <a:avLst/>
        </a:prstGeom>
        <a:solidFill>
          <a:schemeClr val="accent3">
            <a:hueOff val="1002640"/>
            <a:satOff val="-4672"/>
            <a:lumOff val="163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Tail 3 - 100 hours</a:t>
          </a:r>
        </a:p>
      </dsp:txBody>
      <dsp:txXfrm rot="-10800000">
        <a:off x="0" y="2666995"/>
        <a:ext cx="6553200" cy="510334"/>
      </dsp:txXfrm>
    </dsp:sp>
    <dsp:sp modelId="{FCBBCAF8-FAC7-453E-BB87-DA48090E74EF}">
      <dsp:nvSpPr>
        <dsp:cNvPr id="0" name=""/>
        <dsp:cNvSpPr/>
      </dsp:nvSpPr>
      <dsp:spPr>
        <a:xfrm>
          <a:off x="0" y="3276600"/>
          <a:ext cx="6553200" cy="434729"/>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3">
                  <a:lumMod val="50000"/>
                </a:schemeClr>
              </a:solidFill>
            </a:rPr>
            <a:t>Community Outreach, Leadership Team,        Sticker for your nametag</a:t>
          </a:r>
        </a:p>
      </dsp:txBody>
      <dsp:txXfrm>
        <a:off x="0" y="3276600"/>
        <a:ext cx="6553200" cy="434729"/>
      </dsp:txXfrm>
    </dsp:sp>
    <dsp:sp modelId="{029BB4FD-3091-4D20-BC98-C512C5D04529}">
      <dsp:nvSpPr>
        <dsp:cNvPr id="0" name=""/>
        <dsp:cNvSpPr/>
      </dsp:nvSpPr>
      <dsp:spPr>
        <a:xfrm rot="10800000">
          <a:off x="0" y="1333033"/>
          <a:ext cx="6553200" cy="1453945"/>
        </a:xfrm>
        <a:prstGeom prst="upArrowCallout">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Tail 2 - 10 hours</a:t>
          </a:r>
        </a:p>
      </dsp:txBody>
      <dsp:txXfrm rot="-10800000">
        <a:off x="0" y="1333033"/>
        <a:ext cx="6553200" cy="510334"/>
      </dsp:txXfrm>
    </dsp:sp>
    <dsp:sp modelId="{F7CA85B5-1F66-410C-9EAD-BF9834E90C8A}">
      <dsp:nvSpPr>
        <dsp:cNvPr id="0" name=""/>
        <dsp:cNvSpPr/>
      </dsp:nvSpPr>
      <dsp:spPr>
        <a:xfrm>
          <a:off x="0" y="1825402"/>
          <a:ext cx="6553200" cy="434729"/>
        </a:xfrm>
        <a:prstGeom prst="rect">
          <a:avLst/>
        </a:prstGeom>
        <a:solidFill>
          <a:schemeClr val="accent3">
            <a:tint val="40000"/>
            <a:alpha val="90000"/>
            <a:hueOff val="1465285"/>
            <a:satOff val="-5147"/>
            <a:lumOff val="446"/>
            <a:alphaOff val="0"/>
          </a:schemeClr>
        </a:solidFill>
        <a:ln w="19050" cap="flat" cmpd="sng" algn="ctr">
          <a:solidFill>
            <a:schemeClr val="accent3">
              <a:tint val="40000"/>
              <a:alpha val="90000"/>
              <a:hueOff val="1465285"/>
              <a:satOff val="-5147"/>
              <a:lumOff val="4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Customer Care Assistant,  AM Cat Care Assistant,       New Nametag!</a:t>
          </a:r>
        </a:p>
      </dsp:txBody>
      <dsp:txXfrm>
        <a:off x="0" y="1825402"/>
        <a:ext cx="6553200" cy="434729"/>
      </dsp:txXfrm>
    </dsp:sp>
    <dsp:sp modelId="{A498F50D-D915-4E43-A1D3-FACA4DA69173}">
      <dsp:nvSpPr>
        <dsp:cNvPr id="0" name=""/>
        <dsp:cNvSpPr/>
      </dsp:nvSpPr>
      <dsp:spPr>
        <a:xfrm rot="10800000">
          <a:off x="0" y="1122"/>
          <a:ext cx="6553200" cy="1453945"/>
        </a:xfrm>
        <a:prstGeom prst="upArrowCallout">
          <a:avLst/>
        </a:prstGeom>
        <a:solidFill>
          <a:schemeClr val="accent6"/>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Tail 1- 0-10 hours</a:t>
          </a:r>
        </a:p>
      </dsp:txBody>
      <dsp:txXfrm rot="-10800000">
        <a:off x="0" y="1122"/>
        <a:ext cx="6553200" cy="510334"/>
      </dsp:txXfrm>
    </dsp:sp>
    <dsp:sp modelId="{02A23A2E-6BD3-4950-B489-71E1CED4B535}">
      <dsp:nvSpPr>
        <dsp:cNvPr id="0" name=""/>
        <dsp:cNvSpPr/>
      </dsp:nvSpPr>
      <dsp:spPr>
        <a:xfrm>
          <a:off x="0" y="493736"/>
          <a:ext cx="6553200" cy="434729"/>
        </a:xfrm>
        <a:prstGeom prst="rect">
          <a:avLst/>
        </a:prstGeom>
        <a:solidFill>
          <a:schemeClr val="accent3">
            <a:tint val="40000"/>
            <a:alpha val="90000"/>
            <a:hueOff val="2930570"/>
            <a:satOff val="-10293"/>
            <a:lumOff val="891"/>
            <a:alphaOff val="0"/>
          </a:schemeClr>
        </a:solidFill>
        <a:ln w="19050" cap="flat" cmpd="sng" algn="ctr">
          <a:solidFill>
            <a:schemeClr val="accent3">
              <a:tint val="40000"/>
              <a:alpha val="90000"/>
              <a:hueOff val="2930570"/>
              <a:satOff val="-10293"/>
              <a:lumOff val="8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lumMod val="75000"/>
                  <a:lumOff val="25000"/>
                </a:schemeClr>
              </a:solidFill>
            </a:rPr>
            <a:t>Cat Café Care, Admin &amp; Retail Support</a:t>
          </a:r>
        </a:p>
      </dsp:txBody>
      <dsp:txXfrm>
        <a:off x="0" y="493736"/>
        <a:ext cx="6553200" cy="4347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D710F-A2AE-4FEF-BEBC-826D023BD328}">
      <dsp:nvSpPr>
        <dsp:cNvPr id="0" name=""/>
        <dsp:cNvSpPr/>
      </dsp:nvSpPr>
      <dsp:spPr>
        <a:xfrm>
          <a:off x="0" y="228602"/>
          <a:ext cx="2576512" cy="644128"/>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u="none" kern="1200" dirty="0">
              <a:solidFill>
                <a:schemeClr val="tx1"/>
              </a:solidFill>
            </a:rPr>
            <a:t>Tail 2-10 Hours</a:t>
          </a:r>
          <a:endParaRPr lang="en-US" sz="2400" kern="1200" dirty="0">
            <a:solidFill>
              <a:schemeClr val="tx1"/>
            </a:solidFill>
          </a:endParaRPr>
        </a:p>
      </dsp:txBody>
      <dsp:txXfrm>
        <a:off x="18866" y="247468"/>
        <a:ext cx="2538780" cy="606396"/>
      </dsp:txXfrm>
    </dsp:sp>
    <dsp:sp modelId="{9E8154BC-0BCB-48DB-AE9E-3F0C6C552C17}">
      <dsp:nvSpPr>
        <dsp:cNvPr id="0" name=""/>
        <dsp:cNvSpPr/>
      </dsp:nvSpPr>
      <dsp:spPr>
        <a:xfrm>
          <a:off x="5738472" y="228602"/>
          <a:ext cx="2576512" cy="64412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Tail 4- 250+ Hours</a:t>
          </a:r>
        </a:p>
      </dsp:txBody>
      <dsp:txXfrm>
        <a:off x="5757338" y="247468"/>
        <a:ext cx="2538780" cy="606396"/>
      </dsp:txXfrm>
    </dsp:sp>
    <dsp:sp modelId="{908F42E7-AA64-429D-92EB-5C37F79DEF8E}">
      <dsp:nvSpPr>
        <dsp:cNvPr id="0" name=""/>
        <dsp:cNvSpPr/>
      </dsp:nvSpPr>
      <dsp:spPr>
        <a:xfrm>
          <a:off x="2841184" y="228602"/>
          <a:ext cx="2576512" cy="644128"/>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solidFill>
            </a:rPr>
            <a:t>Tail 3- 100 Hours</a:t>
          </a:r>
          <a:endParaRPr lang="en-US" sz="2400" kern="1200" dirty="0">
            <a:solidFill>
              <a:schemeClr val="tx1"/>
            </a:solidFill>
          </a:endParaRPr>
        </a:p>
      </dsp:txBody>
      <dsp:txXfrm>
        <a:off x="2860050" y="247468"/>
        <a:ext cx="2538780" cy="606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DB66C-35B0-4D02-BB1F-B7CBD7B1014A}">
      <dsp:nvSpPr>
        <dsp:cNvPr id="0" name=""/>
        <dsp:cNvSpPr/>
      </dsp:nvSpPr>
      <dsp:spPr>
        <a:xfrm>
          <a:off x="0" y="3727"/>
          <a:ext cx="4419600" cy="692640"/>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What to Wear</a:t>
          </a:r>
        </a:p>
      </dsp:txBody>
      <dsp:txXfrm>
        <a:off x="33812" y="37539"/>
        <a:ext cx="4351976" cy="625016"/>
      </dsp:txXfrm>
    </dsp:sp>
    <dsp:sp modelId="{02D72B80-2C62-4987-9C93-F1B625E162DD}">
      <dsp:nvSpPr>
        <dsp:cNvPr id="0" name=""/>
        <dsp:cNvSpPr/>
      </dsp:nvSpPr>
      <dsp:spPr>
        <a:xfrm>
          <a:off x="0" y="696367"/>
          <a:ext cx="4419600" cy="1914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rPr>
            <a:t>Volunteer shirt (optional)</a:t>
          </a:r>
        </a:p>
        <a:p>
          <a:pPr marL="285750" lvl="1" indent="-285750" algn="l" defTabSz="1289050">
            <a:lnSpc>
              <a:spcPct val="90000"/>
            </a:lnSpc>
            <a:spcBef>
              <a:spcPct val="0"/>
            </a:spcBef>
            <a:spcAft>
              <a:spcPct val="20000"/>
            </a:spcAft>
            <a:buChar char="•"/>
          </a:pPr>
          <a:r>
            <a:rPr lang="en-US" sz="2900" kern="1200" dirty="0">
              <a:solidFill>
                <a:schemeClr val="tx1"/>
              </a:solidFill>
            </a:rPr>
            <a:t>Name tag</a:t>
          </a:r>
        </a:p>
        <a:p>
          <a:pPr marL="285750" lvl="1" indent="-285750" algn="l" defTabSz="1289050">
            <a:lnSpc>
              <a:spcPct val="90000"/>
            </a:lnSpc>
            <a:spcBef>
              <a:spcPct val="0"/>
            </a:spcBef>
            <a:spcAft>
              <a:spcPct val="20000"/>
            </a:spcAft>
            <a:buChar char="•"/>
          </a:pPr>
          <a:r>
            <a:rPr lang="en-US" sz="2900" kern="1200" dirty="0">
              <a:solidFill>
                <a:schemeClr val="tx1"/>
              </a:solidFill>
            </a:rPr>
            <a:t>Close toed shoes</a:t>
          </a:r>
        </a:p>
      </dsp:txBody>
      <dsp:txXfrm>
        <a:off x="0" y="696367"/>
        <a:ext cx="4419600" cy="1914750"/>
      </dsp:txXfrm>
    </dsp:sp>
    <dsp:sp modelId="{BEDFAC80-53C3-4715-95C4-CB236FB29920}">
      <dsp:nvSpPr>
        <dsp:cNvPr id="0" name=""/>
        <dsp:cNvSpPr/>
      </dsp:nvSpPr>
      <dsp:spPr>
        <a:xfrm>
          <a:off x="0" y="2611117"/>
          <a:ext cx="4419600" cy="692640"/>
        </a:xfrm>
        <a:prstGeom prst="roundRect">
          <a:avLst/>
        </a:prstGeom>
        <a:solidFill>
          <a:srgbClr val="EB9D74"/>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Cell Phones</a:t>
          </a:r>
        </a:p>
      </dsp:txBody>
      <dsp:txXfrm>
        <a:off x="33812" y="2644929"/>
        <a:ext cx="4351976" cy="625016"/>
      </dsp:txXfrm>
    </dsp:sp>
    <dsp:sp modelId="{1846C194-264A-4913-998A-D3395A0B7836}">
      <dsp:nvSpPr>
        <dsp:cNvPr id="0" name=""/>
        <dsp:cNvSpPr/>
      </dsp:nvSpPr>
      <dsp:spPr>
        <a:xfrm>
          <a:off x="0" y="3303757"/>
          <a:ext cx="4419600" cy="141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rPr>
            <a:t>Should not be out</a:t>
          </a:r>
        </a:p>
        <a:p>
          <a:pPr marL="285750" lvl="1" indent="-285750" algn="l" defTabSz="1289050">
            <a:lnSpc>
              <a:spcPct val="90000"/>
            </a:lnSpc>
            <a:spcBef>
              <a:spcPct val="0"/>
            </a:spcBef>
            <a:spcAft>
              <a:spcPct val="20000"/>
            </a:spcAft>
            <a:buChar char="•"/>
          </a:pPr>
          <a:r>
            <a:rPr lang="en-US" sz="2900" kern="1200" dirty="0">
              <a:solidFill>
                <a:schemeClr val="tx1"/>
              </a:solidFill>
            </a:rPr>
            <a:t>Sign out if you need to make a call</a:t>
          </a:r>
        </a:p>
      </dsp:txBody>
      <dsp:txXfrm>
        <a:off x="0" y="3303757"/>
        <a:ext cx="4419600" cy="1416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DB66C-35B0-4D02-BB1F-B7CBD7B1014A}">
      <dsp:nvSpPr>
        <dsp:cNvPr id="0" name=""/>
        <dsp:cNvSpPr/>
      </dsp:nvSpPr>
      <dsp:spPr>
        <a:xfrm>
          <a:off x="0" y="2234"/>
          <a:ext cx="4419600" cy="510439"/>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9728"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Other Policies</a:t>
          </a:r>
        </a:p>
      </dsp:txBody>
      <dsp:txXfrm>
        <a:off x="24918" y="27152"/>
        <a:ext cx="4369764" cy="460603"/>
      </dsp:txXfrm>
    </dsp:sp>
    <dsp:sp modelId="{02D72B80-2C62-4987-9C93-F1B625E162DD}">
      <dsp:nvSpPr>
        <dsp:cNvPr id="0" name=""/>
        <dsp:cNvSpPr/>
      </dsp:nvSpPr>
      <dsp:spPr>
        <a:xfrm>
          <a:off x="0" y="512674"/>
          <a:ext cx="4419600" cy="2055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322" tIns="36830" rIns="206248" bIns="3683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rPr>
            <a:t>Smoke-free facility</a:t>
          </a:r>
        </a:p>
        <a:p>
          <a:pPr marL="285750" lvl="1" indent="-285750" algn="l" defTabSz="1289050">
            <a:lnSpc>
              <a:spcPct val="90000"/>
            </a:lnSpc>
            <a:spcBef>
              <a:spcPct val="0"/>
            </a:spcBef>
            <a:spcAft>
              <a:spcPct val="20000"/>
            </a:spcAft>
            <a:buChar char="•"/>
          </a:pPr>
          <a:r>
            <a:rPr lang="en-US" sz="2900" kern="1200" dirty="0">
              <a:solidFill>
                <a:schemeClr val="tx1"/>
              </a:solidFill>
            </a:rPr>
            <a:t>Weapons/Alcohol-free facility</a:t>
          </a:r>
        </a:p>
        <a:p>
          <a:pPr marL="285750" lvl="1" indent="-285750" algn="l" defTabSz="1289050">
            <a:lnSpc>
              <a:spcPct val="90000"/>
            </a:lnSpc>
            <a:spcBef>
              <a:spcPct val="0"/>
            </a:spcBef>
            <a:spcAft>
              <a:spcPct val="20000"/>
            </a:spcAft>
            <a:buChar char="•"/>
          </a:pPr>
          <a:r>
            <a:rPr lang="en-US" sz="2900" kern="1200" dirty="0">
              <a:solidFill>
                <a:schemeClr val="tx1"/>
              </a:solidFill>
            </a:rPr>
            <a:t>Park closest to furniture store when possible</a:t>
          </a:r>
        </a:p>
      </dsp:txBody>
      <dsp:txXfrm>
        <a:off x="0" y="512674"/>
        <a:ext cx="4419600" cy="20552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A4DC4-E1A9-43B1-BBB7-63B2CD6824FE}">
      <dsp:nvSpPr>
        <dsp:cNvPr id="0" name=""/>
        <dsp:cNvSpPr/>
      </dsp:nvSpPr>
      <dsp:spPr>
        <a:xfrm>
          <a:off x="1166415" y="86812"/>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Balance</a:t>
          </a:r>
          <a:br>
            <a:rPr lang="en-US" sz="3000" kern="1200" dirty="0">
              <a:solidFill>
                <a:schemeClr val="tx1"/>
              </a:solidFill>
            </a:rPr>
          </a:br>
          <a:r>
            <a:rPr lang="en-US" sz="3000" kern="1200" dirty="0">
              <a:solidFill>
                <a:schemeClr val="tx1"/>
              </a:solidFill>
            </a:rPr>
            <a:t>Don’t over schedule yourself</a:t>
          </a:r>
        </a:p>
      </dsp:txBody>
      <dsp:txXfrm>
        <a:off x="1166415" y="86812"/>
        <a:ext cx="7651563" cy="1061157"/>
      </dsp:txXfrm>
    </dsp:sp>
    <dsp:sp modelId="{3F83D852-15DE-450B-8226-1225A55D1D49}">
      <dsp:nvSpPr>
        <dsp:cNvPr id="0" name=""/>
        <dsp:cNvSpPr/>
      </dsp:nvSpPr>
      <dsp:spPr>
        <a:xfrm>
          <a:off x="71876" y="183647"/>
          <a:ext cx="1299724" cy="8795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DD5542-8613-4608-B853-F66CBC4889F7}">
      <dsp:nvSpPr>
        <dsp:cNvPr id="0" name=""/>
        <dsp:cNvSpPr/>
      </dsp:nvSpPr>
      <dsp:spPr>
        <a:xfrm>
          <a:off x="1166415" y="1253108"/>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Communication</a:t>
          </a:r>
          <a:br>
            <a:rPr lang="en-US" sz="3000" kern="1200" dirty="0">
              <a:solidFill>
                <a:schemeClr val="tx1"/>
              </a:solidFill>
            </a:rPr>
          </a:br>
          <a:r>
            <a:rPr lang="en-US" sz="3000" kern="1200" dirty="0">
              <a:solidFill>
                <a:schemeClr val="tx1"/>
              </a:solidFill>
            </a:rPr>
            <a:t>Let us know how we can help</a:t>
          </a:r>
          <a:endParaRPr lang="en-US" sz="3000" b="1" kern="1200" dirty="0">
            <a:solidFill>
              <a:schemeClr val="tx1"/>
            </a:solidFill>
          </a:endParaRPr>
        </a:p>
      </dsp:txBody>
      <dsp:txXfrm>
        <a:off x="1166415" y="1253108"/>
        <a:ext cx="7651563" cy="1061157"/>
      </dsp:txXfrm>
    </dsp:sp>
    <dsp:sp modelId="{EA40E9AB-EF17-4031-BA0E-E2A207B6712A}">
      <dsp:nvSpPr>
        <dsp:cNvPr id="0" name=""/>
        <dsp:cNvSpPr/>
      </dsp:nvSpPr>
      <dsp:spPr>
        <a:xfrm>
          <a:off x="71876" y="1349943"/>
          <a:ext cx="1299724" cy="8795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30507E-0566-47A8-AF22-F6F48DA5F2A4}">
      <dsp:nvSpPr>
        <dsp:cNvPr id="0" name=""/>
        <dsp:cNvSpPr/>
      </dsp:nvSpPr>
      <dsp:spPr>
        <a:xfrm>
          <a:off x="1166415" y="2419403"/>
          <a:ext cx="7651563"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Respect</a:t>
          </a:r>
          <a:br>
            <a:rPr lang="en-US" sz="3000" kern="1200" dirty="0">
              <a:solidFill>
                <a:schemeClr val="tx1"/>
              </a:solidFill>
            </a:rPr>
          </a:br>
          <a:r>
            <a:rPr lang="en-US" sz="3000" kern="1200" dirty="0">
              <a:solidFill>
                <a:schemeClr val="tx1"/>
              </a:solidFill>
            </a:rPr>
            <a:t>Follow Policy and Procedures</a:t>
          </a:r>
        </a:p>
      </dsp:txBody>
      <dsp:txXfrm>
        <a:off x="1166415" y="2419403"/>
        <a:ext cx="7651563" cy="1061157"/>
      </dsp:txXfrm>
    </dsp:sp>
    <dsp:sp modelId="{049A92D3-D8EA-4C3B-931C-B10F55F43221}">
      <dsp:nvSpPr>
        <dsp:cNvPr id="0" name=""/>
        <dsp:cNvSpPr/>
      </dsp:nvSpPr>
      <dsp:spPr>
        <a:xfrm>
          <a:off x="71876" y="2516238"/>
          <a:ext cx="1299724" cy="8795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4000" b="-34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C01121-1B09-41FB-A821-427C0BA100C0}">
      <dsp:nvSpPr>
        <dsp:cNvPr id="0" name=""/>
        <dsp:cNvSpPr/>
      </dsp:nvSpPr>
      <dsp:spPr>
        <a:xfrm>
          <a:off x="1189093" y="3585698"/>
          <a:ext cx="7655370" cy="1061157"/>
        </a:xfrm>
        <a:prstGeom prst="rect">
          <a:avLst/>
        </a:prstGeom>
        <a:solidFill>
          <a:schemeClr val="lt1">
            <a:alpha val="40000"/>
            <a:hueOff val="0"/>
            <a:satOff val="0"/>
            <a:lumOff val="0"/>
            <a:alphaOff val="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7398"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Have fun</a:t>
          </a:r>
          <a:br>
            <a:rPr lang="en-US" sz="3000" kern="1200" dirty="0">
              <a:solidFill>
                <a:schemeClr val="tx1"/>
              </a:solidFill>
            </a:rPr>
          </a:br>
          <a:r>
            <a:rPr lang="en-US" sz="3000" kern="1200" dirty="0">
              <a:solidFill>
                <a:schemeClr val="tx1"/>
              </a:solidFill>
            </a:rPr>
            <a:t>Find what you enjoy doing</a:t>
          </a:r>
        </a:p>
      </dsp:txBody>
      <dsp:txXfrm>
        <a:off x="1189093" y="3585698"/>
        <a:ext cx="7655370" cy="1061157"/>
      </dsp:txXfrm>
    </dsp:sp>
    <dsp:sp modelId="{E66F7D2A-0FD5-4627-B326-7C4032E10DEF}">
      <dsp:nvSpPr>
        <dsp:cNvPr id="0" name=""/>
        <dsp:cNvSpPr/>
      </dsp:nvSpPr>
      <dsp:spPr>
        <a:xfrm>
          <a:off x="71873" y="3692420"/>
          <a:ext cx="1299729" cy="879578"/>
        </a:xfrm>
        <a:prstGeom prst="rect">
          <a:avLst/>
        </a:prstGeom>
        <a:blipFill rotWithShape="1">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2C7A1-ED30-4010-8628-B72B5517BDB0}">
      <dsp:nvSpPr>
        <dsp:cNvPr id="0" name=""/>
        <dsp:cNvSpPr/>
      </dsp:nvSpPr>
      <dsp:spPr>
        <a:xfrm rot="10800000">
          <a:off x="457209" y="1755"/>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Be Respectful</a:t>
          </a:r>
        </a:p>
        <a:p>
          <a:pPr marL="0" lvl="0" indent="0" algn="ctr" defTabSz="1066800">
            <a:lnSpc>
              <a:spcPct val="90000"/>
            </a:lnSpc>
            <a:spcBef>
              <a:spcPct val="0"/>
            </a:spcBef>
            <a:spcAft>
              <a:spcPct val="35000"/>
            </a:spcAft>
            <a:buNone/>
          </a:pPr>
          <a:r>
            <a:rPr lang="en-US" sz="1600" kern="1200" dirty="0"/>
            <a:t>We create a welcoming environment by respecting our differences.</a:t>
          </a:r>
        </a:p>
      </dsp:txBody>
      <dsp:txXfrm rot="10800000">
        <a:off x="688603" y="1755"/>
        <a:ext cx="7007587" cy="925578"/>
      </dsp:txXfrm>
    </dsp:sp>
    <dsp:sp modelId="{0FEAAA8A-4A35-4A66-92AB-3DDE73C70091}">
      <dsp:nvSpPr>
        <dsp:cNvPr id="0" name=""/>
        <dsp:cNvSpPr/>
      </dsp:nvSpPr>
      <dsp:spPr>
        <a:xfrm>
          <a:off x="0" y="940"/>
          <a:ext cx="925578" cy="9255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D0D730-DB52-425C-A4C9-35A5AF2FBB3D}">
      <dsp:nvSpPr>
        <dsp:cNvPr id="0" name=""/>
        <dsp:cNvSpPr/>
      </dsp:nvSpPr>
      <dsp:spPr>
        <a:xfrm rot="10800000">
          <a:off x="457209" y="1203625"/>
          <a:ext cx="7238981" cy="9628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endParaRPr lang="en-US" sz="2400" b="0" i="0" kern="1200" baseline="0" dirty="0"/>
        </a:p>
        <a:p>
          <a:pPr marL="0" lvl="0" indent="0" algn="ctr" defTabSz="1066800">
            <a:lnSpc>
              <a:spcPct val="90000"/>
            </a:lnSpc>
            <a:spcBef>
              <a:spcPct val="0"/>
            </a:spcBef>
            <a:spcAft>
              <a:spcPct val="35000"/>
            </a:spcAft>
            <a:buNone/>
          </a:pPr>
          <a:r>
            <a:rPr lang="en-US" sz="2000" b="1" i="0" kern="1200" baseline="0" dirty="0"/>
            <a:t>Leave bias, stereotypes, and prejudice at the door. </a:t>
          </a:r>
          <a:r>
            <a:rPr lang="en-US" sz="1400" b="0" i="0" kern="1200" baseline="0" dirty="0"/>
            <a:t>Let’s not have our differences get in the way of our mission for caring for the animals and finding them loving homes.</a:t>
          </a:r>
        </a:p>
        <a:p>
          <a:pPr marL="0" lvl="0" indent="0" algn="ctr" defTabSz="1066800">
            <a:lnSpc>
              <a:spcPct val="90000"/>
            </a:lnSpc>
            <a:spcBef>
              <a:spcPct val="0"/>
            </a:spcBef>
            <a:spcAft>
              <a:spcPct val="35000"/>
            </a:spcAft>
            <a:buNone/>
          </a:pPr>
          <a:endParaRPr lang="en-US" sz="2400" b="0" i="0" kern="1200" baseline="0" dirty="0"/>
        </a:p>
      </dsp:txBody>
      <dsp:txXfrm rot="10800000">
        <a:off x="697928" y="1203625"/>
        <a:ext cx="6998262" cy="962878"/>
      </dsp:txXfrm>
    </dsp:sp>
    <dsp:sp modelId="{86717E96-45F8-423D-9E86-4BBAEA07D1D4}">
      <dsp:nvSpPr>
        <dsp:cNvPr id="0" name=""/>
        <dsp:cNvSpPr/>
      </dsp:nvSpPr>
      <dsp:spPr>
        <a:xfrm>
          <a:off x="0" y="1228347"/>
          <a:ext cx="925578" cy="9255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71D92A-7B25-4C46-A870-8893173E6B33}">
      <dsp:nvSpPr>
        <dsp:cNvPr id="0" name=""/>
        <dsp:cNvSpPr/>
      </dsp:nvSpPr>
      <dsp:spPr>
        <a:xfrm rot="10800000">
          <a:off x="457209" y="2442796"/>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Keep an Open Mind</a:t>
          </a:r>
        </a:p>
        <a:p>
          <a:pPr marL="0" lvl="0" indent="0" algn="ctr" defTabSz="1066800">
            <a:lnSpc>
              <a:spcPct val="90000"/>
            </a:lnSpc>
            <a:spcBef>
              <a:spcPct val="0"/>
            </a:spcBef>
            <a:spcAft>
              <a:spcPct val="35000"/>
            </a:spcAft>
            <a:buNone/>
          </a:pPr>
          <a:r>
            <a:rPr lang="en-US" sz="1400" kern="1200" dirty="0"/>
            <a:t>Try to understand where others are coming from rather than get frustrated from a difference in understanding. </a:t>
          </a:r>
        </a:p>
      </dsp:txBody>
      <dsp:txXfrm rot="10800000">
        <a:off x="688603" y="2442796"/>
        <a:ext cx="7007587" cy="925578"/>
      </dsp:txXfrm>
    </dsp:sp>
    <dsp:sp modelId="{1AB87172-58F4-4B2D-8560-AB0B55A77405}">
      <dsp:nvSpPr>
        <dsp:cNvPr id="0" name=""/>
        <dsp:cNvSpPr/>
      </dsp:nvSpPr>
      <dsp:spPr>
        <a:xfrm>
          <a:off x="0" y="2455745"/>
          <a:ext cx="925578" cy="92557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37F1DE-6E8D-4EBD-B7D3-28E5CD21BC66}">
      <dsp:nvSpPr>
        <dsp:cNvPr id="0" name=""/>
        <dsp:cNvSpPr/>
      </dsp:nvSpPr>
      <dsp:spPr>
        <a:xfrm rot="10800000">
          <a:off x="457209" y="3644666"/>
          <a:ext cx="7238981" cy="925578"/>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815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Ask for Help if You Need It</a:t>
          </a:r>
        </a:p>
        <a:p>
          <a:pPr marL="0" lvl="0" indent="0" algn="ctr" defTabSz="889000">
            <a:lnSpc>
              <a:spcPct val="90000"/>
            </a:lnSpc>
            <a:spcBef>
              <a:spcPct val="0"/>
            </a:spcBef>
            <a:spcAft>
              <a:spcPct val="35000"/>
            </a:spcAft>
            <a:buNone/>
          </a:pPr>
          <a:r>
            <a:rPr lang="en-US" sz="1600" kern="1200" dirty="0"/>
            <a:t>If you need help better understanding a difference, ask a staff member/volunteer department for help. </a:t>
          </a:r>
        </a:p>
      </dsp:txBody>
      <dsp:txXfrm rot="10800000">
        <a:off x="688603" y="3644666"/>
        <a:ext cx="7007587" cy="925578"/>
      </dsp:txXfrm>
    </dsp:sp>
    <dsp:sp modelId="{6CDBD01A-9650-4226-9B03-D0F711E03D2E}">
      <dsp:nvSpPr>
        <dsp:cNvPr id="0" name=""/>
        <dsp:cNvSpPr/>
      </dsp:nvSpPr>
      <dsp:spPr>
        <a:xfrm>
          <a:off x="0" y="3588946"/>
          <a:ext cx="925578" cy="92557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DD710F-A2AE-4FEF-BEBC-826D023BD328}">
      <dsp:nvSpPr>
        <dsp:cNvPr id="0" name=""/>
        <dsp:cNvSpPr/>
      </dsp:nvSpPr>
      <dsp:spPr>
        <a:xfrm>
          <a:off x="2671" y="229576"/>
          <a:ext cx="4199185" cy="1049796"/>
        </a:xfrm>
        <a:prstGeom prst="roundRect">
          <a:avLst>
            <a:gd name="adj" fmla="val 10000"/>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u="none" kern="1200" dirty="0"/>
            <a:t>More</a:t>
          </a:r>
          <a:r>
            <a:rPr lang="en-US" sz="2400" kern="1200" dirty="0"/>
            <a:t> than 36 Hours to your assignment </a:t>
          </a:r>
        </a:p>
      </dsp:txBody>
      <dsp:txXfrm>
        <a:off x="33418" y="260323"/>
        <a:ext cx="4137691" cy="988302"/>
      </dsp:txXfrm>
    </dsp:sp>
    <dsp:sp modelId="{060C60CC-BCDA-400B-BEAC-D2B37D40CD9F}">
      <dsp:nvSpPr>
        <dsp:cNvPr id="0" name=""/>
        <dsp:cNvSpPr/>
      </dsp:nvSpPr>
      <dsp:spPr>
        <a:xfrm rot="5400000">
          <a:off x="2010407" y="1371230"/>
          <a:ext cx="183714"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6D8CE1C-CA8D-43A8-B4BC-AACEB4B240BE}">
      <dsp:nvSpPr>
        <dsp:cNvPr id="0" name=""/>
        <dsp:cNvSpPr/>
      </dsp:nvSpPr>
      <dsp:spPr>
        <a:xfrm>
          <a:off x="2671" y="1646801"/>
          <a:ext cx="4199185" cy="1049796"/>
        </a:xfrm>
        <a:prstGeom prst="roundRect">
          <a:avLst>
            <a:gd name="adj" fmla="val 10000"/>
          </a:avLst>
        </a:prstGeom>
        <a:solidFill>
          <a:schemeClr val="tx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Log into VIC</a:t>
          </a:r>
        </a:p>
      </dsp:txBody>
      <dsp:txXfrm>
        <a:off x="33418" y="1677548"/>
        <a:ext cx="4137691" cy="988302"/>
      </dsp:txXfrm>
    </dsp:sp>
    <dsp:sp modelId="{5B0B408A-ED72-45EF-BEED-DE35C86E94F0}">
      <dsp:nvSpPr>
        <dsp:cNvPr id="0" name=""/>
        <dsp:cNvSpPr/>
      </dsp:nvSpPr>
      <dsp:spPr>
        <a:xfrm rot="5400000">
          <a:off x="2010407" y="2788455"/>
          <a:ext cx="183714"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036A9A83-747E-4D62-8865-11889233814E}">
      <dsp:nvSpPr>
        <dsp:cNvPr id="0" name=""/>
        <dsp:cNvSpPr/>
      </dsp:nvSpPr>
      <dsp:spPr>
        <a:xfrm>
          <a:off x="2671" y="3064026"/>
          <a:ext cx="4199185" cy="1049796"/>
        </a:xfrm>
        <a:prstGeom prst="roundRect">
          <a:avLst>
            <a:gd name="adj" fmla="val 10000"/>
          </a:avLst>
        </a:prstGeom>
        <a:solidFill>
          <a:schemeClr val="tx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Click the “remove me” button</a:t>
          </a:r>
        </a:p>
      </dsp:txBody>
      <dsp:txXfrm>
        <a:off x="33418" y="3094773"/>
        <a:ext cx="4137691" cy="988302"/>
      </dsp:txXfrm>
    </dsp:sp>
    <dsp:sp modelId="{908F42E7-AA64-429D-92EB-5C37F79DEF8E}">
      <dsp:nvSpPr>
        <dsp:cNvPr id="0" name=""/>
        <dsp:cNvSpPr/>
      </dsp:nvSpPr>
      <dsp:spPr>
        <a:xfrm>
          <a:off x="4789742" y="229576"/>
          <a:ext cx="4199185" cy="1049796"/>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t>Less</a:t>
          </a:r>
          <a:r>
            <a:rPr lang="en-US" sz="2400" kern="1200" dirty="0"/>
            <a:t> than 36 Hours to your assignment</a:t>
          </a:r>
        </a:p>
      </dsp:txBody>
      <dsp:txXfrm>
        <a:off x="4820489" y="260323"/>
        <a:ext cx="4137691" cy="988302"/>
      </dsp:txXfrm>
    </dsp:sp>
    <dsp:sp modelId="{1222EA43-E866-4445-98C4-8FD40C5471E6}">
      <dsp:nvSpPr>
        <dsp:cNvPr id="0" name=""/>
        <dsp:cNvSpPr/>
      </dsp:nvSpPr>
      <dsp:spPr>
        <a:xfrm rot="5393608">
          <a:off x="6793942" y="1380972"/>
          <a:ext cx="193457"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523B720E-3F0E-4535-A450-8DF4995D43A4}">
      <dsp:nvSpPr>
        <dsp:cNvPr id="0" name=""/>
        <dsp:cNvSpPr/>
      </dsp:nvSpPr>
      <dsp:spPr>
        <a:xfrm>
          <a:off x="4792414" y="1666286"/>
          <a:ext cx="4199185" cy="1049796"/>
        </a:xfrm>
        <a:prstGeom prst="roundRect">
          <a:avLst>
            <a:gd name="adj" fmla="val 10000"/>
          </a:avLst>
        </a:prstGeom>
        <a:solidFill>
          <a:schemeClr val="accent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You will no longer see the “remove me” button in VIC</a:t>
          </a:r>
        </a:p>
      </dsp:txBody>
      <dsp:txXfrm>
        <a:off x="4823161" y="1697033"/>
        <a:ext cx="4137691" cy="988302"/>
      </dsp:txXfrm>
    </dsp:sp>
    <dsp:sp modelId="{AD6586C6-DDB8-4972-9575-E3D20D435BC2}">
      <dsp:nvSpPr>
        <dsp:cNvPr id="0" name=""/>
        <dsp:cNvSpPr/>
      </dsp:nvSpPr>
      <dsp:spPr>
        <a:xfrm rot="5406570">
          <a:off x="6808556" y="2798197"/>
          <a:ext cx="164230" cy="183714"/>
        </a:xfrm>
        <a:prstGeom prst="rightArrow">
          <a:avLst>
            <a:gd name="adj1" fmla="val 667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sp>
    <dsp:sp modelId="{A43CF7CE-AFAC-4598-AF1C-5F05584D3002}">
      <dsp:nvSpPr>
        <dsp:cNvPr id="0" name=""/>
        <dsp:cNvSpPr/>
      </dsp:nvSpPr>
      <dsp:spPr>
        <a:xfrm>
          <a:off x="4789742" y="3064026"/>
          <a:ext cx="4199185" cy="1049796"/>
        </a:xfrm>
        <a:prstGeom prst="roundRect">
          <a:avLst>
            <a:gd name="adj" fmla="val 10000"/>
          </a:avLst>
        </a:prstGeom>
        <a:solidFill>
          <a:schemeClr val="accent2">
            <a:lumMod val="40000"/>
            <a:lumOff val="60000"/>
            <a:alpha val="90000"/>
          </a:schemeClr>
        </a:solidFill>
        <a:ln w="1905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lumMod val="75000"/>
                  <a:lumOff val="25000"/>
                </a:schemeClr>
              </a:solidFill>
            </a:rPr>
            <a:t>Email </a:t>
          </a:r>
          <a:r>
            <a:rPr lang="en-US" sz="2400" kern="1200" dirty="0">
              <a:solidFill>
                <a:schemeClr val="tx1">
                  <a:lumMod val="75000"/>
                  <a:lumOff val="25000"/>
                </a:schemeClr>
              </a:solidFill>
              <a:hlinkClick xmlns:r="http://schemas.openxmlformats.org/officeDocument/2006/relationships" r:id="rId1"/>
            </a:rPr>
            <a:t>TinyLions@hshv.org</a:t>
          </a:r>
          <a:r>
            <a:rPr lang="en-US" sz="2400" kern="1200" dirty="0">
              <a:solidFill>
                <a:schemeClr val="tx1">
                  <a:lumMod val="75000"/>
                  <a:lumOff val="25000"/>
                </a:schemeClr>
              </a:solidFill>
            </a:rPr>
            <a:t>  to let us know you aren’t coming in</a:t>
          </a:r>
        </a:p>
      </dsp:txBody>
      <dsp:txXfrm>
        <a:off x="4820489" y="3094773"/>
        <a:ext cx="4137691" cy="98830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105E2168-66D5-4C26-A767-C00C7DB751BB}" type="datetimeFigureOut">
              <a:rPr lang="en-US"/>
              <a:pPr>
                <a:defRPr/>
              </a:pPr>
              <a:t>5/20/2026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55B2AFBE-45AA-486B-83ED-E9EAF3F55039}" type="slidenum">
              <a:rPr lang="en-US" altLang="en-US"/>
              <a:pPr>
                <a:defRPr/>
              </a:pPr>
              <a:t>‹#›</a:t>
            </a:fld>
            <a:endParaRPr lang="en-US" altLang="en-US" dirty="0"/>
          </a:p>
        </p:txBody>
      </p:sp>
    </p:spTree>
    <p:extLst>
      <p:ext uri="{BB962C8B-B14F-4D97-AF65-F5344CB8AC3E}">
        <p14:creationId xmlns:p14="http://schemas.microsoft.com/office/powerpoint/2010/main" val="3922803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EF6A5AD9-239B-4D5B-914D-9F736BC4FA7E}" type="datetimeFigureOut">
              <a:rPr lang="en-US"/>
              <a:pPr>
                <a:defRPr/>
              </a:pPr>
              <a:t>5/20/2026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1DC18557-2CC7-4E30-9F99-DEE567D82431}" type="slidenum">
              <a:rPr lang="en-US" altLang="en-US"/>
              <a:pPr>
                <a:defRPr/>
              </a:pPr>
              <a:t>‹#›</a:t>
            </a:fld>
            <a:endParaRPr lang="en-US" altLang="en-US" dirty="0"/>
          </a:p>
        </p:txBody>
      </p:sp>
    </p:spTree>
    <p:extLst>
      <p:ext uri="{BB962C8B-B14F-4D97-AF65-F5344CB8AC3E}">
        <p14:creationId xmlns:p14="http://schemas.microsoft.com/office/powerpoint/2010/main" val="3599096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volunteers@hshv.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volunteers@hshv.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EAA93243-63BE-4453-9705-CC4E1DD1125E}" type="slidenum">
              <a:rPr lang="en-US" altLang="en-US" smtClean="0"/>
              <a:pPr/>
              <a:t>1</a:t>
            </a:fld>
            <a:endParaRPr lang="en-US" altLang="en-US"/>
          </a:p>
        </p:txBody>
      </p:sp>
    </p:spTree>
    <p:extLst>
      <p:ext uri="{BB962C8B-B14F-4D97-AF65-F5344CB8AC3E}">
        <p14:creationId xmlns:p14="http://schemas.microsoft.com/office/powerpoint/2010/main" val="866122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r>
              <a:rPr lang="en-US" altLang="en-US" sz="2400" b="1" u="sng" dirty="0">
                <a:solidFill>
                  <a:schemeClr val="accent2">
                    <a:lumMod val="75000"/>
                  </a:schemeClr>
                </a:solidFill>
              </a:rPr>
              <a:t>Balance.</a:t>
            </a:r>
            <a:r>
              <a:rPr lang="en-US" altLang="en-US" sz="2400" b="1" dirty="0">
                <a:solidFill>
                  <a:schemeClr val="accent2">
                    <a:lumMod val="75000"/>
                  </a:schemeClr>
                </a:solidFill>
              </a:rPr>
              <a:t> </a:t>
            </a:r>
            <a:r>
              <a:rPr lang="en-US" altLang="en-US" sz="2400" dirty="0"/>
              <a:t>We understand that you have a life outside of volunteering. </a:t>
            </a:r>
            <a:endParaRPr lang="en-US" altLang="en-US" sz="2400" u="sng" dirty="0"/>
          </a:p>
          <a:p>
            <a:pPr lvl="1">
              <a:defRPr/>
            </a:pPr>
            <a:r>
              <a:rPr lang="en-US" altLang="en-US" sz="1800" dirty="0"/>
              <a:t>Don’t overschedule yourself as this could potentially lead to burn-out/compassion fatigue. Ideally no more than 4 hours on a given day.  </a:t>
            </a:r>
          </a:p>
          <a:p>
            <a:pPr>
              <a:defRPr/>
            </a:pPr>
            <a:r>
              <a:rPr lang="en-US" altLang="en-US" sz="2300" b="1" u="sng" dirty="0">
                <a:solidFill>
                  <a:schemeClr val="accent2">
                    <a:lumMod val="75000"/>
                  </a:schemeClr>
                </a:solidFill>
              </a:rPr>
              <a:t>Communication</a:t>
            </a:r>
            <a:r>
              <a:rPr lang="en-US" altLang="en-US" sz="2300" b="1" dirty="0">
                <a:solidFill>
                  <a:schemeClr val="accent2">
                    <a:lumMod val="75000"/>
                  </a:schemeClr>
                </a:solidFill>
              </a:rPr>
              <a:t>. </a:t>
            </a:r>
            <a:r>
              <a:rPr lang="en-US" altLang="en-US" sz="2300" dirty="0"/>
              <a:t>Starts with the volunteer department.  </a:t>
            </a:r>
          </a:p>
          <a:p>
            <a:pPr lvl="1">
              <a:defRPr/>
            </a:pPr>
            <a:r>
              <a:rPr lang="en-US" altLang="en-US" sz="1800" dirty="0"/>
              <a:t>Feel free to email </a:t>
            </a:r>
            <a:r>
              <a:rPr lang="en-US" altLang="en-US" sz="1800" dirty="0">
                <a:hlinkClick r:id="rId3"/>
              </a:rPr>
              <a:t>volunteers@hshv.org</a:t>
            </a:r>
            <a:r>
              <a:rPr lang="en-US" altLang="en-US" sz="1800" dirty="0"/>
              <a:t> or follow up with Karen, Tawn, or Ashley directly.  We are here to help! </a:t>
            </a:r>
          </a:p>
          <a:p>
            <a:pPr>
              <a:defRPr/>
            </a:pPr>
            <a:r>
              <a:rPr lang="en-US" altLang="en-US" sz="2300" b="1" u="sng" dirty="0">
                <a:solidFill>
                  <a:schemeClr val="accent2">
                    <a:lumMod val="75000"/>
                  </a:schemeClr>
                </a:solidFill>
              </a:rPr>
              <a:t>Have Fun.</a:t>
            </a:r>
            <a:r>
              <a:rPr lang="en-US" altLang="en-US" sz="2300" b="1" dirty="0">
                <a:solidFill>
                  <a:schemeClr val="accent2">
                    <a:lumMod val="75000"/>
                  </a:schemeClr>
                </a:solidFill>
              </a:rPr>
              <a:t>  </a:t>
            </a:r>
            <a:r>
              <a:rPr lang="en-US" altLang="en-US" sz="2300" dirty="0"/>
              <a:t>Each year we have end of year and summer appreciation events. We also celebrate Volunteer Appreciation Week with fun giveaways and special classes. We want you to enjoy your time volunteering! </a:t>
            </a:r>
          </a:p>
          <a:p>
            <a:pPr>
              <a:defRPr/>
            </a:pPr>
            <a:r>
              <a:rPr lang="en-US" altLang="en-US" sz="2300" b="1" u="sng" dirty="0">
                <a:solidFill>
                  <a:schemeClr val="accent2">
                    <a:lumMod val="75000"/>
                  </a:schemeClr>
                </a:solidFill>
              </a:rPr>
              <a:t>Respect.</a:t>
            </a:r>
            <a:r>
              <a:rPr lang="en-US" altLang="en-US" sz="2300" b="1" dirty="0">
                <a:solidFill>
                  <a:schemeClr val="accent2">
                    <a:lumMod val="75000"/>
                  </a:schemeClr>
                </a:solidFill>
              </a:rPr>
              <a:t> </a:t>
            </a:r>
            <a:r>
              <a:rPr lang="en-US" altLang="en-US" sz="2300" dirty="0"/>
              <a:t>We ask that policies and procedures are followed to ensure the safety of you, those around you, and the animals trusted in our care.  </a:t>
            </a:r>
            <a:endParaRPr lang="en-US" altLang="en-US" sz="1900" dirty="0"/>
          </a:p>
          <a:p>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B5215E-0B24-4475-8C4F-D07FDFA8273F}" type="slidenum">
              <a:rPr lang="en-US" altLang="en-US" smtClean="0"/>
              <a:pPr>
                <a:spcBef>
                  <a:spcPct val="0"/>
                </a:spcBef>
              </a:pPr>
              <a:t>28</a:t>
            </a:fld>
            <a:endParaRPr lang="en-US" altLang="en-US"/>
          </a:p>
        </p:txBody>
      </p:sp>
    </p:spTree>
    <p:extLst>
      <p:ext uri="{BB962C8B-B14F-4D97-AF65-F5344CB8AC3E}">
        <p14:creationId xmlns:p14="http://schemas.microsoft.com/office/powerpoint/2010/main" val="397136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Closed group, must be a  volunteer to join</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31</a:t>
            </a:fld>
            <a:endParaRPr lang="en-US" altLang="en-US" dirty="0"/>
          </a:p>
        </p:txBody>
      </p:sp>
    </p:spTree>
    <p:extLst>
      <p:ext uri="{BB962C8B-B14F-4D97-AF65-F5344CB8AC3E}">
        <p14:creationId xmlns:p14="http://schemas.microsoft.com/office/powerpoint/2010/main" val="802033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0" dirty="0">
                <a:latin typeface="+mn-lt"/>
              </a:rPr>
              <a:t>Posts that do not fit within the social media policies will be removed. </a:t>
            </a:r>
          </a:p>
          <a:p>
            <a:pPr marL="342900" indent="-342900">
              <a:buFont typeface="Arial" panose="020B0604020202020204" pitchFamily="34" charset="0"/>
              <a:buChar char="•"/>
            </a:pPr>
            <a:r>
              <a:rPr lang="en-US" b="0" dirty="0">
                <a:latin typeface="+mn-lt"/>
              </a:rPr>
              <a:t>If a post needs to be removed, the volunteer will be notified by Karen or Tawn explaining “why”.</a:t>
            </a:r>
          </a:p>
          <a:p>
            <a:pPr marL="342900" indent="-342900">
              <a:buFont typeface="Arial" panose="020B0604020202020204" pitchFamily="34" charset="0"/>
              <a:buChar char="•"/>
            </a:pPr>
            <a:r>
              <a:rPr lang="en-US" b="0" dirty="0">
                <a:latin typeface="+mn-lt"/>
              </a:rPr>
              <a:t>Volunteers may be removed from the </a:t>
            </a:r>
            <a:r>
              <a:rPr lang="en-US" b="0" dirty="0" err="1">
                <a:latin typeface="+mn-lt"/>
              </a:rPr>
              <a:t>facebook</a:t>
            </a:r>
            <a:r>
              <a:rPr lang="en-US" b="0" dirty="0">
                <a:latin typeface="+mn-lt"/>
              </a:rPr>
              <a:t> group after 2 posts.  </a:t>
            </a:r>
          </a:p>
          <a:p>
            <a:pPr marL="342900" indent="-342900">
              <a:buFont typeface="Arial" panose="020B0604020202020204" pitchFamily="34" charset="0"/>
              <a:buChar char="•"/>
            </a:pPr>
            <a:r>
              <a:rPr lang="en-US" b="0" dirty="0">
                <a:latin typeface="+mn-lt"/>
              </a:rPr>
              <a:t>Tone of the group remains positive.</a:t>
            </a:r>
          </a:p>
          <a:p>
            <a:pPr marL="663575" lvl="1" indent="-342900">
              <a:buFont typeface="Arial" panose="020B0604020202020204" pitchFamily="34" charset="0"/>
              <a:buChar char="•"/>
            </a:pPr>
            <a:r>
              <a:rPr lang="en-US" sz="2000" b="0" dirty="0">
                <a:latin typeface="+mn-lt"/>
              </a:rPr>
              <a:t>Respecting that not everyone wants to know or read about certain topics</a:t>
            </a:r>
          </a:p>
          <a:p>
            <a:pPr marL="663575" lvl="1" indent="-342900">
              <a:buFont typeface="Arial" panose="020B0604020202020204" pitchFamily="34" charset="0"/>
              <a:buChar char="•"/>
            </a:pPr>
            <a:r>
              <a:rPr lang="en-US" sz="2000" b="0" dirty="0">
                <a:latin typeface="+mn-lt"/>
              </a:rPr>
              <a:t>If you ever have questions, please just ask.  We are here and want to help </a:t>
            </a:r>
            <a:r>
              <a:rPr lang="en-US" sz="2000" b="0" dirty="0">
                <a:latin typeface="+mn-lt"/>
                <a:sym typeface="Wingdings" panose="05000000000000000000" pitchFamily="2" charset="2"/>
              </a:rPr>
              <a:t>.</a:t>
            </a:r>
            <a:endParaRPr lang="en-US" sz="2000" b="0" dirty="0">
              <a:latin typeface="+mn-lt"/>
            </a:endParaRP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32</a:t>
            </a:fld>
            <a:endParaRPr lang="en-US" altLang="en-US" dirty="0"/>
          </a:p>
        </p:txBody>
      </p:sp>
    </p:spTree>
    <p:extLst>
      <p:ext uri="{BB962C8B-B14F-4D97-AF65-F5344CB8AC3E}">
        <p14:creationId xmlns:p14="http://schemas.microsoft.com/office/powerpoint/2010/main" val="3087998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p:cNvSpPr>
            <a:spLocks noGrp="1"/>
          </p:cNvSpPr>
          <p:nvPr>
            <p:ph type="sldNum" sz="quarter" idx="5"/>
          </p:nvPr>
        </p:nvSpPr>
        <p:spPr bwMode="auto">
          <a:ln>
            <a:miter lim="800000"/>
            <a:headEnd/>
            <a:tailEnd/>
          </a:ln>
        </p:spPr>
        <p:txBody>
          <a:bodyPr/>
          <a:lstStyle/>
          <a:p>
            <a:pPr>
              <a:defRPr/>
            </a:pPr>
            <a:fld id="{B5B8E170-22D3-4433-B5AB-22276C9F80E5}"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21282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p:cNvSpPr>
            <a:spLocks noGrp="1"/>
          </p:cNvSpPr>
          <p:nvPr>
            <p:ph type="sldNum" sz="quarter" idx="5"/>
          </p:nvPr>
        </p:nvSpPr>
        <p:spPr bwMode="auto">
          <a:ln>
            <a:miter lim="800000"/>
            <a:headEnd/>
            <a:tailEnd/>
          </a:ln>
        </p:spPr>
        <p:txBody>
          <a:bodyPr/>
          <a:lstStyle/>
          <a:p>
            <a:pPr>
              <a:defRPr/>
            </a:pPr>
            <a:fld id="{9AF55039-ECCC-4B24-891F-0D96289D47B7}" type="slidenum">
              <a:rPr lang="en-US" smtClean="0"/>
              <a:pPr>
                <a:defRPr/>
              </a:pPr>
              <a:t>36</a:t>
            </a:fld>
            <a:endParaRPr lang="en-US"/>
          </a:p>
        </p:txBody>
      </p:sp>
    </p:spTree>
    <p:extLst>
      <p:ext uri="{BB962C8B-B14F-4D97-AF65-F5344CB8AC3E}">
        <p14:creationId xmlns:p14="http://schemas.microsoft.com/office/powerpoint/2010/main" val="135655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ln>
            <a:miter lim="800000"/>
            <a:headEnd/>
            <a:tailEnd/>
          </a:ln>
        </p:spPr>
        <p:txBody>
          <a:bodyPr/>
          <a:lstStyle/>
          <a:p>
            <a:pPr>
              <a:defRPr/>
            </a:pPr>
            <a:fld id="{3B1F7C26-99C1-471E-8D32-C5636CF6FECB}" type="slidenum">
              <a:rPr lang="en-US" smtClean="0"/>
              <a:pPr>
                <a:defRPr/>
              </a:pPr>
              <a:t>37</a:t>
            </a:fld>
            <a:endParaRPr lang="en-US"/>
          </a:p>
        </p:txBody>
      </p:sp>
    </p:spTree>
    <p:extLst>
      <p:ext uri="{BB962C8B-B14F-4D97-AF65-F5344CB8AC3E}">
        <p14:creationId xmlns:p14="http://schemas.microsoft.com/office/powerpoint/2010/main" val="153979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348452-3FFB-4F1C-9CA2-6E0FE027CF04}" type="slidenum">
              <a:rPr lang="en-US" altLang="en-US" smtClean="0">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3484988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where you pre-register for all of your volunteer assignments </a:t>
            </a:r>
          </a:p>
        </p:txBody>
      </p:sp>
      <p:sp>
        <p:nvSpPr>
          <p:cNvPr id="25604" name="Slide Number Placeholder 3"/>
          <p:cNvSpPr>
            <a:spLocks noGrp="1"/>
          </p:cNvSpPr>
          <p:nvPr>
            <p:ph type="sldNum" sz="quarter" idx="5"/>
          </p:nvPr>
        </p:nvSpPr>
        <p:spPr bwMode="auto">
          <a:ln>
            <a:miter lim="800000"/>
            <a:headEnd/>
            <a:tailEnd/>
          </a:ln>
        </p:spPr>
        <p:txBody>
          <a:bodyPr/>
          <a:lstStyle/>
          <a:p>
            <a:pPr>
              <a:defRPr/>
            </a:pPr>
            <a:fld id="{92FA4BF6-73C8-452B-9632-0883641CFF84}" type="slidenum">
              <a:rPr lang="en-US" smtClean="0"/>
              <a:pPr>
                <a:defRPr/>
              </a:pPr>
              <a:t>39</a:t>
            </a:fld>
            <a:endParaRPr lang="en-US"/>
          </a:p>
        </p:txBody>
      </p:sp>
    </p:spTree>
    <p:extLst>
      <p:ext uri="{BB962C8B-B14F-4D97-AF65-F5344CB8AC3E}">
        <p14:creationId xmlns:p14="http://schemas.microsoft.com/office/powerpoint/2010/main" val="269883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2" name="Slide Number Placeholder 3"/>
          <p:cNvSpPr>
            <a:spLocks noGrp="1"/>
          </p:cNvSpPr>
          <p:nvPr>
            <p:ph type="sldNum" sz="quarter" idx="5"/>
          </p:nvPr>
        </p:nvSpPr>
        <p:spPr bwMode="auto">
          <a:ln>
            <a:miter lim="800000"/>
            <a:headEnd/>
            <a:tailEnd/>
          </a:ln>
        </p:spPr>
        <p:txBody>
          <a:bodyPr/>
          <a:lstStyle/>
          <a:p>
            <a:pPr>
              <a:defRPr/>
            </a:pPr>
            <a:fld id="{5BD652E9-C80A-444B-8DB0-047AA1B9AB62}" type="slidenum">
              <a:rPr lang="en-US" smtClean="0"/>
              <a:pPr>
                <a:defRPr/>
              </a:pPr>
              <a:t>40</a:t>
            </a:fld>
            <a:endParaRPr lang="en-US"/>
          </a:p>
        </p:txBody>
      </p:sp>
    </p:spTree>
    <p:extLst>
      <p:ext uri="{BB962C8B-B14F-4D97-AF65-F5344CB8AC3E}">
        <p14:creationId xmlns:p14="http://schemas.microsoft.com/office/powerpoint/2010/main" val="2194785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700" name="Slide Number Placeholder 3"/>
          <p:cNvSpPr>
            <a:spLocks noGrp="1"/>
          </p:cNvSpPr>
          <p:nvPr>
            <p:ph type="sldNum" sz="quarter" idx="5"/>
          </p:nvPr>
        </p:nvSpPr>
        <p:spPr bwMode="auto">
          <a:ln>
            <a:miter lim="800000"/>
            <a:headEnd/>
            <a:tailEnd/>
          </a:ln>
        </p:spPr>
        <p:txBody>
          <a:bodyPr/>
          <a:lstStyle/>
          <a:p>
            <a:pPr>
              <a:defRPr/>
            </a:pPr>
            <a:fld id="{9DF30CCC-B8FF-427A-8D17-56F1C7EF0706}" type="slidenum">
              <a:rPr lang="en-US" smtClean="0"/>
              <a:pPr>
                <a:defRPr/>
              </a:pPr>
              <a:t>43</a:t>
            </a:fld>
            <a:endParaRPr lang="en-US"/>
          </a:p>
        </p:txBody>
      </p:sp>
    </p:spTree>
    <p:extLst>
      <p:ext uri="{BB962C8B-B14F-4D97-AF65-F5344CB8AC3E}">
        <p14:creationId xmlns:p14="http://schemas.microsoft.com/office/powerpoint/2010/main" val="425419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2</a:t>
            </a:fld>
            <a:endParaRPr lang="en-US" altLang="en-US" dirty="0"/>
          </a:p>
        </p:txBody>
      </p:sp>
    </p:spTree>
    <p:extLst>
      <p:ext uri="{BB962C8B-B14F-4D97-AF65-F5344CB8AC3E}">
        <p14:creationId xmlns:p14="http://schemas.microsoft.com/office/powerpoint/2010/main" val="2400918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4820" name="Slide Number Placeholder 3"/>
          <p:cNvSpPr>
            <a:spLocks noGrp="1"/>
          </p:cNvSpPr>
          <p:nvPr>
            <p:ph type="sldNum" sz="quarter" idx="5"/>
          </p:nvPr>
        </p:nvSpPr>
        <p:spPr bwMode="auto">
          <a:ln>
            <a:miter lim="800000"/>
            <a:headEnd/>
            <a:tailEnd/>
          </a:ln>
        </p:spPr>
        <p:txBody>
          <a:bodyPr/>
          <a:lstStyle/>
          <a:p>
            <a:pPr>
              <a:defRPr/>
            </a:pPr>
            <a:fld id="{C2363966-5229-4B50-BCE2-7BE946BC6B96}" type="slidenum">
              <a:rPr lang="en-US" smtClean="0"/>
              <a:pPr>
                <a:defRPr/>
              </a:pPr>
              <a:t>44</a:t>
            </a:fld>
            <a:endParaRPr lang="en-US"/>
          </a:p>
        </p:txBody>
      </p:sp>
    </p:spTree>
    <p:extLst>
      <p:ext uri="{BB962C8B-B14F-4D97-AF65-F5344CB8AC3E}">
        <p14:creationId xmlns:p14="http://schemas.microsoft.com/office/powerpoint/2010/main" val="4239271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6" name="Slide Number Placeholder 3"/>
          <p:cNvSpPr>
            <a:spLocks noGrp="1"/>
          </p:cNvSpPr>
          <p:nvPr>
            <p:ph type="sldNum" sz="quarter" idx="5"/>
          </p:nvPr>
        </p:nvSpPr>
        <p:spPr bwMode="auto">
          <a:ln>
            <a:miter lim="800000"/>
            <a:headEnd/>
            <a:tailEnd/>
          </a:ln>
        </p:spPr>
        <p:txBody>
          <a:bodyPr/>
          <a:lstStyle/>
          <a:p>
            <a:pPr>
              <a:defRPr/>
            </a:pPr>
            <a:fld id="{9AF55039-ECCC-4B24-891F-0D96289D47B7}" type="slidenum">
              <a:rPr lang="en-US" smtClean="0">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417912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48</a:t>
            </a:fld>
            <a:endParaRPr lang="en-US" altLang="en-US" dirty="0"/>
          </a:p>
        </p:txBody>
      </p:sp>
    </p:spTree>
    <p:extLst>
      <p:ext uri="{BB962C8B-B14F-4D97-AF65-F5344CB8AC3E}">
        <p14:creationId xmlns:p14="http://schemas.microsoft.com/office/powerpoint/2010/main" val="404446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r>
              <a:rPr lang="en-US" altLang="en-US" sz="2400" dirty="0"/>
              <a:t>A monthly inactive report is completed</a:t>
            </a:r>
          </a:p>
          <a:p>
            <a:pPr marL="652463" lvl="1" indent="-285750"/>
            <a:r>
              <a:rPr lang="en-US" altLang="en-US" sz="2000" dirty="0"/>
              <a:t>Looks at which volunteers have not logged </a:t>
            </a:r>
            <a:r>
              <a:rPr lang="en-US" altLang="en-US" sz="2000" u="sng" dirty="0"/>
              <a:t>any</a:t>
            </a:r>
            <a:r>
              <a:rPr lang="en-US" altLang="en-US" sz="2000" dirty="0"/>
              <a:t> time in the past 90 days.</a:t>
            </a:r>
          </a:p>
          <a:p>
            <a:pPr marL="652463" lvl="1" indent="-285750"/>
            <a:r>
              <a:rPr lang="en-US" altLang="en-US" sz="2000" dirty="0"/>
              <a:t>You will receive email notification that you are on the inactive list</a:t>
            </a:r>
          </a:p>
          <a:p>
            <a:pPr marL="652463" lvl="1" indent="-285750"/>
            <a:r>
              <a:rPr lang="en-US" altLang="en-US" sz="2000" dirty="0"/>
              <a:t>If you do not complete a shift prior to the date given in the email, your account will be archived. </a:t>
            </a:r>
          </a:p>
          <a:p>
            <a:pPr marL="652463" lvl="1" indent="-285750"/>
            <a:r>
              <a:rPr lang="en-US" altLang="en-US" sz="2000" dirty="0"/>
              <a:t>Need to take time off (a month or more)? Email </a:t>
            </a:r>
            <a:r>
              <a:rPr lang="en-US" altLang="en-US" sz="2000" dirty="0">
                <a:hlinkClick r:id="rId3"/>
              </a:rPr>
              <a:t>volunteers@hshv.org</a:t>
            </a:r>
            <a:r>
              <a:rPr lang="en-US" altLang="en-US" sz="1700" dirty="0"/>
              <a:t> so we can update your account to vacation mode. </a:t>
            </a:r>
            <a:br>
              <a:rPr lang="en-US" altLang="en-US" sz="1700" dirty="0"/>
            </a:br>
            <a:endParaRPr lang="en-US" altLang="en-US" sz="1700" dirty="0"/>
          </a:p>
          <a:p>
            <a:pPr marL="342900" indent="-342900"/>
            <a:r>
              <a:rPr lang="en-US" altLang="en-US" sz="2400" dirty="0"/>
              <a:t>Absences without Notification</a:t>
            </a:r>
          </a:p>
          <a:p>
            <a:pPr lvl="1"/>
            <a:r>
              <a:rPr lang="en-US" altLang="en-US" sz="2000" dirty="0"/>
              <a:t>Will be marked in your account</a:t>
            </a:r>
          </a:p>
          <a:p>
            <a:pPr lvl="1"/>
            <a:r>
              <a:rPr lang="en-US" altLang="en-US" sz="2000" dirty="0"/>
              <a:t>3 absences without notification=possible dismissal from volunteering</a:t>
            </a:r>
          </a:p>
          <a:p>
            <a:endParaRPr lang="en-US"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B0C129-6675-45A9-B11D-687B08776F44}" type="slidenum">
              <a:rPr lang="en-US" altLang="en-US" smtClean="0"/>
              <a:pPr>
                <a:spcBef>
                  <a:spcPct val="0"/>
                </a:spcBef>
              </a:pPr>
              <a:t>49</a:t>
            </a:fld>
            <a:endParaRPr lang="en-US" altLang="en-US"/>
          </a:p>
        </p:txBody>
      </p:sp>
    </p:spTree>
    <p:extLst>
      <p:ext uri="{BB962C8B-B14F-4D97-AF65-F5344CB8AC3E}">
        <p14:creationId xmlns:p14="http://schemas.microsoft.com/office/powerpoint/2010/main" val="220122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6</a:t>
            </a:fld>
            <a:endParaRPr lang="en-US" altLang="en-US" dirty="0"/>
          </a:p>
        </p:txBody>
      </p:sp>
    </p:spTree>
    <p:extLst>
      <p:ext uri="{BB962C8B-B14F-4D97-AF65-F5344CB8AC3E}">
        <p14:creationId xmlns:p14="http://schemas.microsoft.com/office/powerpoint/2010/main" val="412121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We are not affiliated</a:t>
            </a:r>
            <a:r>
              <a:rPr lang="en-US" baseline="0" dirty="0"/>
              <a:t> with any other Humane Society, we have our own separate operating budget.  </a:t>
            </a:r>
            <a:endParaRPr 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98BA2D-DC4E-4200-B0D8-1FA692BA0CB8}" type="slidenum">
              <a:rPr lang="en-US" altLang="en-US" smtClean="0"/>
              <a:pPr>
                <a:spcBef>
                  <a:spcPct val="0"/>
                </a:spcBef>
              </a:pPr>
              <a:t>7</a:t>
            </a:fld>
            <a:endParaRPr lang="en-US" altLang="en-US"/>
          </a:p>
        </p:txBody>
      </p:sp>
    </p:spTree>
    <p:extLst>
      <p:ext uri="{BB962C8B-B14F-4D97-AF65-F5344CB8AC3E}">
        <p14:creationId xmlns:p14="http://schemas.microsoft.com/office/powerpoint/2010/main" val="193848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fontScale="85000" lnSpcReduction="20000"/>
          </a:bodyPr>
          <a:lstStyle/>
          <a:p>
            <a:pPr>
              <a:defRPr/>
            </a:pPr>
            <a:r>
              <a:rPr lang="en-US" sz="2000" dirty="0">
                <a:solidFill>
                  <a:schemeClr val="accent6">
                    <a:lumMod val="50000"/>
                  </a:schemeClr>
                </a:solidFill>
              </a:rPr>
              <a:t>HSHV is an Open Admission Shelter. </a:t>
            </a:r>
          </a:p>
          <a:p>
            <a:pPr lvl="1">
              <a:defRPr/>
            </a:pPr>
            <a:r>
              <a:rPr lang="en-US" sz="1800" dirty="0">
                <a:solidFill>
                  <a:schemeClr val="accent6">
                    <a:lumMod val="50000"/>
                  </a:schemeClr>
                </a:solidFill>
              </a:rPr>
              <a:t>We accept strays and owner surrenders even when the shelter is full. </a:t>
            </a:r>
          </a:p>
          <a:p>
            <a:pPr lvl="1">
              <a:defRPr/>
            </a:pPr>
            <a:r>
              <a:rPr lang="en-US" altLang="en-US" sz="1800" dirty="0">
                <a:solidFill>
                  <a:schemeClr val="accent6">
                    <a:lumMod val="50000"/>
                  </a:schemeClr>
                </a:solidFill>
              </a:rPr>
              <a:t>Since HSHV is an ‘open admission’ shelter, euthanasia is a part of our operation</a:t>
            </a:r>
          </a:p>
          <a:p>
            <a:r>
              <a:rPr lang="en-US" sz="2000" dirty="0">
                <a:solidFill>
                  <a:schemeClr val="accent6">
                    <a:lumMod val="50000"/>
                  </a:schemeClr>
                </a:solidFill>
              </a:rPr>
              <a:t>While HSHV fits the definition of “no-kill” (as defined by Maddie’s fund) we don’t use the term very often because there is so much confusion and politics around the term.</a:t>
            </a:r>
          </a:p>
          <a:p>
            <a:r>
              <a:rPr lang="en-US" altLang="en-US" sz="2000" dirty="0">
                <a:solidFill>
                  <a:schemeClr val="accent6">
                    <a:lumMod val="50000"/>
                  </a:schemeClr>
                </a:solidFill>
              </a:rPr>
              <a:t>Circumstances when euthanasia is the humane course of action:</a:t>
            </a:r>
          </a:p>
          <a:p>
            <a:pPr lvl="2"/>
            <a:r>
              <a:rPr lang="en-US" altLang="en-US" sz="1800" dirty="0">
                <a:solidFill>
                  <a:schemeClr val="accent6">
                    <a:lumMod val="50000"/>
                  </a:schemeClr>
                </a:solidFill>
              </a:rPr>
              <a:t>unmanageable pain that cannot be controlled through reasonable medication and/or medical treatment</a:t>
            </a:r>
          </a:p>
          <a:p>
            <a:pPr lvl="2"/>
            <a:r>
              <a:rPr lang="en-US" altLang="en-US" sz="1800" dirty="0">
                <a:solidFill>
                  <a:schemeClr val="accent6">
                    <a:lumMod val="50000"/>
                  </a:schemeClr>
                </a:solidFill>
              </a:rPr>
              <a:t>severely injured </a:t>
            </a:r>
          </a:p>
          <a:p>
            <a:pPr lvl="2"/>
            <a:r>
              <a:rPr lang="en-US" altLang="en-US" sz="1800" dirty="0">
                <a:solidFill>
                  <a:schemeClr val="accent6">
                    <a:lumMod val="50000"/>
                  </a:schemeClr>
                </a:solidFill>
              </a:rPr>
              <a:t>chronic medical issues </a:t>
            </a:r>
          </a:p>
          <a:p>
            <a:pPr lvl="2"/>
            <a:r>
              <a:rPr lang="en-US" altLang="en-US" sz="1800" dirty="0">
                <a:solidFill>
                  <a:schemeClr val="accent6">
                    <a:lumMod val="50000"/>
                  </a:schemeClr>
                </a:solidFill>
              </a:rPr>
              <a:t>deemed unsafe </a:t>
            </a:r>
          </a:p>
          <a:p>
            <a:pPr lvl="2"/>
            <a:r>
              <a:rPr lang="en-US" altLang="en-US" sz="1800" dirty="0">
                <a:solidFill>
                  <a:schemeClr val="accent6">
                    <a:lumMod val="50000"/>
                  </a:schemeClr>
                </a:solidFill>
              </a:rPr>
              <a:t>cage neurosis that is not treatable with fostering </a:t>
            </a:r>
          </a:p>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8</a:t>
            </a:fld>
            <a:endParaRPr lang="en-US" altLang="en-US" dirty="0"/>
          </a:p>
        </p:txBody>
      </p:sp>
    </p:spTree>
    <p:extLst>
      <p:ext uri="{BB962C8B-B14F-4D97-AF65-F5344CB8AC3E}">
        <p14:creationId xmlns:p14="http://schemas.microsoft.com/office/powerpoint/2010/main" val="3459707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17</a:t>
            </a:fld>
            <a:endParaRPr lang="en-US" altLang="en-US" dirty="0"/>
          </a:p>
        </p:txBody>
      </p:sp>
    </p:spTree>
    <p:extLst>
      <p:ext uri="{BB962C8B-B14F-4D97-AF65-F5344CB8AC3E}">
        <p14:creationId xmlns:p14="http://schemas.microsoft.com/office/powerpoint/2010/main" val="130145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85750" indent="-285750" eaLnBrk="1" hangingPunct="1">
              <a:lnSpc>
                <a:spcPct val="80000"/>
              </a:lnSpc>
              <a:buFont typeface="Arial" pitchFamily="34" charset="0"/>
              <a:buChar char="•"/>
              <a:defRPr/>
            </a:pPr>
            <a:r>
              <a:rPr lang="en-US" sz="2000" dirty="0"/>
              <a:t>Highlighted 6 top areas: </a:t>
            </a:r>
          </a:p>
          <a:p>
            <a:pPr marL="925513" lvl="1" indent="-285750" eaLnBrk="1" hangingPunct="1">
              <a:lnSpc>
                <a:spcPct val="80000"/>
              </a:lnSpc>
              <a:buFont typeface="Arial" pitchFamily="34" charset="0"/>
              <a:buChar char="•"/>
              <a:defRPr/>
            </a:pPr>
            <a:r>
              <a:rPr lang="en-US" sz="2000" dirty="0"/>
              <a:t>Dog walking: 21,419</a:t>
            </a:r>
          </a:p>
          <a:p>
            <a:pPr marL="925513" lvl="1" indent="-285750" eaLnBrk="1" hangingPunct="1">
              <a:lnSpc>
                <a:spcPct val="80000"/>
              </a:lnSpc>
              <a:buFont typeface="Arial" pitchFamily="34" charset="0"/>
              <a:buChar char="•"/>
              <a:defRPr/>
            </a:pPr>
            <a:r>
              <a:rPr lang="en-US" sz="2000" dirty="0"/>
              <a:t>Cat Comforting: 6,944</a:t>
            </a:r>
          </a:p>
          <a:p>
            <a:pPr marL="925513" lvl="1" indent="-285750" eaLnBrk="1" hangingPunct="1">
              <a:lnSpc>
                <a:spcPct val="80000"/>
              </a:lnSpc>
              <a:buFont typeface="Arial" pitchFamily="34" charset="0"/>
              <a:buChar char="•"/>
              <a:defRPr/>
            </a:pPr>
            <a:r>
              <a:rPr lang="en-US" sz="2000" dirty="0"/>
              <a:t>Fostering: 43,367</a:t>
            </a:r>
          </a:p>
          <a:p>
            <a:pPr marL="925513" lvl="1" indent="-285750" eaLnBrk="1" hangingPunct="1">
              <a:lnSpc>
                <a:spcPct val="80000"/>
              </a:lnSpc>
              <a:buFont typeface="Arial" pitchFamily="34" charset="0"/>
              <a:buChar char="•"/>
              <a:defRPr/>
            </a:pPr>
            <a:r>
              <a:rPr lang="en-US" sz="2000" dirty="0"/>
              <a:t>Shelter Support: 9,046</a:t>
            </a:r>
          </a:p>
          <a:p>
            <a:pPr marL="925513" lvl="1" indent="-285750" eaLnBrk="1" hangingPunct="1">
              <a:lnSpc>
                <a:spcPct val="80000"/>
              </a:lnSpc>
              <a:buFont typeface="Arial" pitchFamily="34" charset="0"/>
              <a:buChar char="•"/>
              <a:defRPr/>
            </a:pPr>
            <a:r>
              <a:rPr lang="en-US" sz="2000" dirty="0"/>
              <a:t>Clinic Support: 1,602</a:t>
            </a:r>
          </a:p>
          <a:p>
            <a:pPr marL="925513" lvl="1" indent="-285750" eaLnBrk="1" hangingPunct="1">
              <a:lnSpc>
                <a:spcPct val="80000"/>
              </a:lnSpc>
              <a:buFont typeface="Arial" pitchFamily="34" charset="0"/>
              <a:buChar char="•"/>
              <a:defRPr/>
            </a:pPr>
            <a:r>
              <a:rPr lang="en-US" sz="2000" dirty="0"/>
              <a:t>Humane Education: 10,041</a:t>
            </a:r>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337E05-D5E0-48C0-85F8-4325ACE9D46B}" type="slidenum">
              <a:rPr lang="en-US" altLang="en-US" smtClean="0"/>
              <a:pPr>
                <a:spcBef>
                  <a:spcPct val="0"/>
                </a:spcBef>
              </a:pPr>
              <a:t>18</a:t>
            </a:fld>
            <a:endParaRPr lang="en-US" altLang="en-US"/>
          </a:p>
        </p:txBody>
      </p:sp>
    </p:spTree>
    <p:extLst>
      <p:ext uri="{BB962C8B-B14F-4D97-AF65-F5344CB8AC3E}">
        <p14:creationId xmlns:p14="http://schemas.microsoft.com/office/powerpoint/2010/main" val="372786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98438A-F3CC-4BCF-9B09-72682C0C5E32}"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307807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C18557-2CC7-4E30-9F99-DEE567D82431}" type="slidenum">
              <a:rPr lang="en-US" altLang="en-US" smtClean="0"/>
              <a:pPr>
                <a:defRPr/>
              </a:pPr>
              <a:t>24</a:t>
            </a:fld>
            <a:endParaRPr lang="en-US" altLang="en-US" dirty="0"/>
          </a:p>
        </p:txBody>
      </p:sp>
    </p:spTree>
    <p:extLst>
      <p:ext uri="{BB962C8B-B14F-4D97-AF65-F5344CB8AC3E}">
        <p14:creationId xmlns:p14="http://schemas.microsoft.com/office/powerpoint/2010/main" val="1157643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70B4BD"/>
        </a:solidFill>
        <a:effectLst/>
      </p:bgPr>
    </p:bg>
    <p:spTree>
      <p:nvGrpSpPr>
        <p:cNvPr id="1" name=""/>
        <p:cNvGrpSpPr/>
        <p:nvPr/>
      </p:nvGrpSpPr>
      <p:grpSpPr>
        <a:xfrm>
          <a:off x="0" y="0"/>
          <a:ext cx="0" cy="0"/>
          <a:chOff x="0" y="0"/>
          <a:chExt cx="0" cy="0"/>
        </a:xfrm>
      </p:grpSpPr>
      <p:sp>
        <p:nvSpPr>
          <p:cNvPr id="3" name="Rectangle 2"/>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p:cNvSpPr/>
          <p:nvPr/>
        </p:nvSpPr>
        <p:spPr>
          <a:xfrm>
            <a:off x="-9525" y="6053144"/>
            <a:ext cx="2249488" cy="712787"/>
          </a:xfrm>
          <a:prstGeom prst="rect">
            <a:avLst/>
          </a:prstGeom>
          <a:solidFill>
            <a:srgbClr val="EB9D7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2359028" y="6043619"/>
            <a:ext cx="6784975" cy="714375"/>
          </a:xfrm>
          <a:prstGeom prst="rect">
            <a:avLst/>
          </a:prstGeom>
          <a:solidFill>
            <a:schemeClr val="tx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pic>
        <p:nvPicPr>
          <p:cNvPr id="6" name="Picture 12" descr="HSHV NEW Logo 201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1" y="6172206"/>
            <a:ext cx="1843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371600" y="1828800"/>
            <a:ext cx="6477000" cy="1828800"/>
          </a:xfrm>
        </p:spPr>
        <p:txBody>
          <a:bodyPr anchor="b"/>
          <a:lstStyle>
            <a:lvl1pPr>
              <a:defRPr cap="all"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1788892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0"/>
            <a:ext cx="7123113" cy="1673225"/>
          </a:xfrm>
        </p:spPr>
        <p:txBody>
          <a:bodyPr/>
          <a:lstStyle>
            <a:lvl1pPr marL="0" indent="0">
              <a:buNone/>
              <a:defRPr sz="2800">
                <a:solidFill>
                  <a:schemeClr val="tx1">
                    <a:lumMod val="75000"/>
                    <a:lumOff val="25000"/>
                  </a:schemeClr>
                </a:solidFill>
                <a:latin typeface="Century Gothic"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7" name="Rectangle 6"/>
          <p:cNvSpPr/>
          <p:nvPr userDrawn="1"/>
        </p:nvSpPr>
        <p:spPr>
          <a:xfrm>
            <a:off x="685800" y="1219200"/>
            <a:ext cx="8458200" cy="381850"/>
          </a:xfrm>
          <a:prstGeom prst="rect">
            <a:avLst/>
          </a:prstGeom>
          <a:solidFill>
            <a:schemeClr val="accent3"/>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8" name="Rectangle 7"/>
          <p:cNvSpPr/>
          <p:nvPr userDrawn="1"/>
        </p:nvSpPr>
        <p:spPr>
          <a:xfrm>
            <a:off x="0" y="1219200"/>
            <a:ext cx="685800" cy="381001"/>
          </a:xfrm>
          <a:prstGeom prst="rect">
            <a:avLst/>
          </a:prstGeom>
          <a:solidFill>
            <a:schemeClr val="accent2"/>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
        <p:nvSpPr>
          <p:cNvPr id="11" name="Title 4"/>
          <p:cNvSpPr>
            <a:spLocks noGrp="1"/>
          </p:cNvSpPr>
          <p:nvPr>
            <p:ph type="title"/>
          </p:nvPr>
        </p:nvSpPr>
        <p:spPr>
          <a:xfrm>
            <a:off x="0" y="228600"/>
            <a:ext cx="9144000" cy="990600"/>
          </a:xfrm>
        </p:spPr>
        <p:txBody>
          <a:bodyPr>
            <a:normAutofit/>
          </a:bodyPr>
          <a:lstStyle>
            <a:lvl1pPr algn="ctr">
              <a:defRPr sz="44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25629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8E90B8"/>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495300" y="1752600"/>
            <a:ext cx="8153400" cy="4572000"/>
          </a:xfrm>
          <a:solidFill>
            <a:schemeClr val="bg2"/>
          </a:solidFill>
        </p:spPr>
        <p:txBody>
          <a:bodyPr/>
          <a:lstStyle>
            <a:lvl1pPr>
              <a:buFontTx/>
              <a:buNone/>
              <a:defRPr sz="2200" b="0">
                <a:solidFill>
                  <a:schemeClr val="tx1">
                    <a:lumMod val="75000"/>
                    <a:lumOff val="25000"/>
                  </a:schemeClr>
                </a:solidFill>
                <a:latin typeface="Century Gothic" pitchFamily="34" charset="0"/>
              </a:defRPr>
            </a:lvl1pPr>
            <a:lvl2pPr>
              <a:buFontTx/>
              <a:buNone/>
              <a:defRPr sz="2200" b="0">
                <a:solidFill>
                  <a:schemeClr val="tx1">
                    <a:lumMod val="75000"/>
                    <a:lumOff val="25000"/>
                  </a:schemeClr>
                </a:solidFill>
                <a:latin typeface="Century Gothic" pitchFamily="34" charset="0"/>
              </a:defRPr>
            </a:lvl2pPr>
            <a:lvl3pPr>
              <a:buFontTx/>
              <a:buNone/>
              <a:defRPr sz="2200" b="0">
                <a:solidFill>
                  <a:schemeClr val="tx1">
                    <a:lumMod val="75000"/>
                    <a:lumOff val="25000"/>
                  </a:schemeClr>
                </a:solidFill>
                <a:latin typeface="Century Gothic" pitchFamily="34" charset="0"/>
              </a:defRPr>
            </a:lvl3pPr>
            <a:lvl4pPr>
              <a:buFontTx/>
              <a:buNone/>
              <a:defRPr sz="2200" b="0">
                <a:solidFill>
                  <a:schemeClr val="tx1">
                    <a:lumMod val="75000"/>
                    <a:lumOff val="25000"/>
                  </a:schemeClr>
                </a:solidFill>
                <a:latin typeface="Century Gothic" pitchFamily="34" charset="0"/>
              </a:defRPr>
            </a:lvl4pPr>
            <a:lvl5pPr>
              <a:buFontTx/>
              <a:buNone/>
              <a:defRPr sz="2200" b="0">
                <a:solidFill>
                  <a:schemeClr val="tx1">
                    <a:lumMod val="75000"/>
                    <a:lumOff val="25000"/>
                  </a:schemeClr>
                </a:solidFill>
                <a:latin typeface="Century Gothic"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4"/>
          <p:cNvSpPr>
            <a:spLocks noGrp="1"/>
          </p:cNvSpPr>
          <p:nvPr>
            <p:ph type="title"/>
          </p:nvPr>
        </p:nvSpPr>
        <p:spPr>
          <a:xfrm>
            <a:off x="0" y="228600"/>
            <a:ext cx="9144000" cy="990600"/>
          </a:xfrm>
        </p:spPr>
        <p:txBody>
          <a:bodyPr>
            <a:normAutofit/>
          </a:bodyPr>
          <a:lstStyle>
            <a:lvl1pPr algn="ctr">
              <a:defRPr sz="4400" b="0">
                <a:solidFill>
                  <a:schemeClr val="bg1"/>
                </a:solidFill>
              </a:defRPr>
            </a:lvl1pPr>
          </a:lstStyle>
          <a:p>
            <a:r>
              <a:rPr lang="en-US" dirty="0"/>
              <a:t>Click to edit Master title style</a:t>
            </a:r>
          </a:p>
        </p:txBody>
      </p:sp>
      <p:sp>
        <p:nvSpPr>
          <p:cNvPr id="4" name="Rectangle 3"/>
          <p:cNvSpPr/>
          <p:nvPr userDrawn="1"/>
        </p:nvSpPr>
        <p:spPr>
          <a:xfrm>
            <a:off x="0" y="1219200"/>
            <a:ext cx="685800" cy="381001"/>
          </a:xfrm>
          <a:prstGeom prst="rect">
            <a:avLst/>
          </a:prstGeom>
          <a:solidFill>
            <a:srgbClr val="EB9D74"/>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685800" y="1219200"/>
            <a:ext cx="8458200" cy="381850"/>
          </a:xfrm>
          <a:prstGeom prst="rect">
            <a:avLst/>
          </a:prstGeom>
          <a:solidFill>
            <a:schemeClr val="accent3"/>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7" name="Rectangle 6"/>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Tree>
    <p:extLst>
      <p:ext uri="{BB962C8B-B14F-4D97-AF65-F5344CB8AC3E}">
        <p14:creationId xmlns:p14="http://schemas.microsoft.com/office/powerpoint/2010/main" val="598832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accent3"/>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457200" y="1828800"/>
            <a:ext cx="8153400" cy="4572000"/>
          </a:xfrm>
        </p:spPr>
        <p:txBody>
          <a:bodyPr/>
          <a:lstStyle>
            <a:lvl1pPr marL="319080" indent="-319080">
              <a:buFont typeface="Arial" panose="020B0604020202020204" pitchFamily="34" charset="0"/>
              <a:buChar char="•"/>
              <a:defRPr>
                <a:solidFill>
                  <a:schemeClr val="bg1"/>
                </a:solidFill>
              </a:defRPr>
            </a:lvl1pPr>
            <a:lvl2pPr marL="639747" indent="-273044">
              <a:buFont typeface="Arial" panose="020B0604020202020204" pitchFamily="34" charset="0"/>
              <a:buChar char="•"/>
              <a:defRPr>
                <a:solidFill>
                  <a:schemeClr val="bg1"/>
                </a:solidFill>
              </a:defRPr>
            </a:lvl2pPr>
            <a:lvl3pPr marL="914377" indent="-228594">
              <a:buFont typeface="Arial" panose="020B0604020202020204" pitchFamily="34" charset="0"/>
              <a:buChar char="•"/>
              <a:defRPr>
                <a:solidFill>
                  <a:schemeClr val="bg1"/>
                </a:solidFill>
              </a:defRPr>
            </a:lvl3pPr>
            <a:lvl4pPr marL="1371566" indent="-228594">
              <a:buFont typeface="Arial" panose="020B0604020202020204" pitchFamily="34" charset="0"/>
              <a:buChar char="•"/>
              <a:defRPr>
                <a:solidFill>
                  <a:schemeClr val="bg1"/>
                </a:solidFill>
              </a:defRPr>
            </a:lvl4pPr>
            <a:lvl5pPr marL="1828754" indent="-228594">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0" y="227749"/>
            <a:ext cx="9144000" cy="990600"/>
          </a:xfrm>
        </p:spPr>
        <p:txBody>
          <a:bodyPr/>
          <a:lstStyle>
            <a:lvl1pPr algn="ctr">
              <a:defRPr>
                <a:solidFill>
                  <a:schemeClr val="bg1"/>
                </a:solidFill>
              </a:defRPr>
            </a:lvl1pPr>
          </a:lstStyle>
          <a:p>
            <a:r>
              <a:rPr lang="en-US" dirty="0"/>
              <a:t>Click to edit Master title style</a:t>
            </a:r>
          </a:p>
        </p:txBody>
      </p:sp>
      <p:sp>
        <p:nvSpPr>
          <p:cNvPr id="7" name="Rectangle 6"/>
          <p:cNvSpPr/>
          <p:nvPr userDrawn="1"/>
        </p:nvSpPr>
        <p:spPr>
          <a:xfrm>
            <a:off x="0" y="1219205"/>
            <a:ext cx="685800" cy="381001"/>
          </a:xfrm>
          <a:prstGeom prst="rect">
            <a:avLst/>
          </a:prstGeom>
          <a:solidFill>
            <a:srgbClr val="EB9D74"/>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userDrawn="1"/>
        </p:nvSpPr>
        <p:spPr>
          <a:xfrm>
            <a:off x="685800" y="1219200"/>
            <a:ext cx="8458200" cy="381850"/>
          </a:xfrm>
          <a:prstGeom prst="rect">
            <a:avLst/>
          </a:prstGeom>
          <a:solidFill>
            <a:schemeClr val="tx2"/>
          </a:solidFill>
          <a:ln w="50800" cap="rnd" cmpd="dbl" algn="ctr">
            <a:solidFill>
              <a:schemeClr val="bg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319080" indent="-319080" eaLnBrk="1" hangingPunct="1">
              <a:spcBef>
                <a:spcPts val="700"/>
              </a:spcBef>
              <a:buClr>
                <a:schemeClr val="accent2"/>
              </a:buClr>
              <a:buSzPct val="60000"/>
              <a:defRPr/>
            </a:pPr>
            <a:endParaRPr lang="en-US" dirty="0">
              <a:solidFill>
                <a:schemeClr val="tx1"/>
              </a:solidFill>
            </a:endParaRPr>
          </a:p>
        </p:txBody>
      </p:sp>
      <p:sp>
        <p:nvSpPr>
          <p:cNvPr id="10" name="Rectangle 9"/>
          <p:cNvSpPr/>
          <p:nvPr userDrawn="1"/>
        </p:nvSpPr>
        <p:spPr>
          <a:xfrm>
            <a:off x="0" y="6487818"/>
            <a:ext cx="9144000" cy="370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0" y="6486969"/>
            <a:ext cx="9144000" cy="369332"/>
          </a:xfrm>
          <a:prstGeom prst="rect">
            <a:avLst/>
          </a:prstGeom>
          <a:noFill/>
        </p:spPr>
        <p:txBody>
          <a:bodyPr wrap="square" rtlCol="0">
            <a:spAutoFit/>
          </a:bodyPr>
          <a:lstStyle/>
          <a:p>
            <a:pPr algn="r"/>
            <a:r>
              <a:rPr lang="en-US" dirty="0">
                <a:solidFill>
                  <a:schemeClr val="tx1"/>
                </a:solidFill>
                <a:latin typeface="+mj-lt"/>
              </a:rPr>
              <a:t>Humane Society of Huron Valley | www.hshv.org</a:t>
            </a:r>
          </a:p>
        </p:txBody>
      </p:sp>
    </p:spTree>
    <p:extLst>
      <p:ext uri="{BB962C8B-B14F-4D97-AF65-F5344CB8AC3E}">
        <p14:creationId xmlns:p14="http://schemas.microsoft.com/office/powerpoint/2010/main" val="266241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atin typeface="Century Gothic" pitchFamily="34" charset="0"/>
              </a:defRPr>
            </a:lvl1pPr>
          </a:lstStyle>
          <a:p>
            <a:r>
              <a:rPr lang="en-US" dirty="0"/>
              <a:t>Click to edit Master title style</a:t>
            </a:r>
          </a:p>
        </p:txBody>
      </p:sp>
      <p:sp>
        <p:nvSpPr>
          <p:cNvPr id="3" name="Date Placeholder 13"/>
          <p:cNvSpPr>
            <a:spLocks noGrp="1"/>
          </p:cNvSpPr>
          <p:nvPr>
            <p:ph type="dt" sz="half" idx="10"/>
          </p:nvPr>
        </p:nvSpPr>
        <p:spPr/>
        <p:txBody>
          <a:bodyPr/>
          <a:lstStyle>
            <a:lvl1pPr>
              <a:defRPr/>
            </a:lvl1pPr>
          </a:lstStyle>
          <a:p>
            <a:pPr>
              <a:defRPr/>
            </a:pPr>
            <a:fld id="{A9C5BE74-33FC-47F4-9AA1-3B7B845231E1}" type="datetimeFigureOut">
              <a:rPr lang="en-US"/>
              <a:pPr>
                <a:defRPr/>
              </a:pPr>
              <a:t>5/20/2026</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a:xfrm>
            <a:off x="0" y="1271594"/>
            <a:ext cx="533400" cy="244475"/>
          </a:xfrm>
          <a:prstGeom prst="rect">
            <a:avLst/>
          </a:prstGeom>
        </p:spPr>
        <p:txBody>
          <a:bodyPr/>
          <a:lstStyle>
            <a:lvl1pPr>
              <a:defRPr/>
            </a:lvl1pPr>
          </a:lstStyle>
          <a:p>
            <a:pPr>
              <a:defRPr/>
            </a:pPr>
            <a:fld id="{DF2C139E-C8BF-43A3-8CAD-CA9AE6C50630}" type="slidenum">
              <a:rPr lang="en-US" altLang="en-US"/>
              <a:pPr>
                <a:defRPr/>
              </a:pPr>
              <a:t>‹#›</a:t>
            </a:fld>
            <a:endParaRPr lang="en-US" altLang="en-US"/>
          </a:p>
        </p:txBody>
      </p:sp>
    </p:spTree>
    <p:extLst>
      <p:ext uri="{BB962C8B-B14F-4D97-AF65-F5344CB8AC3E}">
        <p14:creationId xmlns:p14="http://schemas.microsoft.com/office/powerpoint/2010/main" val="169759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6832233E-DFE9-4DA5-859D-4E103D2A9A9D}" type="datetimeFigureOut">
              <a:rPr lang="en-US"/>
              <a:pPr>
                <a:defRPr/>
              </a:pPr>
              <a:t>5/20/2026</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a:xfrm>
            <a:off x="0" y="1271588"/>
            <a:ext cx="533400" cy="244475"/>
          </a:xfrm>
          <a:prstGeom prst="rect">
            <a:avLst/>
          </a:prstGeom>
        </p:spPr>
        <p:txBody>
          <a:bodyPr/>
          <a:lstStyle>
            <a:lvl1pPr>
              <a:defRPr/>
            </a:lvl1pPr>
          </a:lstStyle>
          <a:p>
            <a:pPr>
              <a:defRPr/>
            </a:pPr>
            <a:fld id="{9BE6A036-2A3F-4747-842F-C18F314B4CCC}" type="slidenum">
              <a:rPr lang="en-US" altLang="en-US"/>
              <a:pPr>
                <a:defRPr/>
              </a:pPr>
              <a:t>‹#›</a:t>
            </a:fld>
            <a:endParaRPr lang="en-US" altLang="en-US"/>
          </a:p>
        </p:txBody>
      </p:sp>
    </p:spTree>
    <p:extLst>
      <p:ext uri="{BB962C8B-B14F-4D97-AF65-F5344CB8AC3E}">
        <p14:creationId xmlns:p14="http://schemas.microsoft.com/office/powerpoint/2010/main" val="2944513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600206"/>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248406"/>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defRPr>
            </a:lvl1pPr>
          </a:lstStyle>
          <a:p>
            <a:pPr>
              <a:defRPr/>
            </a:pPr>
            <a:fld id="{900EDFB4-0A3B-47A3-B3B5-75C542C06317}" type="datetimeFigureOut">
              <a:rPr lang="en-US"/>
              <a:pPr>
                <a:defRPr/>
              </a:pPr>
              <a:t>5/20/2026</a:t>
            </a:fld>
            <a:endParaRPr lang="en-US" dirty="0"/>
          </a:p>
        </p:txBody>
      </p:sp>
      <p:sp>
        <p:nvSpPr>
          <p:cNvPr id="3" name="Footer Placeholder 2"/>
          <p:cNvSpPr>
            <a:spLocks noGrp="1"/>
          </p:cNvSpPr>
          <p:nvPr>
            <p:ph type="ftr" sz="quarter" idx="3"/>
          </p:nvPr>
        </p:nvSpPr>
        <p:spPr>
          <a:xfrm>
            <a:off x="609603" y="6248406"/>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8" r:id="rId5"/>
    <p:sldLayoutId id="2147484839" r:id="rId6"/>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Century Gothic" pitchFamily="34" charset="0"/>
        </a:defRPr>
      </a:lvl2pPr>
      <a:lvl3pPr algn="l" rtl="0" eaLnBrk="1" fontAlgn="base" hangingPunct="1">
        <a:spcBef>
          <a:spcPct val="0"/>
        </a:spcBef>
        <a:spcAft>
          <a:spcPct val="0"/>
        </a:spcAft>
        <a:defRPr sz="4400">
          <a:solidFill>
            <a:schemeClr val="tx2"/>
          </a:solidFill>
          <a:latin typeface="Century Gothic" pitchFamily="34" charset="0"/>
        </a:defRPr>
      </a:lvl3pPr>
      <a:lvl4pPr algn="l" rtl="0" eaLnBrk="1" fontAlgn="base" hangingPunct="1">
        <a:spcBef>
          <a:spcPct val="0"/>
        </a:spcBef>
        <a:spcAft>
          <a:spcPct val="0"/>
        </a:spcAft>
        <a:defRPr sz="4400">
          <a:solidFill>
            <a:schemeClr val="tx2"/>
          </a:solidFill>
          <a:latin typeface="Century Gothic" pitchFamily="34" charset="0"/>
        </a:defRPr>
      </a:lvl4pPr>
      <a:lvl5pPr algn="l" rtl="0" eaLnBrk="1" fontAlgn="base" hangingPunct="1">
        <a:spcBef>
          <a:spcPct val="0"/>
        </a:spcBef>
        <a:spcAft>
          <a:spcPct val="0"/>
        </a:spcAft>
        <a:defRPr sz="4400">
          <a:solidFill>
            <a:schemeClr val="tx2"/>
          </a:solidFill>
          <a:latin typeface="Century Gothic" pitchFamily="34" charset="0"/>
        </a:defRPr>
      </a:lvl5pPr>
      <a:lvl6pPr marL="457189" algn="l" rtl="0" eaLnBrk="1" fontAlgn="base" hangingPunct="1">
        <a:spcBef>
          <a:spcPct val="0"/>
        </a:spcBef>
        <a:spcAft>
          <a:spcPct val="0"/>
        </a:spcAft>
        <a:defRPr sz="4400">
          <a:solidFill>
            <a:schemeClr val="tx2"/>
          </a:solidFill>
          <a:latin typeface="Tw Cen MT" pitchFamily="34" charset="0"/>
        </a:defRPr>
      </a:lvl6pPr>
      <a:lvl7pPr marL="914377" algn="l" rtl="0" eaLnBrk="1" fontAlgn="base" hangingPunct="1">
        <a:spcBef>
          <a:spcPct val="0"/>
        </a:spcBef>
        <a:spcAft>
          <a:spcPct val="0"/>
        </a:spcAft>
        <a:defRPr sz="4400">
          <a:solidFill>
            <a:schemeClr val="tx2"/>
          </a:solidFill>
          <a:latin typeface="Tw Cen MT" pitchFamily="34" charset="0"/>
        </a:defRPr>
      </a:lvl7pPr>
      <a:lvl8pPr marL="1371566" algn="l" rtl="0" eaLnBrk="1" fontAlgn="base" hangingPunct="1">
        <a:spcBef>
          <a:spcPct val="0"/>
        </a:spcBef>
        <a:spcAft>
          <a:spcPct val="0"/>
        </a:spcAft>
        <a:defRPr sz="4400">
          <a:solidFill>
            <a:schemeClr val="tx2"/>
          </a:solidFill>
          <a:latin typeface="Tw Cen MT" pitchFamily="34" charset="0"/>
        </a:defRPr>
      </a:lvl8pPr>
      <a:lvl9pPr marL="1828754" algn="l" rtl="0" eaLnBrk="1" fontAlgn="base" hangingPunct="1">
        <a:spcBef>
          <a:spcPct val="0"/>
        </a:spcBef>
        <a:spcAft>
          <a:spcPct val="0"/>
        </a:spcAft>
        <a:defRPr sz="4400">
          <a:solidFill>
            <a:schemeClr val="tx2"/>
          </a:solidFill>
          <a:latin typeface="Tw Cen MT" pitchFamily="34" charset="0"/>
        </a:defRPr>
      </a:lvl9pPr>
    </p:titleStyle>
    <p:bodyStyle>
      <a:lvl1pPr marL="319080" indent="-319080" algn="l" rtl="0" eaLnBrk="1" fontAlgn="base" hangingPunct="1">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47" indent="-273044" algn="l" rtl="0" eaLnBrk="1" fontAlgn="base" hangingPunct="1">
        <a:spcBef>
          <a:spcPts val="551"/>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377" indent="-228594" algn="l" rtl="0" eaLnBrk="1" fontAlgn="base" hangingPunct="1">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566" indent="-228594" algn="l" rtl="0" eaLnBrk="1" fontAlgn="base" hangingPunct="1">
        <a:spcBef>
          <a:spcPts val="400"/>
        </a:spcBef>
        <a:spcAft>
          <a:spcPct val="0"/>
        </a:spcAft>
        <a:buClr>
          <a:srgbClr val="CCCC99"/>
        </a:buClr>
        <a:buSzPct val="75000"/>
        <a:buFont typeface="Wingdings" panose="05000000000000000000" pitchFamily="2" charset="2"/>
        <a:buChar char=""/>
        <a:defRPr sz="2000" kern="1200">
          <a:solidFill>
            <a:schemeClr val="tx1"/>
          </a:solidFill>
          <a:latin typeface="+mn-lt"/>
          <a:ea typeface="+mn-ea"/>
          <a:cs typeface="+mn-cs"/>
        </a:defRPr>
      </a:lvl4pPr>
      <a:lvl5pPr marL="1828754" indent="-228594" algn="l" rtl="0" eaLnBrk="1" fontAlgn="base" hangingPunct="1">
        <a:spcBef>
          <a:spcPts val="400"/>
        </a:spcBef>
        <a:spcAft>
          <a:spcPct val="0"/>
        </a:spcAft>
        <a:buClr>
          <a:srgbClr val="FFCC66"/>
        </a:buClr>
        <a:buSzPct val="65000"/>
        <a:buFont typeface="Wingdings" panose="05000000000000000000" pitchFamily="2" charset="2"/>
        <a:buChar char=""/>
        <a:defRPr sz="2000" kern="1200">
          <a:solidFill>
            <a:schemeClr val="tx1"/>
          </a:solidFill>
          <a:latin typeface="+mn-lt"/>
          <a:ea typeface="+mn-ea"/>
          <a:cs typeface="+mn-cs"/>
        </a:defRPr>
      </a:lvl5pPr>
      <a:lvl6pPr marL="2103067" indent="-228594"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381" indent="-228594"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694" indent="-228594"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07" indent="-228594"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5.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https://mcusercontent.com/dd6d04a0981f54896f411fb79/images/d4180143-9eb9-a451-3bad-c9e8573fd5f3.jpg"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hshv.org/"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hyperlink" Target="mailto:volunteers@hshv.org"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5493"/>
            <a:ext cx="9144000" cy="1446550"/>
          </a:xfrm>
          <a:prstGeom prst="rect">
            <a:avLst/>
          </a:prstGeom>
          <a:solidFill>
            <a:schemeClr val="bg2"/>
          </a:solidFill>
        </p:spPr>
        <p:txBody>
          <a:bodyPr wrap="square">
            <a:spAutoFit/>
          </a:bodyPr>
          <a:lstStyle/>
          <a:p>
            <a:pPr algn="ctr"/>
            <a:r>
              <a:rPr lang="en-US" sz="4400" dirty="0">
                <a:latin typeface="+mn-lt"/>
              </a:rPr>
              <a:t>Welcome! </a:t>
            </a:r>
            <a:br>
              <a:rPr lang="en-US" sz="4400" dirty="0">
                <a:latin typeface="+mn-lt"/>
              </a:rPr>
            </a:br>
            <a:r>
              <a:rPr lang="en-US" sz="4400" dirty="0">
                <a:latin typeface="+mn-lt"/>
              </a:rPr>
              <a:t>New Volunteer Orientation </a:t>
            </a:r>
          </a:p>
        </p:txBody>
      </p:sp>
      <p:sp>
        <p:nvSpPr>
          <p:cNvPr id="10" name="Rectangle 9"/>
          <p:cNvSpPr/>
          <p:nvPr/>
        </p:nvSpPr>
        <p:spPr>
          <a:xfrm>
            <a:off x="2362206" y="6096005"/>
            <a:ext cx="6324601" cy="646331"/>
          </a:xfrm>
          <a:prstGeom prst="rect">
            <a:avLst/>
          </a:prstGeom>
        </p:spPr>
        <p:txBody>
          <a:bodyPr wrap="square">
            <a:spAutoFit/>
          </a:bodyPr>
          <a:lstStyle/>
          <a:p>
            <a:pPr eaLnBrk="1" hangingPunct="1">
              <a:defRPr/>
            </a:pPr>
            <a:r>
              <a:rPr lang="en-US" altLang="en-US" dirty="0">
                <a:solidFill>
                  <a:schemeClr val="bg1">
                    <a:lumMod val="75000"/>
                    <a:lumOff val="25000"/>
                  </a:schemeClr>
                </a:solidFill>
                <a:latin typeface="+mn-lt"/>
              </a:rPr>
              <a:t>3100 Cherry Hill Road | Ann Arbor, MI | 48105</a:t>
            </a:r>
          </a:p>
          <a:p>
            <a:pPr eaLnBrk="1" hangingPunct="1">
              <a:defRPr/>
            </a:pPr>
            <a:r>
              <a:rPr lang="en-US" altLang="en-US" dirty="0">
                <a:solidFill>
                  <a:schemeClr val="bg1">
                    <a:lumMod val="75000"/>
                    <a:lumOff val="25000"/>
                  </a:schemeClr>
                </a:solidFill>
                <a:latin typeface="+mn-lt"/>
              </a:rPr>
              <a:t>(734) 662-5585 | www.hshv.org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385060"/>
            <a:ext cx="2743200" cy="284180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666" r="6675" b="-271"/>
          <a:stretch/>
        </p:blipFill>
        <p:spPr>
          <a:xfrm>
            <a:off x="228601" y="2385060"/>
            <a:ext cx="2667000" cy="2841804"/>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516" r="22580"/>
          <a:stretch/>
        </p:blipFill>
        <p:spPr>
          <a:xfrm>
            <a:off x="3124200" y="2400300"/>
            <a:ext cx="2819400" cy="28265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Welcome to Tiny Lions</a:t>
            </a:r>
          </a:p>
        </p:txBody>
      </p:sp>
      <p:pic>
        <p:nvPicPr>
          <p:cNvPr id="4" name="Picture 2" descr="http://media.mlive.com/ann-arbor_photos/photo/20469461-stand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828800"/>
            <a:ext cx="8153400" cy="457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02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133350"/>
            <a:ext cx="9144000" cy="990600"/>
          </a:xfrm>
        </p:spPr>
        <p:txBody>
          <a:bodyPr/>
          <a:lstStyle/>
          <a:p>
            <a:r>
              <a:rPr lang="en-US" dirty="0"/>
              <a:t>A Little History…</a:t>
            </a:r>
          </a:p>
        </p:txBody>
      </p:sp>
      <p:sp>
        <p:nvSpPr>
          <p:cNvPr id="4" name="TextBox 3"/>
          <p:cNvSpPr txBox="1"/>
          <p:nvPr/>
        </p:nvSpPr>
        <p:spPr>
          <a:xfrm>
            <a:off x="266700" y="2209800"/>
            <a:ext cx="5410200" cy="3354765"/>
          </a:xfrm>
          <a:prstGeom prst="rect">
            <a:avLst/>
          </a:prstGeom>
          <a:solidFill>
            <a:schemeClr val="bg2"/>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US" sz="3200" dirty="0">
                <a:latin typeface="+mn-lt"/>
              </a:rPr>
              <a:t>Opened in May of 2016</a:t>
            </a:r>
          </a:p>
          <a:p>
            <a:pPr marL="342900" indent="-342900">
              <a:spcBef>
                <a:spcPts val="600"/>
              </a:spcBef>
              <a:spcAft>
                <a:spcPts val="600"/>
              </a:spcAft>
              <a:buFont typeface="Arial" panose="020B0604020202020204" pitchFamily="34" charset="0"/>
              <a:buChar char="•"/>
            </a:pPr>
            <a:r>
              <a:rPr lang="en-US" sz="3200" dirty="0">
                <a:latin typeface="+mn-lt"/>
              </a:rPr>
              <a:t>Named after Cecil the Lion</a:t>
            </a:r>
            <a:endParaRPr lang="en-US" sz="2000" dirty="0">
              <a:latin typeface="+mn-lt"/>
            </a:endParaRPr>
          </a:p>
          <a:p>
            <a:pPr marL="342900" indent="-342900">
              <a:spcBef>
                <a:spcPts val="600"/>
              </a:spcBef>
              <a:spcAft>
                <a:spcPts val="600"/>
              </a:spcAft>
              <a:buFont typeface="Arial" panose="020B0604020202020204" pitchFamily="34" charset="0"/>
              <a:buChar char="•"/>
            </a:pPr>
            <a:r>
              <a:rPr lang="en-US" sz="3200" dirty="0">
                <a:latin typeface="+mn-lt"/>
              </a:rPr>
              <a:t>Do you know where the first known cat café in the world was?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1714501"/>
            <a:ext cx="1828800" cy="2166263"/>
          </a:xfrm>
          <a:prstGeom prst="rect">
            <a:avLst/>
          </a:prstGeom>
        </p:spPr>
      </p:pic>
      <p:pic>
        <p:nvPicPr>
          <p:cNvPr id="8" name="Picture 2" descr="Image result for cecil the l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898349"/>
            <a:ext cx="3200400" cy="2350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YogaOrion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1714501"/>
            <a:ext cx="1371600" cy="2166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715000"/>
            <a:ext cx="5219700" cy="646331"/>
          </a:xfrm>
          <a:prstGeom prst="rect">
            <a:avLst/>
          </a:prstGeom>
          <a:noFill/>
        </p:spPr>
        <p:txBody>
          <a:bodyPr wrap="square" rtlCol="0">
            <a:spAutoFit/>
          </a:bodyPr>
          <a:lstStyle/>
          <a:p>
            <a:r>
              <a:rPr lang="en-US" b="1" dirty="0"/>
              <a:t>Cat Flower Garden" (</a:t>
            </a:r>
            <a:r>
              <a:rPr lang="ja-JP" altLang="en-US" b="1" dirty="0"/>
              <a:t>貓花園</a:t>
            </a:r>
            <a:r>
              <a:rPr lang="en-US" altLang="ja-JP" b="1" dirty="0"/>
              <a:t>)</a:t>
            </a:r>
            <a:r>
              <a:rPr lang="en-US" altLang="ja-JP" dirty="0"/>
              <a:t>, </a:t>
            </a:r>
            <a:r>
              <a:rPr lang="en-US" dirty="0"/>
              <a:t>opened in Taipei, Taiwan, in 1998</a:t>
            </a:r>
          </a:p>
        </p:txBody>
      </p:sp>
    </p:spTree>
    <p:extLst>
      <p:ext uri="{BB962C8B-B14F-4D97-AF65-F5344CB8AC3E}">
        <p14:creationId xmlns:p14="http://schemas.microsoft.com/office/powerpoint/2010/main" val="104658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152400"/>
            <a:ext cx="9144000" cy="990600"/>
          </a:xfrm>
        </p:spPr>
        <p:txBody>
          <a:bodyPr/>
          <a:lstStyle/>
          <a:p>
            <a:r>
              <a:rPr lang="en-US" dirty="0"/>
              <a:t>A Brief Overview</a:t>
            </a:r>
          </a:p>
        </p:txBody>
      </p:sp>
      <p:graphicFrame>
        <p:nvGraphicFramePr>
          <p:cNvPr id="2" name="Content Placeholder 1"/>
          <p:cNvGraphicFramePr>
            <a:graphicFrameLocks noGrp="1"/>
          </p:cNvGraphicFramePr>
          <p:nvPr>
            <p:ph sz="quarter" idx="1"/>
            <p:extLst>
              <p:ext uri="{D42A27DB-BD31-4B8C-83A1-F6EECF244321}">
                <p14:modId xmlns:p14="http://schemas.microsoft.com/office/powerpoint/2010/main" val="2789279588"/>
              </p:ext>
            </p:extLst>
          </p:nvPr>
        </p:nvGraphicFramePr>
        <p:xfrm>
          <a:off x="495300" y="1752600"/>
          <a:ext cx="815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497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r>
              <a:rPr lang="en-US" dirty="0"/>
              <a:t>Interacting with Tiny Lions Cats</a:t>
            </a:r>
          </a:p>
        </p:txBody>
      </p:sp>
      <p:pic>
        <p:nvPicPr>
          <p:cNvPr id="4" name="Picture Placeholder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6355" b="6355"/>
          <a:stretch/>
        </p:blipFill>
        <p:spPr>
          <a:xfrm>
            <a:off x="685800" y="1828800"/>
            <a:ext cx="7848600" cy="4568952"/>
          </a:xfrm>
        </p:spPr>
      </p:pic>
    </p:spTree>
    <p:extLst>
      <p:ext uri="{BB962C8B-B14F-4D97-AF65-F5344CB8AC3E}">
        <p14:creationId xmlns:p14="http://schemas.microsoft.com/office/powerpoint/2010/main" val="150733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9144000" cy="990600"/>
          </a:xfrm>
        </p:spPr>
        <p:txBody>
          <a:bodyPr/>
          <a:lstStyle/>
          <a:p>
            <a:pPr>
              <a:defRPr/>
            </a:pPr>
            <a:r>
              <a:rPr lang="en-US" dirty="0"/>
              <a:t>Collar Coding</a:t>
            </a:r>
            <a:endParaRPr dirty="0"/>
          </a:p>
        </p:txBody>
      </p:sp>
      <p:pic>
        <p:nvPicPr>
          <p:cNvPr id="3" name="Picture 2"/>
          <p:cNvPicPr>
            <a:picLocks noChangeAspect="1"/>
          </p:cNvPicPr>
          <p:nvPr/>
        </p:nvPicPr>
        <p:blipFill>
          <a:blip r:embed="rId2"/>
          <a:stretch>
            <a:fillRect/>
          </a:stretch>
        </p:blipFill>
        <p:spPr>
          <a:xfrm>
            <a:off x="914400" y="1676400"/>
            <a:ext cx="7467600" cy="4803936"/>
          </a:xfrm>
          <a:prstGeom prst="rect">
            <a:avLst/>
          </a:prstGeom>
        </p:spPr>
      </p:pic>
    </p:spTree>
    <p:extLst>
      <p:ext uri="{BB962C8B-B14F-4D97-AF65-F5344CB8AC3E}">
        <p14:creationId xmlns:p14="http://schemas.microsoft.com/office/powerpoint/2010/main" val="1922537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065365" y="208817"/>
            <a:ext cx="9144000" cy="990600"/>
          </a:xfrm>
        </p:spPr>
        <p:txBody>
          <a:bodyPr/>
          <a:lstStyle/>
          <a:p>
            <a:r>
              <a:rPr lang="en-US" dirty="0">
                <a:solidFill>
                  <a:schemeClr val="tx1"/>
                </a:solidFill>
              </a:rPr>
              <a:t>Working with Cats</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63259" y="1856748"/>
            <a:ext cx="2172523" cy="15718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066" y="1966397"/>
            <a:ext cx="1487576" cy="3276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496" y="4010408"/>
            <a:ext cx="2532076" cy="15681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118" y="2254992"/>
            <a:ext cx="2347609" cy="1145634"/>
          </a:xfrm>
          <a:prstGeom prst="rect">
            <a:avLst/>
          </a:prstGeom>
        </p:spPr>
      </p:pic>
      <p:sp>
        <p:nvSpPr>
          <p:cNvPr id="9" name="TextBox 8"/>
          <p:cNvSpPr txBox="1"/>
          <p:nvPr/>
        </p:nvSpPr>
        <p:spPr>
          <a:xfrm>
            <a:off x="1507223" y="1904479"/>
            <a:ext cx="1999412" cy="923330"/>
          </a:xfrm>
          <a:prstGeom prst="rect">
            <a:avLst/>
          </a:prstGeom>
          <a:noFill/>
        </p:spPr>
        <p:txBody>
          <a:bodyPr wrap="square" rtlCol="0">
            <a:spAutoFit/>
          </a:bodyPr>
          <a:lstStyle/>
          <a:p>
            <a:pPr algn="ctr"/>
            <a:r>
              <a:rPr lang="en-US" dirty="0">
                <a:latin typeface="+mn-lt"/>
              </a:rPr>
              <a:t>Don’t fall for my belly rub invitation</a:t>
            </a:r>
          </a:p>
        </p:txBody>
      </p:sp>
      <p:sp>
        <p:nvSpPr>
          <p:cNvPr id="10" name="TextBox 9"/>
          <p:cNvSpPr txBox="1"/>
          <p:nvPr/>
        </p:nvSpPr>
        <p:spPr>
          <a:xfrm>
            <a:off x="304801" y="5638800"/>
            <a:ext cx="2697771" cy="923330"/>
          </a:xfrm>
          <a:prstGeom prst="rect">
            <a:avLst/>
          </a:prstGeom>
          <a:noFill/>
        </p:spPr>
        <p:txBody>
          <a:bodyPr wrap="square" rtlCol="0">
            <a:spAutoFit/>
          </a:bodyPr>
          <a:lstStyle/>
          <a:p>
            <a:r>
              <a:rPr lang="en-US" dirty="0" err="1">
                <a:latin typeface="+mn-lt"/>
              </a:rPr>
              <a:t>Shhh</a:t>
            </a:r>
            <a:r>
              <a:rPr lang="en-US" dirty="0">
                <a:latin typeface="+mn-lt"/>
              </a:rPr>
              <a:t>…let sleeping cats sleep and hiding cats hide. </a:t>
            </a:r>
          </a:p>
        </p:txBody>
      </p:sp>
      <p:sp>
        <p:nvSpPr>
          <p:cNvPr id="11" name="TextBox 10"/>
          <p:cNvSpPr txBox="1"/>
          <p:nvPr/>
        </p:nvSpPr>
        <p:spPr>
          <a:xfrm>
            <a:off x="5943600" y="1746341"/>
            <a:ext cx="2791482" cy="369332"/>
          </a:xfrm>
          <a:prstGeom prst="rect">
            <a:avLst/>
          </a:prstGeom>
          <a:noFill/>
        </p:spPr>
        <p:txBody>
          <a:bodyPr wrap="square" rtlCol="0">
            <a:spAutoFit/>
          </a:bodyPr>
          <a:lstStyle/>
          <a:p>
            <a:r>
              <a:rPr lang="en-US" dirty="0">
                <a:latin typeface="+mn-lt"/>
              </a:rPr>
              <a:t>Hands are not cat toys</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0483" y="4217430"/>
            <a:ext cx="2362204" cy="2362204"/>
          </a:xfrm>
          <a:prstGeom prst="rect">
            <a:avLst/>
          </a:prstGeom>
        </p:spPr>
      </p:pic>
      <p:sp>
        <p:nvSpPr>
          <p:cNvPr id="14" name="TextBox 13"/>
          <p:cNvSpPr txBox="1"/>
          <p:nvPr/>
        </p:nvSpPr>
        <p:spPr>
          <a:xfrm>
            <a:off x="7373922" y="4715131"/>
            <a:ext cx="1658558" cy="646331"/>
          </a:xfrm>
          <a:prstGeom prst="rect">
            <a:avLst/>
          </a:prstGeom>
          <a:noFill/>
        </p:spPr>
        <p:txBody>
          <a:bodyPr wrap="square" rtlCol="0">
            <a:spAutoFit/>
          </a:bodyPr>
          <a:lstStyle/>
          <a:p>
            <a:r>
              <a:rPr lang="en-US" dirty="0">
                <a:latin typeface="+mn-lt"/>
              </a:rPr>
              <a:t>No flash photography</a:t>
            </a:r>
          </a:p>
        </p:txBody>
      </p:sp>
      <p:sp>
        <p:nvSpPr>
          <p:cNvPr id="16" name="TextBox 15"/>
          <p:cNvSpPr txBox="1"/>
          <p:nvPr/>
        </p:nvSpPr>
        <p:spPr>
          <a:xfrm>
            <a:off x="3529495" y="5213866"/>
            <a:ext cx="2734336" cy="369332"/>
          </a:xfrm>
          <a:prstGeom prst="rect">
            <a:avLst/>
          </a:prstGeom>
          <a:noFill/>
        </p:spPr>
        <p:txBody>
          <a:bodyPr wrap="square" rtlCol="0">
            <a:spAutoFit/>
          </a:bodyPr>
          <a:lstStyle/>
          <a:p>
            <a:r>
              <a:rPr lang="en-US" dirty="0">
                <a:latin typeface="+mn-lt"/>
              </a:rPr>
              <a:t>Avoid picking me up </a:t>
            </a:r>
          </a:p>
        </p:txBody>
      </p:sp>
    </p:spTree>
    <p:extLst>
      <p:ext uri="{BB962C8B-B14F-4D97-AF65-F5344CB8AC3E}">
        <p14:creationId xmlns:p14="http://schemas.microsoft.com/office/powerpoint/2010/main" val="446073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828800"/>
            <a:ext cx="4724400" cy="4572000"/>
          </a:xfrm>
        </p:spPr>
        <p:txBody>
          <a:bodyPr/>
          <a:lstStyle/>
          <a:p>
            <a:pPr marL="457200" indent="-457200"/>
            <a:r>
              <a:rPr lang="en-US" dirty="0">
                <a:solidFill>
                  <a:schemeClr val="tx1"/>
                </a:solidFill>
              </a:rPr>
              <a:t>Remain Calm</a:t>
            </a:r>
          </a:p>
          <a:p>
            <a:pPr marL="457200" indent="-457200"/>
            <a:r>
              <a:rPr lang="en-US" dirty="0">
                <a:solidFill>
                  <a:schemeClr val="tx1"/>
                </a:solidFill>
              </a:rPr>
              <a:t>Call for staff assistance immediately</a:t>
            </a:r>
          </a:p>
          <a:p>
            <a:pPr marL="457200" indent="-457200"/>
            <a:r>
              <a:rPr lang="en-US" dirty="0">
                <a:solidFill>
                  <a:schemeClr val="tx1"/>
                </a:solidFill>
              </a:rPr>
              <a:t>Avoid chasing the cat</a:t>
            </a:r>
          </a:p>
          <a:p>
            <a:pPr marL="457200" indent="-457200"/>
            <a:r>
              <a:rPr lang="en-US" dirty="0">
                <a:solidFill>
                  <a:schemeClr val="tx1"/>
                </a:solidFill>
              </a:rPr>
              <a:t>Watch to see where/he she goes </a:t>
            </a:r>
          </a:p>
          <a:p>
            <a:pPr marL="457200" indent="-457200"/>
            <a:r>
              <a:rPr lang="en-US" dirty="0">
                <a:solidFill>
                  <a:schemeClr val="tx1"/>
                </a:solidFill>
              </a:rPr>
              <a:t>Keep the area safe (alert cars, etc.) </a:t>
            </a:r>
          </a:p>
          <a:p>
            <a:endParaRPr lang="en-US" dirty="0"/>
          </a:p>
        </p:txBody>
      </p:sp>
      <p:sp>
        <p:nvSpPr>
          <p:cNvPr id="3" name="Title 2"/>
          <p:cNvSpPr>
            <a:spLocks noGrp="1"/>
          </p:cNvSpPr>
          <p:nvPr>
            <p:ph type="title"/>
          </p:nvPr>
        </p:nvSpPr>
        <p:spPr>
          <a:xfrm>
            <a:off x="-1066800" y="228600"/>
            <a:ext cx="9144000" cy="990600"/>
          </a:xfrm>
        </p:spPr>
        <p:txBody>
          <a:bodyPr/>
          <a:lstStyle/>
          <a:p>
            <a:r>
              <a:rPr lang="en-US" dirty="0"/>
              <a:t>If a Cat Gets Loose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2743200"/>
            <a:ext cx="3600450" cy="2400300"/>
          </a:xfrm>
          <a:prstGeom prst="rect">
            <a:avLst/>
          </a:prstGeom>
        </p:spPr>
      </p:pic>
    </p:spTree>
    <p:extLst>
      <p:ext uri="{BB962C8B-B14F-4D97-AF65-F5344CB8AC3E}">
        <p14:creationId xmlns:p14="http://schemas.microsoft.com/office/powerpoint/2010/main" val="186575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lstStyle/>
          <a:p>
            <a:r>
              <a:rPr lang="en-US" dirty="0"/>
              <a:t>Volunteering at Tiny Lions</a:t>
            </a:r>
          </a:p>
        </p:txBody>
      </p:sp>
      <p:pic>
        <p:nvPicPr>
          <p:cNvPr id="3074" name="Picture 2" descr="Volunteer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05000"/>
            <a:ext cx="78486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88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Content Placeholder 2"/>
          <p:cNvSpPr>
            <a:spLocks noGrp="1"/>
          </p:cNvSpPr>
          <p:nvPr>
            <p:ph sz="quarter" idx="1"/>
          </p:nvPr>
        </p:nvSpPr>
        <p:spPr>
          <a:xfrm>
            <a:off x="0" y="1676400"/>
            <a:ext cx="9144000" cy="1219200"/>
          </a:xfrm>
          <a:solidFill>
            <a:schemeClr val="bg2"/>
          </a:solidFill>
        </p:spPr>
        <p:txBody>
          <a:bodyPr anchor="ctr"/>
          <a:lstStyle/>
          <a:p>
            <a:pPr marL="0" indent="0" eaLnBrk="1" hangingPunct="1">
              <a:lnSpc>
                <a:spcPct val="80000"/>
              </a:lnSpc>
              <a:buNone/>
              <a:defRPr/>
            </a:pPr>
            <a:r>
              <a:rPr lang="en-US" sz="2800" dirty="0">
                <a:solidFill>
                  <a:schemeClr val="tx1"/>
                </a:solidFill>
              </a:rPr>
              <a:t>Total number of Tiny Lions Volunteers: </a:t>
            </a:r>
            <a:r>
              <a:rPr lang="en-US" sz="2800" b="1" dirty="0">
                <a:solidFill>
                  <a:schemeClr val="tx1"/>
                </a:solidFill>
              </a:rPr>
              <a:t>251</a:t>
            </a:r>
          </a:p>
          <a:p>
            <a:pPr marL="0" indent="0">
              <a:lnSpc>
                <a:spcPct val="80000"/>
              </a:lnSpc>
              <a:buNone/>
              <a:defRPr/>
            </a:pPr>
            <a:r>
              <a:rPr lang="en-US" sz="2800" dirty="0">
                <a:solidFill>
                  <a:schemeClr val="tx1"/>
                </a:solidFill>
              </a:rPr>
              <a:t>Total number of volunteer hours: </a:t>
            </a:r>
            <a:r>
              <a:rPr lang="en-US" sz="2800" b="1" dirty="0">
                <a:solidFill>
                  <a:schemeClr val="tx1"/>
                </a:solidFill>
              </a:rPr>
              <a:t>2,781</a:t>
            </a:r>
          </a:p>
        </p:txBody>
      </p:sp>
      <p:sp>
        <p:nvSpPr>
          <p:cNvPr id="46082" name="Title 1"/>
          <p:cNvSpPr>
            <a:spLocks noGrp="1"/>
          </p:cNvSpPr>
          <p:nvPr>
            <p:ph type="title"/>
          </p:nvPr>
        </p:nvSpPr>
        <p:spPr>
          <a:xfrm>
            <a:off x="0" y="228600"/>
            <a:ext cx="9144000" cy="990600"/>
          </a:xfrm>
        </p:spPr>
        <p:txBody>
          <a:bodyPr/>
          <a:lstStyle/>
          <a:p>
            <a:pPr eaLnBrk="1" hangingPunct="1"/>
            <a:r>
              <a:rPr lang="en-US" altLang="en-US" dirty="0"/>
              <a:t>2025 Volunteer Statistics </a:t>
            </a:r>
          </a:p>
        </p:txBody>
      </p:sp>
      <p:sp>
        <p:nvSpPr>
          <p:cNvPr id="46084" name="Rectangle 4"/>
          <p:cNvSpPr>
            <a:spLocks noChangeArrowheads="1"/>
          </p:cNvSpPr>
          <p:nvPr/>
        </p:nvSpPr>
        <p:spPr bwMode="auto">
          <a:xfrm>
            <a:off x="0" y="5562600"/>
            <a:ext cx="9144000" cy="880241"/>
          </a:xfrm>
          <a:prstGeom prst="rect">
            <a:avLst/>
          </a:prstGeom>
          <a:solidFill>
            <a:schemeClr val="bg2"/>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80000"/>
              </a:lnSpc>
            </a:pPr>
            <a:r>
              <a:rPr lang="en-US" altLang="en-US" sz="3200" dirty="0">
                <a:latin typeface="Century Gothic" panose="020B0502020202020204" pitchFamily="34" charset="0"/>
              </a:rPr>
              <a:t>Hours donated by volunteers is equal to an extra full-time paid staff!!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942"/>
          <a:stretch/>
        </p:blipFill>
        <p:spPr>
          <a:xfrm>
            <a:off x="2895600" y="2880360"/>
            <a:ext cx="3082255" cy="2691130"/>
          </a:xfrm>
          <a:prstGeom prst="rect">
            <a:avLst/>
          </a:prstGeom>
        </p:spPr>
      </p:pic>
      <p:pic>
        <p:nvPicPr>
          <p:cNvPr id="1026" name="Picture 2" descr="c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76241"/>
            <a:ext cx="2895600" cy="26723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855" y="2890722"/>
            <a:ext cx="3166145" cy="2680768"/>
          </a:xfrm>
          <a:prstGeom prst="rect">
            <a:avLst/>
          </a:prstGeom>
        </p:spPr>
      </p:pic>
    </p:spTree>
    <p:extLst>
      <p:ext uri="{BB962C8B-B14F-4D97-AF65-F5344CB8AC3E}">
        <p14:creationId xmlns:p14="http://schemas.microsoft.com/office/powerpoint/2010/main" val="217861434"/>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BCB52-36EC-97D7-84C6-3AF3FC2DE77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42900" y="1752600"/>
            <a:ext cx="8458200" cy="4574286"/>
          </a:xfrm>
          <a:prstGeom prst="rect">
            <a:avLst/>
          </a:prstGeom>
        </p:spPr>
      </p:pic>
      <p:sp>
        <p:nvSpPr>
          <p:cNvPr id="2" name="Content Placeholder 1"/>
          <p:cNvSpPr>
            <a:spLocks noGrp="1"/>
          </p:cNvSpPr>
          <p:nvPr>
            <p:ph sz="quarter" idx="1"/>
          </p:nvPr>
        </p:nvSpPr>
        <p:spPr/>
        <p:txBody>
          <a:bodyPr/>
          <a:lstStyle/>
          <a:p>
            <a:r>
              <a:rPr lang="en-US" b="1" dirty="0"/>
              <a:t>668 </a:t>
            </a:r>
            <a:r>
              <a:rPr lang="en-US" dirty="0"/>
              <a:t>adoptions in 2025 </a:t>
            </a:r>
          </a:p>
          <a:p>
            <a:r>
              <a:rPr lang="en-US" b="1" dirty="0"/>
              <a:t>15,501 </a:t>
            </a:r>
            <a:r>
              <a:rPr lang="en-US" dirty="0"/>
              <a:t>visitors to the café through programming, events, and café visits</a:t>
            </a:r>
          </a:p>
          <a:p>
            <a:pPr marL="0" indent="0">
              <a:buNone/>
            </a:pPr>
            <a:endParaRPr lang="en-US" dirty="0"/>
          </a:p>
        </p:txBody>
      </p:sp>
      <p:sp>
        <p:nvSpPr>
          <p:cNvPr id="3" name="Title 2"/>
          <p:cNvSpPr>
            <a:spLocks noGrp="1"/>
          </p:cNvSpPr>
          <p:nvPr>
            <p:ph type="title"/>
          </p:nvPr>
        </p:nvSpPr>
        <p:spPr/>
        <p:txBody>
          <a:bodyPr/>
          <a:lstStyle/>
          <a:p>
            <a:r>
              <a:rPr lang="en-US" dirty="0"/>
              <a:t>2025 Cafe Stats</a:t>
            </a:r>
          </a:p>
        </p:txBody>
      </p:sp>
    </p:spTree>
    <p:extLst>
      <p:ext uri="{BB962C8B-B14F-4D97-AF65-F5344CB8AC3E}">
        <p14:creationId xmlns:p14="http://schemas.microsoft.com/office/powerpoint/2010/main" val="72689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0" y="1752600"/>
            <a:ext cx="5638800" cy="4572000"/>
          </a:xfrm>
        </p:spPr>
        <p:txBody>
          <a:bodyPr/>
          <a:lstStyle/>
          <a:p>
            <a:pPr marL="342891" indent="-342891">
              <a:buFont typeface="Arial" panose="020B0604020202020204" pitchFamily="34" charset="0"/>
              <a:buChar char="•"/>
            </a:pPr>
            <a:r>
              <a:rPr lang="en-US" b="1" dirty="0"/>
              <a:t>Welcome &amp; Presentation</a:t>
            </a:r>
          </a:p>
          <a:p>
            <a:pPr marL="663558" lvl="1" indent="-342891">
              <a:buFont typeface="Arial" panose="020B0604020202020204" pitchFamily="34" charset="0"/>
              <a:buChar char="•"/>
            </a:pPr>
            <a:r>
              <a:rPr lang="en-US" sz="1800" b="0" dirty="0"/>
              <a:t>Meet the </a:t>
            </a:r>
            <a:r>
              <a:rPr lang="en-US" sz="1800" dirty="0"/>
              <a:t>Staff</a:t>
            </a:r>
            <a:endParaRPr lang="en-US" sz="1800" b="0" dirty="0"/>
          </a:p>
          <a:p>
            <a:pPr marL="663558" lvl="1" indent="-342891">
              <a:buFont typeface="Arial" panose="020B0604020202020204" pitchFamily="34" charset="0"/>
              <a:buChar char="•"/>
            </a:pPr>
            <a:r>
              <a:rPr lang="en-US" sz="1800" b="0" dirty="0"/>
              <a:t>An Overview of HSHV &amp; Tiny Lions</a:t>
            </a:r>
          </a:p>
          <a:p>
            <a:pPr marL="663558" lvl="1" indent="-342891">
              <a:buFont typeface="Arial" panose="020B0604020202020204" pitchFamily="34" charset="0"/>
              <a:buChar char="•"/>
            </a:pPr>
            <a:r>
              <a:rPr lang="en-US" sz="1800" b="0" dirty="0"/>
              <a:t>Volunteering at HSHV</a:t>
            </a:r>
          </a:p>
          <a:p>
            <a:pPr marL="342891" indent="-342891">
              <a:buFont typeface="Arial" panose="020B0604020202020204" pitchFamily="34" charset="0"/>
              <a:buChar char="•"/>
            </a:pPr>
            <a:r>
              <a:rPr lang="en-US" sz="2000" b="1" dirty="0"/>
              <a:t>Tour of the Café</a:t>
            </a:r>
          </a:p>
          <a:p>
            <a:pPr marL="663558" lvl="1" indent="-342891">
              <a:buFont typeface="Arial" panose="020B0604020202020204" pitchFamily="34" charset="0"/>
              <a:buChar char="•"/>
            </a:pPr>
            <a:r>
              <a:rPr lang="en-US" sz="2000" dirty="0"/>
              <a:t>Interacting with cats at Tiny Lions</a:t>
            </a:r>
          </a:p>
          <a:p>
            <a:pPr marL="663558" lvl="1" indent="-342891">
              <a:buFont typeface="Arial" panose="020B0604020202020204" pitchFamily="34" charset="0"/>
              <a:buChar char="•"/>
            </a:pPr>
            <a:r>
              <a:rPr lang="en-US" sz="2000" dirty="0"/>
              <a:t>Get your picture taken</a:t>
            </a:r>
          </a:p>
          <a:p>
            <a:pPr marL="342891" indent="-342891">
              <a:buFont typeface="Arial" panose="020B0604020202020204" pitchFamily="34" charset="0"/>
              <a:buChar char="•"/>
            </a:pPr>
            <a:r>
              <a:rPr lang="en-US" b="1" dirty="0"/>
              <a:t>VIC</a:t>
            </a:r>
            <a:endParaRPr lang="en-US" sz="2000" b="1" dirty="0"/>
          </a:p>
          <a:p>
            <a:pPr marL="663558" lvl="1" indent="-342891">
              <a:buFont typeface="Arial" panose="020B0604020202020204" pitchFamily="34" charset="0"/>
              <a:buChar char="•"/>
            </a:pPr>
            <a:r>
              <a:rPr lang="en-US" sz="1800" b="0" dirty="0"/>
              <a:t>Using VIC &amp; Scheduling</a:t>
            </a:r>
          </a:p>
          <a:p>
            <a:pPr marL="663558" lvl="1" indent="-342891">
              <a:buFont typeface="Arial" panose="020B0604020202020204" pitchFamily="34" charset="0"/>
              <a:buChar char="•"/>
            </a:pPr>
            <a:r>
              <a:rPr lang="en-US" sz="1800" b="0" dirty="0"/>
              <a:t>Your first day volunteering</a:t>
            </a:r>
          </a:p>
          <a:p>
            <a:pPr marL="663558" lvl="1" indent="-342891">
              <a:buFont typeface="Arial" panose="020B0604020202020204" pitchFamily="34" charset="0"/>
              <a:buChar char="•"/>
            </a:pPr>
            <a:r>
              <a:rPr lang="en-US" sz="1800" b="0" dirty="0"/>
              <a:t>What’s Next!</a:t>
            </a:r>
          </a:p>
          <a:p>
            <a:pPr marL="342891" indent="-342891">
              <a:buFont typeface="Arial" panose="020B0604020202020204" pitchFamily="34" charset="0"/>
              <a:buChar char="•"/>
            </a:pPr>
            <a:r>
              <a:rPr lang="en-US" sz="2000" b="1" dirty="0"/>
              <a:t>Questions?</a:t>
            </a:r>
          </a:p>
          <a:p>
            <a:pPr marL="595297" lvl="2" indent="0"/>
            <a:endParaRPr lang="en-US" sz="2000" dirty="0"/>
          </a:p>
          <a:p>
            <a:pPr marL="663558" lvl="1" indent="-342891">
              <a:buFont typeface="Arial" panose="020B0604020202020204" pitchFamily="34" charset="0"/>
              <a:buChar char="•"/>
            </a:pPr>
            <a:endParaRPr lang="en-US" sz="1800" b="0" dirty="0"/>
          </a:p>
        </p:txBody>
      </p:sp>
      <p:sp>
        <p:nvSpPr>
          <p:cNvPr id="3" name="Title 2"/>
          <p:cNvSpPr>
            <a:spLocks noGrp="1"/>
          </p:cNvSpPr>
          <p:nvPr>
            <p:ph type="title"/>
          </p:nvPr>
        </p:nvSpPr>
        <p:spPr/>
        <p:txBody>
          <a:bodyPr>
            <a:normAutofit/>
          </a:bodyPr>
          <a:lstStyle/>
          <a:p>
            <a:r>
              <a:rPr lang="en-US" dirty="0"/>
              <a:t>Schedule &amp; Agenda</a:t>
            </a:r>
          </a:p>
        </p:txBody>
      </p:sp>
      <p:pic>
        <p:nvPicPr>
          <p:cNvPr id="2052" name="Picture 4" descr="Volunteer_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438400"/>
            <a:ext cx="418814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13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Tail System for Volunteering</a:t>
            </a:r>
          </a:p>
        </p:txBody>
      </p:sp>
      <p:graphicFrame>
        <p:nvGraphicFramePr>
          <p:cNvPr id="6" name="Diagram 5"/>
          <p:cNvGraphicFramePr/>
          <p:nvPr>
            <p:extLst>
              <p:ext uri="{D42A27DB-BD31-4B8C-83A1-F6EECF244321}">
                <p14:modId xmlns:p14="http://schemas.microsoft.com/office/powerpoint/2010/main" val="121639565"/>
              </p:ext>
            </p:extLst>
          </p:nvPr>
        </p:nvGraphicFramePr>
        <p:xfrm>
          <a:off x="1371600" y="1143000"/>
          <a:ext cx="6553200" cy="5268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DC90D15-7DB0-1E72-9462-359427B547E6}"/>
              </a:ext>
            </a:extLst>
          </p:cNvPr>
          <p:cNvSpPr txBox="1"/>
          <p:nvPr/>
        </p:nvSpPr>
        <p:spPr>
          <a:xfrm>
            <a:off x="1371600" y="5715000"/>
            <a:ext cx="6553200" cy="646331"/>
          </a:xfrm>
          <a:prstGeom prst="rect">
            <a:avLst/>
          </a:prstGeom>
          <a:solidFill>
            <a:schemeClr val="tx2">
              <a:lumMod val="20000"/>
              <a:lumOff val="80000"/>
            </a:schemeClr>
          </a:solidFill>
        </p:spPr>
        <p:txBody>
          <a:bodyPr wrap="square" rtlCol="0">
            <a:spAutoFit/>
          </a:bodyPr>
          <a:lstStyle/>
          <a:p>
            <a:pPr algn="ctr"/>
            <a:r>
              <a:rPr lang="en-US" dirty="0">
                <a:solidFill>
                  <a:schemeClr val="accent3">
                    <a:lumMod val="50000"/>
                  </a:schemeClr>
                </a:solidFill>
                <a:latin typeface="Century Gothic" panose="020B0502020202020204" pitchFamily="34" charset="0"/>
              </a:rPr>
              <a:t>Certificate of appreciation, “Thank You” vinyl sticker,     new nametag</a:t>
            </a:r>
          </a:p>
        </p:txBody>
      </p:sp>
    </p:spTree>
    <p:extLst>
      <p:ext uri="{BB962C8B-B14F-4D97-AF65-F5344CB8AC3E}">
        <p14:creationId xmlns:p14="http://schemas.microsoft.com/office/powerpoint/2010/main" val="79855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4173" y="173485"/>
            <a:ext cx="9144000" cy="990600"/>
          </a:xfrm>
        </p:spPr>
        <p:txBody>
          <a:bodyPr/>
          <a:lstStyle/>
          <a:p>
            <a:r>
              <a:rPr lang="en-US" dirty="0"/>
              <a:t>Perks for Volunteering </a:t>
            </a:r>
            <a:br>
              <a:rPr lang="en-US" dirty="0"/>
            </a:br>
            <a:r>
              <a:rPr lang="en-US" sz="1800" dirty="0"/>
              <a:t>(Just in case hanging around adorable cats and great people isn’t enough)</a:t>
            </a:r>
          </a:p>
        </p:txBody>
      </p:sp>
      <p:graphicFrame>
        <p:nvGraphicFramePr>
          <p:cNvPr id="5" name="Diagram 4"/>
          <p:cNvGraphicFramePr/>
          <p:nvPr>
            <p:extLst>
              <p:ext uri="{D42A27DB-BD31-4B8C-83A1-F6EECF244321}">
                <p14:modId xmlns:p14="http://schemas.microsoft.com/office/powerpoint/2010/main" val="921337709"/>
              </p:ext>
            </p:extLst>
          </p:nvPr>
        </p:nvGraphicFramePr>
        <p:xfrm>
          <a:off x="609600" y="1600200"/>
          <a:ext cx="84582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609600" y="2631986"/>
            <a:ext cx="2492829" cy="3477875"/>
          </a:xfrm>
          <a:prstGeom prst="rect">
            <a:avLst/>
          </a:prstGeom>
          <a:solidFill>
            <a:schemeClr val="accent4"/>
          </a:solidFill>
        </p:spPr>
        <p:txBody>
          <a:bodyPr wrap="square" rtlCol="0">
            <a:spAutoFit/>
          </a:bodyPr>
          <a:lstStyle/>
          <a:p>
            <a:pPr marL="285750" lvl="0" indent="-285750">
              <a:buFont typeface="Arial" panose="020B0604020202020204" pitchFamily="34" charset="0"/>
              <a:buChar char="•"/>
            </a:pPr>
            <a:r>
              <a:rPr lang="en-US" sz="2000" dirty="0">
                <a:latin typeface="+mn-lt"/>
              </a:rPr>
              <a:t>Personalized Name Tag</a:t>
            </a:r>
          </a:p>
          <a:p>
            <a:pPr marL="285750" lvl="0" indent="-285750">
              <a:buFont typeface="Arial" panose="020B0604020202020204" pitchFamily="34" charset="0"/>
              <a:buChar char="•"/>
            </a:pPr>
            <a:r>
              <a:rPr lang="en-US" sz="2000" dirty="0">
                <a:latin typeface="+mn-lt"/>
              </a:rPr>
              <a:t>One, 5 hour punch card </a:t>
            </a:r>
          </a:p>
          <a:p>
            <a:pPr marL="285750" lvl="0" indent="-285750">
              <a:buFont typeface="Arial" panose="020B0604020202020204" pitchFamily="34" charset="0"/>
              <a:buChar char="•"/>
            </a:pPr>
            <a:r>
              <a:rPr lang="en-US" sz="2000" dirty="0">
                <a:latin typeface="+mn-lt"/>
              </a:rPr>
              <a:t>10% off Retail Sales, HSHV Vet Clinic, HE Programs &amp; TLC entrance fees</a:t>
            </a:r>
          </a:p>
          <a:p>
            <a:pPr marL="285750" lvl="0" indent="-285750">
              <a:buFont typeface="Arial" panose="020B0604020202020204" pitchFamily="34" charset="0"/>
              <a:buChar char="•"/>
            </a:pPr>
            <a:r>
              <a:rPr lang="en-US" sz="2000" dirty="0">
                <a:latin typeface="+mn-lt"/>
              </a:rPr>
              <a:t>Adoption discounts</a:t>
            </a:r>
          </a:p>
        </p:txBody>
      </p:sp>
      <p:sp>
        <p:nvSpPr>
          <p:cNvPr id="7" name="TextBox 6"/>
          <p:cNvSpPr txBox="1"/>
          <p:nvPr/>
        </p:nvSpPr>
        <p:spPr>
          <a:xfrm>
            <a:off x="3450773" y="2622655"/>
            <a:ext cx="2590800" cy="3785652"/>
          </a:xfrm>
          <a:prstGeom prst="rect">
            <a:avLst/>
          </a:prstGeom>
          <a:solidFill>
            <a:schemeClr val="accent4"/>
          </a:solidFill>
        </p:spPr>
        <p:txBody>
          <a:bodyPr wrap="square" rtlCol="0">
            <a:spAutoFit/>
          </a:bodyPr>
          <a:lstStyle/>
          <a:p>
            <a:pPr marL="342900" lvl="0" indent="-342900">
              <a:buFont typeface="Arial" panose="020B0604020202020204" pitchFamily="34" charset="0"/>
              <a:buChar char="•"/>
            </a:pPr>
            <a:r>
              <a:rPr lang="en-US" sz="2000" dirty="0">
                <a:latin typeface="+mn-lt"/>
              </a:rPr>
              <a:t>Sticker for your Name Tag</a:t>
            </a:r>
          </a:p>
          <a:p>
            <a:pPr marL="342900" lvl="0" indent="-342900">
              <a:buFont typeface="Arial" panose="020B0604020202020204" pitchFamily="34" charset="0"/>
              <a:buChar char="•"/>
            </a:pPr>
            <a:r>
              <a:rPr lang="en-US" sz="2000" dirty="0">
                <a:latin typeface="+mn-lt"/>
              </a:rPr>
              <a:t>Two, 5 hour punch cards to use</a:t>
            </a:r>
          </a:p>
          <a:p>
            <a:pPr marL="342900" indent="-342900">
              <a:buFont typeface="Arial" panose="020B0604020202020204" pitchFamily="34" charset="0"/>
              <a:buChar char="•"/>
            </a:pPr>
            <a:r>
              <a:rPr lang="en-US" sz="2000" dirty="0">
                <a:latin typeface="+mn-lt"/>
              </a:rPr>
              <a:t>10% off Retail Sales, HSHV Vet Clinic, HE Programs &amp; TLC entrance fees</a:t>
            </a:r>
          </a:p>
          <a:p>
            <a:pPr marL="342900" lvl="0" indent="-342900">
              <a:buFont typeface="Arial" panose="020B0604020202020204" pitchFamily="34" charset="0"/>
              <a:buChar char="•"/>
            </a:pPr>
            <a:r>
              <a:rPr lang="en-US" sz="2000" dirty="0">
                <a:latin typeface="+mn-lt"/>
              </a:rPr>
              <a:t>Adoption discounts</a:t>
            </a:r>
          </a:p>
        </p:txBody>
      </p:sp>
      <p:sp>
        <p:nvSpPr>
          <p:cNvPr id="2" name="TextBox 1"/>
          <p:cNvSpPr txBox="1"/>
          <p:nvPr/>
        </p:nvSpPr>
        <p:spPr>
          <a:xfrm>
            <a:off x="609600" y="5415409"/>
            <a:ext cx="4800600" cy="584775"/>
          </a:xfrm>
          <a:prstGeom prst="rect">
            <a:avLst/>
          </a:prstGeom>
          <a:noFill/>
        </p:spPr>
        <p:txBody>
          <a:bodyPr wrap="square" rtlCol="0">
            <a:spAutoFit/>
          </a:bodyPr>
          <a:lstStyle/>
          <a:p>
            <a:endParaRPr lang="en-US" sz="1400" dirty="0">
              <a:latin typeface="+mn-lt"/>
            </a:endParaRPr>
          </a:p>
          <a:p>
            <a:endParaRPr lang="en-US" dirty="0"/>
          </a:p>
        </p:txBody>
      </p:sp>
      <p:sp>
        <p:nvSpPr>
          <p:cNvPr id="6" name="TextBox 5">
            <a:extLst>
              <a:ext uri="{FF2B5EF4-FFF2-40B4-BE49-F238E27FC236}">
                <a16:creationId xmlns:a16="http://schemas.microsoft.com/office/drawing/2014/main" id="{6BFC2B44-7821-36E5-5233-E1E2C2196E7E}"/>
              </a:ext>
            </a:extLst>
          </p:cNvPr>
          <p:cNvSpPr txBox="1"/>
          <p:nvPr/>
        </p:nvSpPr>
        <p:spPr>
          <a:xfrm>
            <a:off x="6389917" y="2622655"/>
            <a:ext cx="2492830" cy="3785652"/>
          </a:xfrm>
          <a:prstGeom prst="rect">
            <a:avLst/>
          </a:prstGeom>
          <a:solidFill>
            <a:schemeClr val="accent4"/>
          </a:solidFill>
        </p:spPr>
        <p:txBody>
          <a:bodyPr wrap="square" rtlCol="0">
            <a:spAutoFit/>
          </a:bodyPr>
          <a:lstStyle/>
          <a:p>
            <a:pPr marL="342900" lvl="0" indent="-342900">
              <a:buFont typeface="Arial" panose="020B0604020202020204" pitchFamily="34" charset="0"/>
              <a:buChar char="•"/>
            </a:pPr>
            <a:r>
              <a:rPr lang="en-US" sz="2000" dirty="0">
                <a:latin typeface="+mn-lt"/>
              </a:rPr>
              <a:t>New nametag</a:t>
            </a:r>
          </a:p>
          <a:p>
            <a:pPr marL="342900" lvl="0" indent="-342900">
              <a:buFont typeface="Arial" panose="020B0604020202020204" pitchFamily="34" charset="0"/>
              <a:buChar char="•"/>
            </a:pPr>
            <a:r>
              <a:rPr lang="en-US" sz="2000" dirty="0">
                <a:latin typeface="+mn-lt"/>
              </a:rPr>
              <a:t>Certificate of </a:t>
            </a:r>
            <a:r>
              <a:rPr lang="en-US" sz="2000" dirty="0" err="1">
                <a:latin typeface="+mn-lt"/>
              </a:rPr>
              <a:t>Appreication</a:t>
            </a:r>
            <a:endParaRPr lang="en-US" sz="2000" dirty="0">
              <a:latin typeface="+mn-lt"/>
            </a:endParaRPr>
          </a:p>
          <a:p>
            <a:pPr marL="342900" lvl="0" indent="-342900">
              <a:buFont typeface="Arial" panose="020B0604020202020204" pitchFamily="34" charset="0"/>
              <a:buChar char="•"/>
            </a:pPr>
            <a:r>
              <a:rPr lang="en-US" sz="2000" dirty="0">
                <a:latin typeface="+mn-lt"/>
              </a:rPr>
              <a:t>“Thank You” vinyl sticker</a:t>
            </a:r>
          </a:p>
          <a:p>
            <a:pPr marL="342900" indent="-342900">
              <a:buFont typeface="Arial" panose="020B0604020202020204" pitchFamily="34" charset="0"/>
              <a:buChar char="•"/>
            </a:pPr>
            <a:r>
              <a:rPr lang="en-US" sz="2000" dirty="0">
                <a:latin typeface="+mn-lt"/>
              </a:rPr>
              <a:t>10% off Retail Sales, HSHV Vet Clinic, HE Programs &amp; TLC entrance fees</a:t>
            </a:r>
          </a:p>
          <a:p>
            <a:pPr marL="342900" lvl="0" indent="-342900">
              <a:buFont typeface="Arial" panose="020B0604020202020204" pitchFamily="34" charset="0"/>
              <a:buChar char="•"/>
            </a:pPr>
            <a:r>
              <a:rPr lang="en-US" sz="2000" dirty="0">
                <a:latin typeface="+mn-lt"/>
              </a:rPr>
              <a:t>Adoption discounts</a:t>
            </a:r>
          </a:p>
        </p:txBody>
      </p:sp>
    </p:spTree>
    <p:extLst>
      <p:ext uri="{BB962C8B-B14F-4D97-AF65-F5344CB8AC3E}">
        <p14:creationId xmlns:p14="http://schemas.microsoft.com/office/powerpoint/2010/main" val="3953679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0" y="173108"/>
            <a:ext cx="9144000" cy="1012032"/>
          </a:xfrm>
          <a:solidFill>
            <a:schemeClr val="bg2"/>
          </a:solidFill>
        </p:spPr>
        <p:txBody>
          <a:bodyPr/>
          <a:lstStyle/>
          <a:p>
            <a:pPr algn="ctr" eaLnBrk="1" hangingPunct="1"/>
            <a:r>
              <a:rPr lang="en-US" altLang="en-US" dirty="0">
                <a:solidFill>
                  <a:schemeClr val="tx1"/>
                </a:solidFill>
              </a:rPr>
              <a:t>Things to Know</a:t>
            </a:r>
          </a:p>
        </p:txBody>
      </p:sp>
      <p:graphicFrame>
        <p:nvGraphicFramePr>
          <p:cNvPr id="5" name="Diagram 4"/>
          <p:cNvGraphicFramePr/>
          <p:nvPr>
            <p:extLst>
              <p:ext uri="{D42A27DB-BD31-4B8C-83A1-F6EECF244321}">
                <p14:modId xmlns:p14="http://schemas.microsoft.com/office/powerpoint/2010/main" val="752253198"/>
              </p:ext>
            </p:extLst>
          </p:nvPr>
        </p:nvGraphicFramePr>
        <p:xfrm>
          <a:off x="76200" y="1676400"/>
          <a:ext cx="4419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p:cNvGraphicFramePr/>
          <p:nvPr>
            <p:extLst>
              <p:ext uri="{D42A27DB-BD31-4B8C-83A1-F6EECF244321}">
                <p14:modId xmlns:p14="http://schemas.microsoft.com/office/powerpoint/2010/main" val="3262499821"/>
              </p:ext>
            </p:extLst>
          </p:nvPr>
        </p:nvGraphicFramePr>
        <p:xfrm>
          <a:off x="4648200" y="1680519"/>
          <a:ext cx="4419600" cy="25702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50" name="Picture 2" descr="20180813-2T7A179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0628" y="4800600"/>
            <a:ext cx="2513372"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56635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90500"/>
            <a:ext cx="9144000" cy="990600"/>
          </a:xfrm>
          <a:solidFill>
            <a:schemeClr val="accent2"/>
          </a:solidFill>
        </p:spPr>
        <p:txBody>
          <a:bodyPr/>
          <a:lstStyle/>
          <a:p>
            <a:r>
              <a:rPr lang="en-US" sz="3600" dirty="0">
                <a:solidFill>
                  <a:schemeClr val="tx1"/>
                </a:solidFill>
              </a:rPr>
              <a:t>Volunteering around Animals</a:t>
            </a:r>
          </a:p>
        </p:txBody>
      </p:sp>
      <p:sp>
        <p:nvSpPr>
          <p:cNvPr id="15" name="Content Placeholder 14"/>
          <p:cNvSpPr>
            <a:spLocks noGrp="1"/>
          </p:cNvSpPr>
          <p:nvPr>
            <p:ph sz="quarter" idx="1"/>
          </p:nvPr>
        </p:nvSpPr>
        <p:spPr>
          <a:xfrm>
            <a:off x="685800" y="1600200"/>
            <a:ext cx="8153400" cy="4572000"/>
          </a:xfrm>
        </p:spPr>
        <p:txBody>
          <a:bodyPr/>
          <a:lstStyle/>
          <a:p>
            <a:r>
              <a:rPr lang="en-US" dirty="0">
                <a:solidFill>
                  <a:schemeClr val="tx1"/>
                </a:solidFill>
              </a:rPr>
              <a:t>Exposure to Germs/Diseases.</a:t>
            </a:r>
          </a:p>
          <a:p>
            <a:pPr lvl="1"/>
            <a:r>
              <a:rPr lang="en-US" sz="2000" dirty="0">
                <a:solidFill>
                  <a:schemeClr val="tx1"/>
                </a:solidFill>
              </a:rPr>
              <a:t>Zoonotic-animal to human (i.e. Ringworm).</a:t>
            </a:r>
          </a:p>
          <a:p>
            <a:pPr lvl="1"/>
            <a:r>
              <a:rPr lang="en-US" sz="2000" dirty="0">
                <a:solidFill>
                  <a:schemeClr val="tx1"/>
                </a:solidFill>
              </a:rPr>
              <a:t>Other diseases animal-animal (i.e. URI’s).</a:t>
            </a:r>
          </a:p>
          <a:p>
            <a:r>
              <a:rPr lang="en-US" dirty="0">
                <a:solidFill>
                  <a:schemeClr val="tx1"/>
                </a:solidFill>
              </a:rPr>
              <a:t>Humans are the largest carriers of germs</a:t>
            </a:r>
            <a:r>
              <a:rPr lang="en-US" sz="2000" dirty="0">
                <a:solidFill>
                  <a:schemeClr val="tx1"/>
                </a:solidFill>
              </a:rPr>
              <a:t>. </a:t>
            </a:r>
          </a:p>
          <a:p>
            <a:pPr lvl="1"/>
            <a:r>
              <a:rPr lang="en-US" sz="2000" dirty="0">
                <a:solidFill>
                  <a:schemeClr val="tx1"/>
                </a:solidFill>
              </a:rPr>
              <a:t>Always sanitize hands.</a:t>
            </a:r>
          </a:p>
          <a:p>
            <a:r>
              <a:rPr lang="en-US" dirty="0">
                <a:solidFill>
                  <a:schemeClr val="tx1"/>
                </a:solidFill>
              </a:rPr>
              <a:t>After Volunteering, we recommend…</a:t>
            </a:r>
          </a:p>
          <a:p>
            <a:pPr lvl="1"/>
            <a:r>
              <a:rPr lang="en-US" sz="2000" dirty="0">
                <a:solidFill>
                  <a:schemeClr val="tx1"/>
                </a:solidFill>
              </a:rPr>
              <a:t>Clothing- </a:t>
            </a:r>
          </a:p>
          <a:p>
            <a:pPr lvl="2"/>
            <a:r>
              <a:rPr lang="en-US" sz="1700" dirty="0">
                <a:solidFill>
                  <a:schemeClr val="tx1"/>
                </a:solidFill>
              </a:rPr>
              <a:t>wash in hot water/color-safe bleach.  Dry in the dryer on highest setting.</a:t>
            </a:r>
          </a:p>
          <a:p>
            <a:pPr lvl="1"/>
            <a:r>
              <a:rPr lang="en-US" sz="2000" dirty="0">
                <a:solidFill>
                  <a:schemeClr val="tx1"/>
                </a:solidFill>
              </a:rPr>
              <a:t>Shoes- </a:t>
            </a:r>
          </a:p>
          <a:p>
            <a:pPr lvl="2"/>
            <a:r>
              <a:rPr lang="en-US" sz="1700" dirty="0">
                <a:solidFill>
                  <a:schemeClr val="tx1"/>
                </a:solidFill>
              </a:rPr>
              <a:t>wipe down and/or have a separate pair just for volunteering.</a:t>
            </a:r>
          </a:p>
        </p:txBody>
      </p:sp>
    </p:spTree>
    <p:extLst>
      <p:ext uri="{BB962C8B-B14F-4D97-AF65-F5344CB8AC3E}">
        <p14:creationId xmlns:p14="http://schemas.microsoft.com/office/powerpoint/2010/main" val="2861049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990600"/>
          </a:xfrm>
        </p:spPr>
        <p:txBody>
          <a:bodyPr/>
          <a:lstStyle/>
          <a:p>
            <a:r>
              <a:rPr lang="en-US" dirty="0"/>
              <a:t>Overview of the Cafe!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905000"/>
            <a:ext cx="8087638" cy="4191000"/>
          </a:xfrm>
          <a:prstGeom prst="rect">
            <a:avLst/>
          </a:prstGeom>
        </p:spPr>
      </p:pic>
    </p:spTree>
    <p:extLst>
      <p:ext uri="{BB962C8B-B14F-4D97-AF65-F5344CB8AC3E}">
        <p14:creationId xmlns:p14="http://schemas.microsoft.com/office/powerpoint/2010/main" val="3498252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28600" y="1828800"/>
            <a:ext cx="3429000" cy="4572000"/>
          </a:xfrm>
        </p:spPr>
        <p:txBody>
          <a:bodyPr/>
          <a:lstStyle/>
          <a:p>
            <a:r>
              <a:rPr lang="en-US" dirty="0"/>
              <a:t>Main Location for VIC sign-in</a:t>
            </a:r>
          </a:p>
          <a:p>
            <a:pPr lvl="1"/>
            <a:r>
              <a:rPr lang="en-US" dirty="0"/>
              <a:t>Use phone number (minus area code</a:t>
            </a:r>
          </a:p>
          <a:p>
            <a:r>
              <a:rPr lang="en-US" dirty="0"/>
              <a:t>Nametags are on the counter </a:t>
            </a:r>
          </a:p>
          <a:p>
            <a:pPr lvl="1"/>
            <a:r>
              <a:rPr lang="en-US" dirty="0"/>
              <a:t>Permanent nametags at Tail 2 (10 hours)</a:t>
            </a:r>
          </a:p>
        </p:txBody>
      </p:sp>
      <p:sp>
        <p:nvSpPr>
          <p:cNvPr id="3" name="Title 2"/>
          <p:cNvSpPr>
            <a:spLocks noGrp="1"/>
          </p:cNvSpPr>
          <p:nvPr>
            <p:ph type="title"/>
          </p:nvPr>
        </p:nvSpPr>
        <p:spPr/>
        <p:txBody>
          <a:bodyPr/>
          <a:lstStyle/>
          <a:p>
            <a:r>
              <a:rPr lang="en-US" dirty="0"/>
              <a:t>Kitchen</a:t>
            </a:r>
          </a:p>
        </p:txBody>
      </p:sp>
      <p:pic>
        <p:nvPicPr>
          <p:cNvPr id="1027" name="7485F554-56E1-4E86-8B57-58FE0DEC3F73" descr="7485F554-56E1-4E86-8B57-58FE0DEC3F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21336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413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457200" y="1752600"/>
            <a:ext cx="3581400" cy="4572000"/>
          </a:xfrm>
        </p:spPr>
        <p:txBody>
          <a:bodyPr/>
          <a:lstStyle/>
          <a:p>
            <a:r>
              <a:rPr lang="en-US" dirty="0"/>
              <a:t>Where you will find shelter cleaning assignments</a:t>
            </a:r>
          </a:p>
          <a:p>
            <a:r>
              <a:rPr lang="en-US" dirty="0"/>
              <a:t>Laundry goes here</a:t>
            </a:r>
          </a:p>
          <a:p>
            <a:r>
              <a:rPr lang="en-US" dirty="0"/>
              <a:t>Where feeding and cleaning supplies are located</a:t>
            </a:r>
          </a:p>
        </p:txBody>
      </p:sp>
      <p:sp>
        <p:nvSpPr>
          <p:cNvPr id="3" name="Title 2"/>
          <p:cNvSpPr>
            <a:spLocks noGrp="1"/>
          </p:cNvSpPr>
          <p:nvPr>
            <p:ph type="title"/>
          </p:nvPr>
        </p:nvSpPr>
        <p:spPr/>
        <p:txBody>
          <a:bodyPr/>
          <a:lstStyle/>
          <a:p>
            <a:r>
              <a:rPr lang="en-US" dirty="0"/>
              <a:t>Back Room</a:t>
            </a:r>
          </a:p>
        </p:txBody>
      </p:sp>
      <p:pic>
        <p:nvPicPr>
          <p:cNvPr id="2050" name="AEB9C93C-5940-4404-8C41-7D2AFB56029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192160" y="2133600"/>
            <a:ext cx="4461729"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11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04800" y="1752600"/>
            <a:ext cx="4038600" cy="3962400"/>
          </a:xfrm>
        </p:spPr>
        <p:txBody>
          <a:bodyPr/>
          <a:lstStyle/>
          <a:p>
            <a:r>
              <a:rPr lang="en-US" dirty="0"/>
              <a:t>Can be rented for parties/events</a:t>
            </a:r>
          </a:p>
          <a:p>
            <a:r>
              <a:rPr lang="en-US" dirty="0"/>
              <a:t>HE programming takes place here (look for the doors to be closed…do not just “enter”)</a:t>
            </a:r>
          </a:p>
          <a:p>
            <a:r>
              <a:rPr lang="en-US" dirty="0"/>
              <a:t>Storage cubbies for events like yoga</a:t>
            </a:r>
          </a:p>
        </p:txBody>
      </p:sp>
      <p:sp>
        <p:nvSpPr>
          <p:cNvPr id="3" name="Title 2"/>
          <p:cNvSpPr>
            <a:spLocks noGrp="1"/>
          </p:cNvSpPr>
          <p:nvPr>
            <p:ph type="title"/>
          </p:nvPr>
        </p:nvSpPr>
        <p:spPr/>
        <p:txBody>
          <a:bodyPr/>
          <a:lstStyle/>
          <a:p>
            <a:r>
              <a:rPr lang="en-US" dirty="0"/>
              <a:t>Program Room</a:t>
            </a:r>
          </a:p>
        </p:txBody>
      </p:sp>
      <p:pic>
        <p:nvPicPr>
          <p:cNvPr id="5" name="Picture 4">
            <a:extLst>
              <a:ext uri="{FF2B5EF4-FFF2-40B4-BE49-F238E27FC236}">
                <a16:creationId xmlns:a16="http://schemas.microsoft.com/office/drawing/2014/main" id="{DC52960A-2E0A-4F08-9E55-CE9B0E80547E}"/>
              </a:ext>
            </a:extLst>
          </p:cNvPr>
          <p:cNvPicPr>
            <a:picLocks noChangeAspect="1"/>
          </p:cNvPicPr>
          <p:nvPr/>
        </p:nvPicPr>
        <p:blipFill>
          <a:blip r:embed="rId2">
            <a:extLst>
              <a:ext uri="{28A0092B-C50C-407E-A947-70E740481C1C}">
                <a14:useLocalDpi xmlns:a14="http://schemas.microsoft.com/office/drawing/2010/main" val="0"/>
              </a:ext>
            </a:extLst>
          </a:blip>
          <a:srcRect r="17362"/>
          <a:stretch>
            <a:fillRect/>
          </a:stretch>
        </p:blipFill>
        <p:spPr>
          <a:xfrm>
            <a:off x="4470918" y="2225150"/>
            <a:ext cx="4344955" cy="3017300"/>
          </a:xfrm>
          <a:prstGeom prst="rect">
            <a:avLst/>
          </a:prstGeom>
        </p:spPr>
      </p:pic>
    </p:spTree>
    <p:extLst>
      <p:ext uri="{BB962C8B-B14F-4D97-AF65-F5344CB8AC3E}">
        <p14:creationId xmlns:p14="http://schemas.microsoft.com/office/powerpoint/2010/main" val="2681037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10392" y="228600"/>
            <a:ext cx="9154391" cy="990600"/>
          </a:xfrm>
        </p:spPr>
        <p:txBody>
          <a:bodyPr/>
          <a:lstStyle/>
          <a:p>
            <a:pPr algn="ctr" eaLnBrk="1" hangingPunct="1"/>
            <a:r>
              <a:rPr lang="en-US" altLang="en-US" dirty="0"/>
              <a:t>Our Volunteer Culture</a:t>
            </a:r>
          </a:p>
        </p:txBody>
      </p:sp>
      <p:graphicFrame>
        <p:nvGraphicFramePr>
          <p:cNvPr id="2" name="Diagram 1"/>
          <p:cNvGraphicFramePr/>
          <p:nvPr>
            <p:extLst>
              <p:ext uri="{D42A27DB-BD31-4B8C-83A1-F6EECF244321}">
                <p14:modId xmlns:p14="http://schemas.microsoft.com/office/powerpoint/2010/main" val="736022171"/>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58361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3C5222-3702-4F9E-A616-E1246B521075}"/>
              </a:ext>
            </a:extLst>
          </p:cNvPr>
          <p:cNvGraphicFramePr>
            <a:graphicFrameLocks noGrp="1"/>
          </p:cNvGraphicFramePr>
          <p:nvPr>
            <p:ph sz="quarter" idx="1"/>
          </p:nvPr>
        </p:nvGraphicFramePr>
        <p:xfrm>
          <a:off x="457200" y="1828800"/>
          <a:ext cx="815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7D472EC-A8DB-05DB-CDC7-36D1D71B57FA}"/>
              </a:ext>
            </a:extLst>
          </p:cNvPr>
          <p:cNvSpPr>
            <a:spLocks noGrp="1"/>
          </p:cNvSpPr>
          <p:nvPr>
            <p:ph type="title"/>
          </p:nvPr>
        </p:nvSpPr>
        <p:spPr/>
        <p:txBody>
          <a:bodyPr/>
          <a:lstStyle/>
          <a:p>
            <a:r>
              <a:rPr lang="en-US" dirty="0"/>
              <a:t>Volunteering at HSHV</a:t>
            </a:r>
          </a:p>
        </p:txBody>
      </p:sp>
    </p:spTree>
    <p:extLst>
      <p:ext uri="{BB962C8B-B14F-4D97-AF65-F5344CB8AC3E}">
        <p14:creationId xmlns:p14="http://schemas.microsoft.com/office/powerpoint/2010/main" val="1119693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96656"/>
            <a:ext cx="8305800" cy="990600"/>
          </a:xfrm>
          <a:solidFill>
            <a:schemeClr val="accent5"/>
          </a:solidFill>
        </p:spPr>
        <p:txBody>
          <a:bodyPr/>
          <a:lstStyle/>
          <a:p>
            <a:r>
              <a:rPr lang="en-US" dirty="0">
                <a:solidFill>
                  <a:schemeClr val="tx1"/>
                </a:solidFill>
              </a:rPr>
              <a:t>Meet the Staff</a:t>
            </a:r>
          </a:p>
        </p:txBody>
      </p:sp>
      <p:pic>
        <p:nvPicPr>
          <p:cNvPr id="1026" name="Picture 2">
            <a:extLst>
              <a:ext uri="{FF2B5EF4-FFF2-40B4-BE49-F238E27FC236}">
                <a16:creationId xmlns:a16="http://schemas.microsoft.com/office/drawing/2014/main" id="{60D99319-3F17-3E40-AEEC-A0AA6D22C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4267200"/>
            <a:ext cx="2133600" cy="2180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4733C92-BF76-4A4D-AEF9-48093BAC9A37}"/>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457200" y="1752600"/>
            <a:ext cx="2133600" cy="2180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2038499-5ADD-651A-8C84-55BC04DDAD8D}"/>
              </a:ext>
            </a:extLst>
          </p:cNvPr>
          <p:cNvSpPr txBox="1"/>
          <p:nvPr/>
        </p:nvSpPr>
        <p:spPr>
          <a:xfrm>
            <a:off x="2590800" y="2362200"/>
            <a:ext cx="5334000" cy="984885"/>
          </a:xfrm>
          <a:prstGeom prst="rect">
            <a:avLst/>
          </a:prstGeom>
          <a:solidFill>
            <a:schemeClr val="accent3"/>
          </a:solidFill>
        </p:spPr>
        <p:txBody>
          <a:bodyPr wrap="square" rtlCol="0">
            <a:spAutoFit/>
          </a:bodyPr>
          <a:lstStyle/>
          <a:p>
            <a:r>
              <a:rPr lang="en-US" sz="4000" dirty="0">
                <a:latin typeface="Century Gothic" panose="020B0502020202020204" pitchFamily="34" charset="0"/>
              </a:rPr>
              <a:t>Carmen Grove</a:t>
            </a:r>
          </a:p>
          <a:p>
            <a:r>
              <a:rPr lang="en-US" dirty="0"/>
              <a:t>Tiny Lions Cafe Manage</a:t>
            </a:r>
          </a:p>
        </p:txBody>
      </p:sp>
      <p:sp>
        <p:nvSpPr>
          <p:cNvPr id="6" name="TextBox 5">
            <a:extLst>
              <a:ext uri="{FF2B5EF4-FFF2-40B4-BE49-F238E27FC236}">
                <a16:creationId xmlns:a16="http://schemas.microsoft.com/office/drawing/2014/main" id="{B63EA434-23F4-F326-7308-A05EA6ECA25F}"/>
              </a:ext>
            </a:extLst>
          </p:cNvPr>
          <p:cNvSpPr txBox="1"/>
          <p:nvPr/>
        </p:nvSpPr>
        <p:spPr>
          <a:xfrm>
            <a:off x="2643673" y="4953000"/>
            <a:ext cx="5334000" cy="984885"/>
          </a:xfrm>
          <a:prstGeom prst="rect">
            <a:avLst/>
          </a:prstGeom>
          <a:solidFill>
            <a:schemeClr val="accent6"/>
          </a:solidFill>
        </p:spPr>
        <p:txBody>
          <a:bodyPr wrap="square" rtlCol="0">
            <a:spAutoFit/>
          </a:bodyPr>
          <a:lstStyle/>
          <a:p>
            <a:r>
              <a:rPr lang="en-US" sz="4000" dirty="0">
                <a:latin typeface="Century Gothic" panose="020B0502020202020204" pitchFamily="34" charset="0"/>
              </a:rPr>
              <a:t>Tara Simon</a:t>
            </a:r>
          </a:p>
          <a:p>
            <a:r>
              <a:rPr lang="en-US" dirty="0"/>
              <a:t>Tiny Lions Cat Coordinator</a:t>
            </a:r>
          </a:p>
        </p:txBody>
      </p:sp>
    </p:spTree>
    <p:extLst>
      <p:ext uri="{BB962C8B-B14F-4D97-AF65-F5344CB8AC3E}">
        <p14:creationId xmlns:p14="http://schemas.microsoft.com/office/powerpoint/2010/main" val="3763566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747" r="21010"/>
          <a:stretch/>
        </p:blipFill>
        <p:spPr bwMode="auto">
          <a:xfrm>
            <a:off x="578997" y="1819946"/>
            <a:ext cx="815341" cy="71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a:xfrm>
            <a:off x="186690" y="228600"/>
            <a:ext cx="8801100" cy="742950"/>
          </a:xfrm>
          <a:noFill/>
        </p:spPr>
        <p:txBody>
          <a:bodyPr/>
          <a:lstStyle/>
          <a:p>
            <a:pPr algn="ctr"/>
            <a:r>
              <a:rPr lang="en-US" altLang="en-US" dirty="0">
                <a:solidFill>
                  <a:schemeClr val="bg2"/>
                </a:solidFill>
              </a:rPr>
              <a:t>HSHV on Social Media</a:t>
            </a:r>
          </a:p>
        </p:txBody>
      </p:sp>
      <p:sp>
        <p:nvSpPr>
          <p:cNvPr id="52227" name="Content Placeholder 2"/>
          <p:cNvSpPr>
            <a:spLocks noGrp="1"/>
          </p:cNvSpPr>
          <p:nvPr>
            <p:ph idx="1"/>
          </p:nvPr>
        </p:nvSpPr>
        <p:spPr>
          <a:xfrm>
            <a:off x="2133600" y="1710366"/>
            <a:ext cx="6254769" cy="3928434"/>
          </a:xfrm>
        </p:spPr>
        <p:txBody>
          <a:bodyPr rtlCol="0">
            <a:normAutofit fontScale="62500" lnSpcReduction="20000"/>
          </a:bodyPr>
          <a:lstStyle/>
          <a:p>
            <a:pPr marL="0" indent="0" fontAlgn="auto">
              <a:spcAft>
                <a:spcPts val="0"/>
              </a:spcAft>
              <a:buNone/>
              <a:defRPr/>
            </a:pPr>
            <a:r>
              <a:rPr lang="en-US" altLang="en-US" sz="2625" dirty="0"/>
              <a:t>	</a:t>
            </a:r>
          </a:p>
          <a:p>
            <a:pPr marL="0" indent="0" fontAlgn="auto">
              <a:spcAft>
                <a:spcPts val="0"/>
              </a:spcAft>
              <a:buNone/>
              <a:defRPr/>
            </a:pPr>
            <a:r>
              <a:rPr lang="en-US" altLang="en-US" sz="3825" dirty="0" err="1"/>
              <a:t>HSHV.animals</a:t>
            </a:r>
            <a:r>
              <a:rPr lang="en-US" altLang="en-US" sz="3825" dirty="0"/>
              <a:t> </a:t>
            </a:r>
            <a:r>
              <a:rPr lang="en-US" altLang="en-US" sz="3825" b="1" dirty="0"/>
              <a:t>and</a:t>
            </a:r>
            <a:r>
              <a:rPr lang="en-US" altLang="en-US" sz="3825" dirty="0"/>
              <a:t> Tiny Lions </a:t>
            </a:r>
            <a:r>
              <a:rPr lang="en-US" altLang="en-US" sz="3825" dirty="0" err="1"/>
              <a:t>Catfe</a:t>
            </a:r>
            <a:r>
              <a:rPr lang="en-US" altLang="en-US" sz="3825" dirty="0"/>
              <a:t> </a:t>
            </a:r>
          </a:p>
          <a:p>
            <a:pPr marL="0" indent="0" fontAlgn="auto">
              <a:spcAft>
                <a:spcPts val="0"/>
              </a:spcAft>
              <a:buNone/>
              <a:defRPr/>
            </a:pPr>
            <a:endParaRPr lang="en-US" altLang="en-US" sz="3825" dirty="0"/>
          </a:p>
          <a:p>
            <a:pPr marL="0" indent="0" fontAlgn="auto">
              <a:spcAft>
                <a:spcPts val="0"/>
              </a:spcAft>
              <a:buNone/>
              <a:defRPr/>
            </a:pPr>
            <a:r>
              <a:rPr lang="en-US" altLang="en-US" sz="3825" dirty="0" err="1"/>
              <a:t>humanesocietyofhuronvalley</a:t>
            </a:r>
            <a:r>
              <a:rPr lang="en-US" altLang="en-US" sz="3825" dirty="0"/>
              <a:t> </a:t>
            </a:r>
            <a:r>
              <a:rPr lang="en-US" altLang="en-US" sz="3825" b="1" dirty="0"/>
              <a:t>and</a:t>
            </a:r>
            <a:r>
              <a:rPr lang="en-US" altLang="en-US" sz="3825" dirty="0"/>
              <a:t> </a:t>
            </a:r>
          </a:p>
          <a:p>
            <a:pPr marL="0" indent="0" fontAlgn="auto">
              <a:spcAft>
                <a:spcPts val="0"/>
              </a:spcAft>
              <a:buNone/>
              <a:defRPr/>
            </a:pPr>
            <a:r>
              <a:rPr lang="en-US" altLang="en-US" sz="3825" dirty="0" err="1"/>
              <a:t>tinylionscatcafe</a:t>
            </a:r>
            <a:endParaRPr lang="en-US" altLang="en-US" sz="3825" dirty="0"/>
          </a:p>
          <a:p>
            <a:pPr marL="0" indent="0" fontAlgn="auto">
              <a:spcAft>
                <a:spcPts val="0"/>
              </a:spcAft>
              <a:buNone/>
              <a:defRPr/>
            </a:pPr>
            <a:endParaRPr lang="en-US" altLang="en-US" sz="2625" dirty="0"/>
          </a:p>
          <a:p>
            <a:pPr marL="0" indent="0" fontAlgn="auto">
              <a:spcAft>
                <a:spcPts val="0"/>
              </a:spcAft>
              <a:buNone/>
              <a:defRPr/>
            </a:pPr>
            <a:r>
              <a:rPr lang="en-US" altLang="en-US" sz="3825" dirty="0"/>
              <a:t>Humane Society of Huron Valley </a:t>
            </a:r>
            <a:r>
              <a:rPr lang="en-US" altLang="en-US" sz="3825" b="1" dirty="0"/>
              <a:t>and</a:t>
            </a:r>
            <a:r>
              <a:rPr lang="en-US" altLang="en-US" sz="3825" dirty="0"/>
              <a:t> </a:t>
            </a:r>
          </a:p>
          <a:p>
            <a:pPr marL="0" indent="0" fontAlgn="auto">
              <a:spcAft>
                <a:spcPts val="0"/>
              </a:spcAft>
              <a:buNone/>
              <a:defRPr/>
            </a:pPr>
            <a:r>
              <a:rPr lang="en-US" altLang="en-US" sz="3825" dirty="0"/>
              <a:t>Tiny Lions Lounge and Adoption Center</a:t>
            </a:r>
          </a:p>
          <a:p>
            <a:pPr marL="0" indent="0" fontAlgn="auto">
              <a:spcAft>
                <a:spcPts val="0"/>
              </a:spcAft>
              <a:buNone/>
              <a:defRPr/>
            </a:pPr>
            <a:r>
              <a:rPr lang="en-US" sz="2000" dirty="0"/>
              <a:t> </a:t>
            </a:r>
            <a:endParaRPr lang="en-US" altLang="en-US" sz="3825" dirty="0"/>
          </a:p>
          <a:p>
            <a:pPr marL="0" indent="0" fontAlgn="auto">
              <a:spcAft>
                <a:spcPts val="0"/>
              </a:spcAft>
              <a:buNone/>
              <a:defRPr/>
            </a:pPr>
            <a:r>
              <a:rPr lang="en-US" altLang="en-US" sz="3825"/>
              <a:t>tiktok.com</a:t>
            </a:r>
            <a:r>
              <a:rPr lang="en-US" altLang="en-US" sz="3825" dirty="0"/>
              <a:t>/@</a:t>
            </a:r>
            <a:r>
              <a:rPr lang="en-US" altLang="en-US" sz="3825" dirty="0" err="1"/>
              <a:t>humanesocietyhuronvalley</a:t>
            </a:r>
            <a:endParaRPr lang="en-US" altLang="en-US" sz="3825" dirty="0"/>
          </a:p>
          <a:p>
            <a:pPr marL="0" indent="0" fontAlgn="auto">
              <a:spcAft>
                <a:spcPts val="0"/>
              </a:spcAft>
              <a:buNone/>
              <a:defRPr/>
            </a:pPr>
            <a:endParaRPr lang="en-US" altLang="en-US" sz="2625" dirty="0"/>
          </a:p>
        </p:txBody>
      </p:sp>
      <p:pic>
        <p:nvPicPr>
          <p:cNvPr id="4710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37" y="2726158"/>
            <a:ext cx="850666" cy="85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221" r="8423"/>
          <a:stretch/>
        </p:blipFill>
        <p:spPr bwMode="auto">
          <a:xfrm>
            <a:off x="624543" y="3742888"/>
            <a:ext cx="785454" cy="75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tiktok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ikTok logo. Tik Tok editorial realistic.TikTok app Stock Vector | Adobe  Stock"/>
          <p:cNvSpPr>
            <a:spLocks noChangeAspect="1" noChangeArrowheads="1"/>
          </p:cNvSpPr>
          <p:nvPr/>
        </p:nvSpPr>
        <p:spPr bwMode="auto">
          <a:xfrm>
            <a:off x="307975" y="160338"/>
            <a:ext cx="3048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5"/>
          <a:srcRect l="21277" t="20945" r="21834" b="22166"/>
          <a:stretch/>
        </p:blipFill>
        <p:spPr>
          <a:xfrm>
            <a:off x="636241" y="4688038"/>
            <a:ext cx="833953" cy="833953"/>
          </a:xfrm>
          <a:prstGeom prst="rect">
            <a:avLst/>
          </a:prstGeom>
        </p:spPr>
      </p:pic>
    </p:spTree>
    <p:extLst>
      <p:ext uri="{BB962C8B-B14F-4D97-AF65-F5344CB8AC3E}">
        <p14:creationId xmlns:p14="http://schemas.microsoft.com/office/powerpoint/2010/main" val="648047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11027" y="1752600"/>
            <a:ext cx="8458199" cy="4495800"/>
          </a:xfrm>
        </p:spPr>
        <p:txBody>
          <a:bodyPr/>
          <a:lstStyle/>
          <a:p>
            <a:pPr marL="342891" indent="-342891">
              <a:buFont typeface="Arial" panose="020B0604020202020204" pitchFamily="34" charset="0"/>
              <a:buChar char="•"/>
            </a:pPr>
            <a:r>
              <a:rPr lang="en-US" sz="2800" b="0" dirty="0">
                <a:solidFill>
                  <a:schemeClr val="tx1"/>
                </a:solidFill>
              </a:rPr>
              <a:t>Closed group</a:t>
            </a:r>
          </a:p>
          <a:p>
            <a:pPr marL="342891" indent="-342891">
              <a:buFont typeface="Arial" panose="020B0604020202020204" pitchFamily="34" charset="0"/>
              <a:buChar char="•"/>
            </a:pPr>
            <a:r>
              <a:rPr lang="en-US" sz="2800" b="0" dirty="0">
                <a:solidFill>
                  <a:schemeClr val="tx1"/>
                </a:solidFill>
              </a:rPr>
              <a:t>A place for updates, stories, pictures, or </a:t>
            </a:r>
          </a:p>
          <a:p>
            <a:pPr marL="0" indent="0"/>
            <a:r>
              <a:rPr lang="en-US" sz="2800" b="0" dirty="0">
                <a:solidFill>
                  <a:schemeClr val="tx1"/>
                </a:solidFill>
              </a:rPr>
              <a:t>   volunteers needed requests. </a:t>
            </a:r>
          </a:p>
          <a:p>
            <a:pPr marL="342891" indent="-342891">
              <a:buFont typeface="Arial" panose="020B0604020202020204" pitchFamily="34" charset="0"/>
              <a:buChar char="•"/>
            </a:pPr>
            <a:r>
              <a:rPr lang="en-US" sz="2800" b="0" dirty="0">
                <a:solidFill>
                  <a:schemeClr val="tx1"/>
                </a:solidFill>
              </a:rPr>
              <a:t>No posts about death, euthanasia, or killing/injury to animals.</a:t>
            </a:r>
          </a:p>
          <a:p>
            <a:pPr marL="342891" indent="-342891">
              <a:buFont typeface="Arial" panose="020B0604020202020204" pitchFamily="34" charset="0"/>
              <a:buChar char="•"/>
            </a:pPr>
            <a:r>
              <a:rPr lang="en-US" sz="2800" b="0" dirty="0">
                <a:solidFill>
                  <a:schemeClr val="tx1"/>
                </a:solidFill>
              </a:rPr>
              <a:t>Posts should not include solicitations of goods/money.</a:t>
            </a:r>
          </a:p>
          <a:p>
            <a:pPr marL="342891" indent="-342891">
              <a:buFont typeface="Arial" panose="020B0604020202020204" pitchFamily="34" charset="0"/>
              <a:buChar char="•"/>
            </a:pPr>
            <a:r>
              <a:rPr lang="en-US" sz="2800" b="0" dirty="0">
                <a:solidFill>
                  <a:schemeClr val="tx1"/>
                </a:solidFill>
              </a:rPr>
              <a:t>Questions?  Ask us!</a:t>
            </a:r>
          </a:p>
          <a:p>
            <a:pPr marL="0" indent="0"/>
            <a:endParaRPr lang="en-US" b="0" dirty="0"/>
          </a:p>
          <a:p>
            <a:pPr marL="342891" indent="-342891">
              <a:buFont typeface="Arial" panose="020B0604020202020204" pitchFamily="34" charset="0"/>
              <a:buChar char="•"/>
            </a:pPr>
            <a:endParaRPr lang="en-US" dirty="0"/>
          </a:p>
          <a:p>
            <a:pPr marL="663558" lvl="1" indent="-342891">
              <a:buFont typeface="Arial" panose="020B0604020202020204" pitchFamily="34" charset="0"/>
              <a:buChar char="•"/>
            </a:pPr>
            <a:endParaRPr lang="en-US" dirty="0"/>
          </a:p>
          <a:p>
            <a:pPr marL="663558" lvl="1" indent="-342891">
              <a:buFont typeface="Arial" panose="020B0604020202020204" pitchFamily="34" charset="0"/>
              <a:buChar char="•"/>
            </a:pPr>
            <a:endParaRPr lang="en-US" dirty="0"/>
          </a:p>
        </p:txBody>
      </p:sp>
      <p:sp>
        <p:nvSpPr>
          <p:cNvPr id="3" name="Title 2"/>
          <p:cNvSpPr>
            <a:spLocks noGrp="1"/>
          </p:cNvSpPr>
          <p:nvPr>
            <p:ph type="title"/>
          </p:nvPr>
        </p:nvSpPr>
        <p:spPr>
          <a:xfrm>
            <a:off x="0" y="302388"/>
            <a:ext cx="9144000" cy="916812"/>
          </a:xfrm>
        </p:spPr>
        <p:txBody>
          <a:bodyPr>
            <a:normAutofit/>
          </a:bodyPr>
          <a:lstStyle/>
          <a:p>
            <a:r>
              <a:rPr lang="en-US" dirty="0"/>
              <a:t>Volunteer Facebook Group</a:t>
            </a:r>
          </a:p>
        </p:txBody>
      </p:sp>
      <p:sp>
        <p:nvSpPr>
          <p:cNvPr id="5" name="AutoShape 2" descr="Image result for facebook lik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facebook like icon"/>
          <p:cNvSpPr>
            <a:spLocks noChangeAspect="1" noChangeArrowheads="1"/>
          </p:cNvSpPr>
          <p:nvPr/>
        </p:nvSpPr>
        <p:spPr bwMode="auto">
          <a:xfrm>
            <a:off x="307975" y="79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3"/>
          <a:stretch>
            <a:fillRect/>
          </a:stretch>
        </p:blipFill>
        <p:spPr>
          <a:xfrm>
            <a:off x="5334002" y="4876801"/>
            <a:ext cx="2826495" cy="1181100"/>
          </a:xfrm>
          <a:prstGeom prst="rect">
            <a:avLst/>
          </a:prstGeom>
        </p:spPr>
      </p:pic>
    </p:spTree>
    <p:extLst>
      <p:ext uri="{BB962C8B-B14F-4D97-AF65-F5344CB8AC3E}">
        <p14:creationId xmlns:p14="http://schemas.microsoft.com/office/powerpoint/2010/main" val="2806355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04800" y="1905000"/>
            <a:ext cx="3611441" cy="4419605"/>
          </a:xfrm>
        </p:spPr>
        <p:txBody>
          <a:bodyPr/>
          <a:lstStyle/>
          <a:p>
            <a:pPr marL="342891" indent="-342891">
              <a:buFont typeface="Arial" panose="020B0604020202020204" pitchFamily="34" charset="0"/>
              <a:buChar char="•"/>
            </a:pPr>
            <a:r>
              <a:rPr lang="en-US" sz="2800" b="0" dirty="0">
                <a:solidFill>
                  <a:schemeClr val="tx1"/>
                </a:solidFill>
                <a:latin typeface="+mn-lt"/>
              </a:rPr>
              <a:t>Posts are removed that do not fit the social media policies </a:t>
            </a:r>
          </a:p>
          <a:p>
            <a:pPr marL="342891" indent="-342891">
              <a:buFont typeface="Arial" panose="020B0604020202020204" pitchFamily="34" charset="0"/>
              <a:buChar char="•"/>
            </a:pPr>
            <a:r>
              <a:rPr lang="en-US" sz="2800" b="0" dirty="0">
                <a:solidFill>
                  <a:schemeClr val="tx1"/>
                </a:solidFill>
                <a:latin typeface="+mn-lt"/>
              </a:rPr>
              <a:t>Notification sent</a:t>
            </a:r>
          </a:p>
          <a:p>
            <a:pPr marL="342891" indent="-342891">
              <a:buFont typeface="Arial" panose="020B0604020202020204" pitchFamily="34" charset="0"/>
              <a:buChar char="•"/>
            </a:pPr>
            <a:r>
              <a:rPr lang="en-US" sz="2800" b="0" dirty="0">
                <a:solidFill>
                  <a:schemeClr val="tx1"/>
                </a:solidFill>
                <a:latin typeface="+mn-lt"/>
              </a:rPr>
              <a:t>2 or more posts removed = removal from FB group</a:t>
            </a:r>
          </a:p>
        </p:txBody>
      </p:sp>
      <p:sp>
        <p:nvSpPr>
          <p:cNvPr id="3" name="Title 2"/>
          <p:cNvSpPr>
            <a:spLocks noGrp="1"/>
          </p:cNvSpPr>
          <p:nvPr>
            <p:ph type="title"/>
          </p:nvPr>
        </p:nvSpPr>
        <p:spPr>
          <a:xfrm>
            <a:off x="0" y="304800"/>
            <a:ext cx="9144000" cy="914400"/>
          </a:xfrm>
        </p:spPr>
        <p:txBody>
          <a:bodyPr>
            <a:normAutofit/>
          </a:bodyPr>
          <a:lstStyle/>
          <a:p>
            <a:r>
              <a:rPr lang="en-US" dirty="0"/>
              <a:t>Facebook Posts</a:t>
            </a:r>
          </a:p>
        </p:txBody>
      </p:sp>
      <p:pic>
        <p:nvPicPr>
          <p:cNvPr id="4" name="Picture 3"/>
          <p:cNvPicPr>
            <a:picLocks noChangeAspect="1"/>
          </p:cNvPicPr>
          <p:nvPr/>
        </p:nvPicPr>
        <p:blipFill rotWithShape="1">
          <a:blip r:embed="rId3"/>
          <a:srcRect l="9167" t="8889" r="24167" b="22963"/>
          <a:stretch/>
        </p:blipFill>
        <p:spPr>
          <a:xfrm>
            <a:off x="3916240" y="2057407"/>
            <a:ext cx="5227759" cy="3124193"/>
          </a:xfrm>
          <a:prstGeom prst="rect">
            <a:avLst/>
          </a:prstGeom>
        </p:spPr>
      </p:pic>
    </p:spTree>
    <p:extLst>
      <p:ext uri="{BB962C8B-B14F-4D97-AF65-F5344CB8AC3E}">
        <p14:creationId xmlns:p14="http://schemas.microsoft.com/office/powerpoint/2010/main" val="1015328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Getting Started – Signing Up</a:t>
            </a:r>
          </a:p>
        </p:txBody>
      </p:sp>
      <p:pic>
        <p:nvPicPr>
          <p:cNvPr id="4" name="Picture 3"/>
          <p:cNvPicPr>
            <a:picLocks noChangeAspect="1"/>
          </p:cNvPicPr>
          <p:nvPr/>
        </p:nvPicPr>
        <p:blipFill rotWithShape="1">
          <a:blip r:embed="rId2"/>
          <a:srcRect l="833" t="10000" r="1667" b="5555"/>
          <a:stretch/>
        </p:blipFill>
        <p:spPr>
          <a:xfrm>
            <a:off x="685800" y="1828800"/>
            <a:ext cx="7924800" cy="4364732"/>
          </a:xfrm>
          <a:prstGeom prst="rect">
            <a:avLst/>
          </a:prstGeom>
        </p:spPr>
      </p:pic>
      <p:sp>
        <p:nvSpPr>
          <p:cNvPr id="2" name="TextBox 1"/>
          <p:cNvSpPr txBox="1"/>
          <p:nvPr/>
        </p:nvSpPr>
        <p:spPr>
          <a:xfrm>
            <a:off x="5486400" y="4495800"/>
            <a:ext cx="3124200" cy="1938992"/>
          </a:xfrm>
          <a:prstGeom prst="rect">
            <a:avLst/>
          </a:prstGeom>
          <a:solidFill>
            <a:schemeClr val="bg2"/>
          </a:solidFill>
        </p:spPr>
        <p:txBody>
          <a:bodyPr wrap="square" rtlCol="0">
            <a:spAutoFit/>
          </a:bodyPr>
          <a:lstStyle/>
          <a:p>
            <a:pPr algn="ctr"/>
            <a:r>
              <a:rPr lang="en-US" sz="3000" dirty="0">
                <a:solidFill>
                  <a:schemeClr val="tx1">
                    <a:lumMod val="75000"/>
                    <a:lumOff val="25000"/>
                  </a:schemeClr>
                </a:solidFill>
                <a:latin typeface="+mj-lt"/>
              </a:rPr>
              <a:t>VIC =</a:t>
            </a:r>
          </a:p>
          <a:p>
            <a:pPr algn="ctr"/>
            <a:r>
              <a:rPr lang="en-US" sz="3000" dirty="0">
                <a:solidFill>
                  <a:schemeClr val="tx1">
                    <a:lumMod val="75000"/>
                    <a:lumOff val="25000"/>
                  </a:schemeClr>
                </a:solidFill>
                <a:latin typeface="+mj-lt"/>
              </a:rPr>
              <a:t>Volunteer Information Center</a:t>
            </a:r>
          </a:p>
        </p:txBody>
      </p:sp>
      <p:sp>
        <p:nvSpPr>
          <p:cNvPr id="5" name="Right Arrow 4"/>
          <p:cNvSpPr/>
          <p:nvPr/>
        </p:nvSpPr>
        <p:spPr>
          <a:xfrm rot="10800000">
            <a:off x="6105525" y="3262845"/>
            <a:ext cx="2209800" cy="658366"/>
          </a:xfrm>
          <a:prstGeom prst="rightArrow">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3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76201" y="1676400"/>
            <a:ext cx="8828314" cy="4724400"/>
          </a:xfrm>
        </p:spPr>
        <p:txBody>
          <a:bodyPr/>
          <a:lstStyle/>
          <a:p>
            <a:r>
              <a:rPr lang="en-US" sz="3600" dirty="0"/>
              <a:t>Logging In</a:t>
            </a:r>
          </a:p>
          <a:p>
            <a:r>
              <a:rPr lang="en-US" sz="3600" dirty="0"/>
              <a:t>Homepage Overview</a:t>
            </a:r>
          </a:p>
          <a:p>
            <a:r>
              <a:rPr lang="en-US" sz="3600" dirty="0"/>
              <a:t>Email Settings </a:t>
            </a:r>
          </a:p>
          <a:p>
            <a:r>
              <a:rPr lang="en-US" sz="3600" dirty="0"/>
              <a:t>Calendar</a:t>
            </a:r>
          </a:p>
          <a:p>
            <a:pPr lvl="1"/>
            <a:r>
              <a:rPr lang="en-US" sz="2400" dirty="0"/>
              <a:t>Signing Up</a:t>
            </a:r>
          </a:p>
          <a:p>
            <a:pPr lvl="1"/>
            <a:r>
              <a:rPr lang="en-US" sz="2400" dirty="0"/>
              <a:t>Canceling</a:t>
            </a:r>
          </a:p>
          <a:p>
            <a:r>
              <a:rPr lang="en-US" sz="3600" dirty="0"/>
              <a:t>Job Descriptions</a:t>
            </a:r>
          </a:p>
          <a:p>
            <a:r>
              <a:rPr lang="en-US" sz="3600" dirty="0"/>
              <a:t>Resource Library</a:t>
            </a:r>
          </a:p>
          <a:p>
            <a:endParaRPr lang="en-US" dirty="0"/>
          </a:p>
          <a:p>
            <a:endParaRPr lang="en-US" dirty="0"/>
          </a:p>
        </p:txBody>
      </p:sp>
      <p:sp>
        <p:nvSpPr>
          <p:cNvPr id="3" name="Title 2"/>
          <p:cNvSpPr>
            <a:spLocks noGrp="1"/>
          </p:cNvSpPr>
          <p:nvPr>
            <p:ph type="title"/>
          </p:nvPr>
        </p:nvSpPr>
        <p:spPr>
          <a:xfrm>
            <a:off x="0" y="152400"/>
            <a:ext cx="9144000" cy="990600"/>
          </a:xfrm>
        </p:spPr>
        <p:txBody>
          <a:bodyPr/>
          <a:lstStyle/>
          <a:p>
            <a:r>
              <a:rPr lang="en-US" dirty="0"/>
              <a:t>Let’s Take a Look at VIC!</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048000"/>
            <a:ext cx="3799115" cy="2837543"/>
          </a:xfrm>
          <a:prstGeom prst="rect">
            <a:avLst/>
          </a:prstGeom>
          <a:ln>
            <a:noFill/>
          </a:ln>
          <a:effectLst/>
        </p:spPr>
      </p:pic>
    </p:spTree>
    <p:extLst>
      <p:ext uri="{BB962C8B-B14F-4D97-AF65-F5344CB8AC3E}">
        <p14:creationId xmlns:p14="http://schemas.microsoft.com/office/powerpoint/2010/main" val="3933428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964712" y="2068403"/>
            <a:ext cx="4029797" cy="1657913"/>
          </a:xfrm>
        </p:spPr>
        <p:txBody>
          <a:bodyPr>
            <a:normAutofit fontScale="90000"/>
          </a:bodyPr>
          <a:lstStyle/>
          <a:p>
            <a:pPr eaLnBrk="1" hangingPunct="1"/>
            <a:r>
              <a:rPr lang="en-US" altLang="en-US" sz="2000" b="1" dirty="0">
                <a:solidFill>
                  <a:schemeClr val="tx1"/>
                </a:solidFill>
              </a:rPr>
              <a:t>VIC Net Login:</a:t>
            </a:r>
            <a:r>
              <a:rPr lang="en-US" altLang="en-US" sz="2000" dirty="0">
                <a:solidFill>
                  <a:schemeClr val="tx1"/>
                </a:solidFill>
              </a:rPr>
              <a:t>  Visit our website, www.hshv.org, on the homepage you can click on “Volunteer”, then “Volunteer Login” to access VIC on your computer. </a:t>
            </a:r>
            <a:br>
              <a:rPr lang="en-US" altLang="en-US" sz="2400" dirty="0"/>
            </a:br>
            <a:r>
              <a:rPr lang="en-US" altLang="en-US" sz="2400" dirty="0"/>
              <a:t> </a:t>
            </a:r>
          </a:p>
        </p:txBody>
      </p:sp>
      <p:sp>
        <p:nvSpPr>
          <p:cNvPr id="2" name="Oval 1"/>
          <p:cNvSpPr/>
          <p:nvPr/>
        </p:nvSpPr>
        <p:spPr>
          <a:xfrm>
            <a:off x="2590800" y="3794220"/>
            <a:ext cx="762000" cy="526733"/>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itle 1"/>
          <p:cNvSpPr txBox="1">
            <a:spLocks/>
          </p:cNvSpPr>
          <p:nvPr/>
        </p:nvSpPr>
        <p:spPr bwMode="auto">
          <a:xfrm>
            <a:off x="368555" y="4968654"/>
            <a:ext cx="4810836" cy="173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2400" b="1" dirty="0">
                <a:solidFill>
                  <a:srgbClr val="4D4D4D"/>
                </a:solidFill>
              </a:rPr>
              <a:t>Login:</a:t>
            </a:r>
            <a:r>
              <a:rPr lang="en-US" altLang="en-US" sz="2400" dirty="0">
                <a:solidFill>
                  <a:srgbClr val="4D4D4D"/>
                </a:solidFill>
              </a:rPr>
              <a:t> Your login name will be your email address and your password from the application. Click “go” </a:t>
            </a:r>
            <a:br>
              <a:rPr lang="en-US" altLang="en-US" sz="2400" dirty="0">
                <a:solidFill>
                  <a:srgbClr val="8E90B8"/>
                </a:solidFill>
              </a:rPr>
            </a:br>
            <a:endParaRPr lang="en-US" altLang="en-US" sz="1800" dirty="0">
              <a:solidFill>
                <a:srgbClr val="8E90B8"/>
              </a:solidFill>
            </a:endParaRPr>
          </a:p>
        </p:txBody>
      </p:sp>
      <p:sp>
        <p:nvSpPr>
          <p:cNvPr id="16" name="TextBox 2"/>
          <p:cNvSpPr txBox="1">
            <a:spLocks noChangeArrowheads="1"/>
          </p:cNvSpPr>
          <p:nvPr/>
        </p:nvSpPr>
        <p:spPr bwMode="auto">
          <a:xfrm>
            <a:off x="5377325" y="5652801"/>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rgbClr val="70B4BD"/>
                </a:solidFill>
                <a:latin typeface="Century Gothic" panose="020F0302020204030204"/>
              </a:rPr>
              <a:t>Don’t worry, if you forgot your password, there is a “Forgot your password?” button </a:t>
            </a:r>
          </a:p>
        </p:txBody>
      </p:sp>
      <p:sp>
        <p:nvSpPr>
          <p:cNvPr id="19" name="Title 1"/>
          <p:cNvSpPr txBox="1">
            <a:spLocks/>
          </p:cNvSpPr>
          <p:nvPr/>
        </p:nvSpPr>
        <p:spPr bwMode="auto">
          <a:xfrm>
            <a:off x="-46840" y="259277"/>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Logging In</a:t>
            </a:r>
          </a:p>
        </p:txBody>
      </p:sp>
      <p:sp>
        <p:nvSpPr>
          <p:cNvPr id="7" name="Oval 6"/>
          <p:cNvSpPr/>
          <p:nvPr/>
        </p:nvSpPr>
        <p:spPr>
          <a:xfrm>
            <a:off x="2667000" y="1938343"/>
            <a:ext cx="850116"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2694432" y="2624853"/>
            <a:ext cx="850116" cy="3810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rotWithShape="1">
          <a:blip r:embed="rId3"/>
          <a:srcRect l="833" t="10000" r="1667" b="5555"/>
          <a:stretch/>
        </p:blipFill>
        <p:spPr>
          <a:xfrm>
            <a:off x="123476" y="1547995"/>
            <a:ext cx="4686268" cy="2966068"/>
          </a:xfrm>
          <a:prstGeom prst="rect">
            <a:avLst/>
          </a:prstGeom>
        </p:spPr>
      </p:pic>
      <p:sp>
        <p:nvSpPr>
          <p:cNvPr id="9" name="Oval 8"/>
          <p:cNvSpPr/>
          <p:nvPr/>
        </p:nvSpPr>
        <p:spPr>
          <a:xfrm>
            <a:off x="2743200" y="2598597"/>
            <a:ext cx="773915" cy="298763"/>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rotWithShape="1">
          <a:blip r:embed="rId4"/>
          <a:srcRect l="21667" t="11482" r="21667" b="35184"/>
          <a:stretch/>
        </p:blipFill>
        <p:spPr>
          <a:xfrm>
            <a:off x="5007215" y="3509226"/>
            <a:ext cx="3944792" cy="2088419"/>
          </a:xfrm>
          <a:prstGeom prst="rect">
            <a:avLst/>
          </a:prstGeom>
        </p:spPr>
      </p:pic>
      <p:cxnSp>
        <p:nvCxnSpPr>
          <p:cNvPr id="18" name="Straight Arrow Connector 17"/>
          <p:cNvCxnSpPr/>
          <p:nvPr/>
        </p:nvCxnSpPr>
        <p:spPr>
          <a:xfrm flipV="1">
            <a:off x="4891082" y="5009090"/>
            <a:ext cx="576618"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56003" y="1589704"/>
            <a:ext cx="4103427" cy="369332"/>
          </a:xfrm>
          <a:prstGeom prst="rect">
            <a:avLst/>
          </a:prstGeom>
          <a:solidFill>
            <a:schemeClr val="bg2"/>
          </a:solidFill>
        </p:spPr>
        <p:txBody>
          <a:bodyPr wrap="square" rtlCol="0">
            <a:spAutoFit/>
          </a:bodyPr>
          <a:lstStyle/>
          <a:p>
            <a:r>
              <a:rPr lang="en-US" dirty="0">
                <a:solidFill>
                  <a:srgbClr val="4D4D4D"/>
                </a:solidFill>
              </a:rPr>
              <a:t>VIC = Volunteer Information Center</a:t>
            </a:r>
          </a:p>
        </p:txBody>
      </p:sp>
    </p:spTree>
    <p:extLst>
      <p:ext uri="{BB962C8B-B14F-4D97-AF65-F5344CB8AC3E}">
        <p14:creationId xmlns:p14="http://schemas.microsoft.com/office/powerpoint/2010/main" val="393675636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itle 1"/>
          <p:cNvSpPr>
            <a:spLocks noGrp="1"/>
          </p:cNvSpPr>
          <p:nvPr>
            <p:ph type="title"/>
          </p:nvPr>
        </p:nvSpPr>
        <p:spPr>
          <a:xfrm>
            <a:off x="76200" y="870681"/>
            <a:ext cx="8991600" cy="2558319"/>
          </a:xfrm>
        </p:spPr>
        <p:txBody>
          <a:bodyPr>
            <a:normAutofit/>
          </a:bodyPr>
          <a:lstStyle/>
          <a:p>
            <a:pPr algn="just" eaLnBrk="1" hangingPunct="1"/>
            <a:br>
              <a:rPr lang="en-US" altLang="en-US" sz="2200" b="1" dirty="0"/>
            </a:br>
            <a:r>
              <a:rPr lang="en-US" altLang="en-US" sz="1800" b="1" dirty="0">
                <a:solidFill>
                  <a:schemeClr val="tx1"/>
                </a:solidFill>
              </a:rPr>
              <a:t>Welcome Screen: </a:t>
            </a:r>
            <a:r>
              <a:rPr lang="en-US" altLang="en-US" sz="1800" dirty="0">
                <a:solidFill>
                  <a:schemeClr val="tx1"/>
                </a:solidFill>
              </a:rPr>
              <a:t>This is the main page you will see every time you log into VIC. Be sure to check here for the most important and up to date information about upcoming trainings, happenings at the shelter, or events you can participate. </a:t>
            </a:r>
            <a:br>
              <a:rPr lang="en-US" altLang="en-US" sz="1800" dirty="0"/>
            </a:br>
            <a:r>
              <a:rPr lang="en-US" altLang="en-US" sz="2000" dirty="0"/>
              <a:t> </a:t>
            </a:r>
          </a:p>
        </p:txBody>
      </p:sp>
      <p:sp>
        <p:nvSpPr>
          <p:cNvPr id="5" name="Title 1"/>
          <p:cNvSpPr txBox="1">
            <a:spLocks/>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VIC Homepage</a:t>
            </a:r>
          </a:p>
        </p:txBody>
      </p:sp>
      <p:sp>
        <p:nvSpPr>
          <p:cNvPr id="6" name="TextBox 2"/>
          <p:cNvSpPr txBox="1">
            <a:spLocks noChangeArrowheads="1"/>
          </p:cNvSpPr>
          <p:nvPr/>
        </p:nvSpPr>
        <p:spPr bwMode="auto">
          <a:xfrm>
            <a:off x="38100" y="2955191"/>
            <a:ext cx="1905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altLang="en-US" sz="1600" dirty="0">
                <a:solidFill>
                  <a:schemeClr val="accent3"/>
                </a:solidFill>
                <a:latin typeface="+mj-lt"/>
              </a:rPr>
              <a:t>If you volunteer before 11:00 AM, the shelter doors will be locked. The morning door code will unlock the door. </a:t>
            </a:r>
            <a:r>
              <a:rPr lang="en-US" altLang="en-US" sz="1600" b="1" dirty="0">
                <a:solidFill>
                  <a:schemeClr val="accent3"/>
                </a:solidFill>
                <a:latin typeface="+mj-lt"/>
              </a:rPr>
              <a:t>Please be mindful to not let someone from the public in the building before 11 AM.</a:t>
            </a:r>
          </a:p>
        </p:txBody>
      </p:sp>
      <p:sp>
        <p:nvSpPr>
          <p:cNvPr id="3" name="TextBox 2"/>
          <p:cNvSpPr txBox="1"/>
          <p:nvPr/>
        </p:nvSpPr>
        <p:spPr>
          <a:xfrm>
            <a:off x="152400" y="6248400"/>
            <a:ext cx="4025632" cy="523220"/>
          </a:xfrm>
          <a:prstGeom prst="rect">
            <a:avLst/>
          </a:prstGeom>
          <a:solidFill>
            <a:schemeClr val="bg2"/>
          </a:solidFill>
        </p:spPr>
        <p:txBody>
          <a:bodyPr wrap="square" rtlCol="0">
            <a:spAutoFit/>
          </a:bodyPr>
          <a:lstStyle/>
          <a:p>
            <a:pPr algn="ctr"/>
            <a:r>
              <a:rPr lang="en-US" sz="2800" dirty="0"/>
              <a:t>Door code = 8318#</a:t>
            </a:r>
          </a:p>
        </p:txBody>
      </p:sp>
      <p:pic>
        <p:nvPicPr>
          <p:cNvPr id="9" name="Picture 8">
            <a:extLst>
              <a:ext uri="{FF2B5EF4-FFF2-40B4-BE49-F238E27FC236}">
                <a16:creationId xmlns:a16="http://schemas.microsoft.com/office/drawing/2014/main" id="{A91DD8F1-1E80-22F2-2D6D-BBF19E0F3F33}"/>
              </a:ext>
            </a:extLst>
          </p:cNvPr>
          <p:cNvPicPr>
            <a:picLocks noChangeAspect="1"/>
          </p:cNvPicPr>
          <p:nvPr/>
        </p:nvPicPr>
        <p:blipFill rotWithShape="1">
          <a:blip r:embed="rId3"/>
          <a:srcRect l="10834" t="12963" r="9167" b="15515"/>
          <a:stretch/>
        </p:blipFill>
        <p:spPr>
          <a:xfrm>
            <a:off x="1935562" y="2590799"/>
            <a:ext cx="7132237" cy="3663077"/>
          </a:xfrm>
          <a:prstGeom prst="rect">
            <a:avLst/>
          </a:prstGeom>
        </p:spPr>
      </p:pic>
    </p:spTree>
    <p:extLst>
      <p:ext uri="{BB962C8B-B14F-4D97-AF65-F5344CB8AC3E}">
        <p14:creationId xmlns:p14="http://schemas.microsoft.com/office/powerpoint/2010/main" val="324569813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24495" y="3352800"/>
            <a:ext cx="2694905" cy="2743200"/>
          </a:xfrm>
        </p:spPr>
        <p:txBody>
          <a:bodyPr/>
          <a:lstStyle/>
          <a:p>
            <a:pPr eaLnBrk="1" hangingPunct="1"/>
            <a:r>
              <a:rPr lang="en-US" altLang="en-US" sz="1600" b="1" dirty="0">
                <a:solidFill>
                  <a:schemeClr val="tx1"/>
                </a:solidFill>
              </a:rPr>
              <a:t>My Profile Tab: </a:t>
            </a:r>
            <a:r>
              <a:rPr lang="en-US" altLang="en-US" sz="1600" dirty="0">
                <a:solidFill>
                  <a:schemeClr val="tx1"/>
                </a:solidFill>
              </a:rPr>
              <a:t>Make sure all your information is filled out correctly. You can update your current contact information, email and your photo.  Please make sure you are the only human and that your face is clearly showing in your photo.</a:t>
            </a:r>
            <a:br>
              <a:rPr lang="en-US" altLang="en-US" sz="1600" dirty="0"/>
            </a:br>
            <a:endParaRPr lang="en-US" altLang="en-US" sz="1600" dirty="0"/>
          </a:p>
        </p:txBody>
      </p:sp>
      <p:sp>
        <p:nvSpPr>
          <p:cNvPr id="4" name="Title 1"/>
          <p:cNvSpPr txBox="1">
            <a:spLocks/>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t>Account &amp; Profile Tabs  </a:t>
            </a:r>
          </a:p>
        </p:txBody>
      </p:sp>
      <p:sp>
        <p:nvSpPr>
          <p:cNvPr id="7" name="Title 1"/>
          <p:cNvSpPr txBox="1">
            <a:spLocks/>
          </p:cNvSpPr>
          <p:nvPr/>
        </p:nvSpPr>
        <p:spPr bwMode="auto">
          <a:xfrm>
            <a:off x="0" y="1524000"/>
            <a:ext cx="687647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1600" b="1" dirty="0">
                <a:solidFill>
                  <a:schemeClr val="tx1"/>
                </a:solidFill>
              </a:rPr>
              <a:t>Account Tab: </a:t>
            </a:r>
            <a:r>
              <a:rPr lang="en-US" altLang="en-US" sz="1600" dirty="0">
                <a:solidFill>
                  <a:schemeClr val="tx1"/>
                </a:solidFill>
              </a:rPr>
              <a:t>This is where you can change your password, set your email and text messaging preferences. </a:t>
            </a:r>
            <a:r>
              <a:rPr lang="en-US" altLang="en-US" sz="1600" b="1" dirty="0">
                <a:solidFill>
                  <a:schemeClr val="tx1"/>
                </a:solidFill>
              </a:rPr>
              <a:t>Note</a:t>
            </a:r>
            <a:r>
              <a:rPr lang="en-US" altLang="en-US" sz="1600" dirty="0">
                <a:solidFill>
                  <a:schemeClr val="tx1"/>
                </a:solidFill>
              </a:rPr>
              <a:t>: if you choose to not receive “important information” you will miss out on most emails regarding upcoming events, information important to your role as a volunteer, training reminders and any job openings.   </a:t>
            </a:r>
          </a:p>
        </p:txBody>
      </p:sp>
      <p:pic>
        <p:nvPicPr>
          <p:cNvPr id="8" name="Picture 7">
            <a:extLst>
              <a:ext uri="{FF2B5EF4-FFF2-40B4-BE49-F238E27FC236}">
                <a16:creationId xmlns:a16="http://schemas.microsoft.com/office/drawing/2014/main" id="{0B70D06A-EE53-A064-5385-D3E8C7301C2B}"/>
              </a:ext>
            </a:extLst>
          </p:cNvPr>
          <p:cNvPicPr>
            <a:picLocks noChangeAspect="1"/>
          </p:cNvPicPr>
          <p:nvPr/>
        </p:nvPicPr>
        <p:blipFill rotWithShape="1">
          <a:blip r:embed="rId3"/>
          <a:srcRect l="10833" t="14445" r="9166" b="15926"/>
          <a:stretch/>
        </p:blipFill>
        <p:spPr>
          <a:xfrm>
            <a:off x="3124200" y="2781300"/>
            <a:ext cx="5791200" cy="3581400"/>
          </a:xfrm>
          <a:prstGeom prst="rect">
            <a:avLst/>
          </a:prstGeom>
        </p:spPr>
      </p:pic>
      <p:sp>
        <p:nvSpPr>
          <p:cNvPr id="10" name="TextBox 9">
            <a:extLst>
              <a:ext uri="{FF2B5EF4-FFF2-40B4-BE49-F238E27FC236}">
                <a16:creationId xmlns:a16="http://schemas.microsoft.com/office/drawing/2014/main" id="{FC964C30-97FD-135B-CB00-AFB0C3F004D6}"/>
              </a:ext>
            </a:extLst>
          </p:cNvPr>
          <p:cNvSpPr txBox="1"/>
          <p:nvPr/>
        </p:nvSpPr>
        <p:spPr>
          <a:xfrm>
            <a:off x="7239000" y="2164434"/>
            <a:ext cx="1828800" cy="646331"/>
          </a:xfrm>
          <a:prstGeom prst="rect">
            <a:avLst/>
          </a:prstGeom>
          <a:noFill/>
          <a:ln w="38100">
            <a:solidFill>
              <a:schemeClr val="bg1"/>
            </a:solidFill>
          </a:ln>
        </p:spPr>
        <p:txBody>
          <a:bodyPr wrap="square" rtlCol="0">
            <a:spAutoFit/>
          </a:bodyPr>
          <a:lstStyle/>
          <a:p>
            <a:r>
              <a:rPr lang="en-US" sz="1200" b="1" dirty="0"/>
              <a:t>Click small arrow next to your name for drop down menu</a:t>
            </a:r>
          </a:p>
        </p:txBody>
      </p:sp>
      <p:sp>
        <p:nvSpPr>
          <p:cNvPr id="11" name="Oval 10">
            <a:extLst>
              <a:ext uri="{FF2B5EF4-FFF2-40B4-BE49-F238E27FC236}">
                <a16:creationId xmlns:a16="http://schemas.microsoft.com/office/drawing/2014/main" id="{1B0E3933-C97F-0FDC-1708-8D363DB8FA67}"/>
              </a:ext>
            </a:extLst>
          </p:cNvPr>
          <p:cNvSpPr/>
          <p:nvPr/>
        </p:nvSpPr>
        <p:spPr>
          <a:xfrm>
            <a:off x="7848600" y="2895600"/>
            <a:ext cx="12954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07BF441-25C2-0A92-ECE3-FC05943FAFAA}"/>
              </a:ext>
            </a:extLst>
          </p:cNvPr>
          <p:cNvCxnSpPr/>
          <p:nvPr/>
        </p:nvCxnSpPr>
        <p:spPr>
          <a:xfrm>
            <a:off x="8610600" y="25908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047033"/>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228600"/>
            <a:ext cx="9144000" cy="990600"/>
          </a:xfrm>
        </p:spPr>
        <p:txBody>
          <a:bodyPr/>
          <a:lstStyle/>
          <a:p>
            <a:pPr algn="ctr"/>
            <a:r>
              <a:rPr lang="en-US" altLang="en-US" dirty="0"/>
              <a:t>Email Preferences</a:t>
            </a:r>
          </a:p>
        </p:txBody>
      </p:sp>
      <p:sp>
        <p:nvSpPr>
          <p:cNvPr id="3" name="Content Placeholder 2"/>
          <p:cNvSpPr>
            <a:spLocks noGrp="1"/>
          </p:cNvSpPr>
          <p:nvPr>
            <p:ph sz="quarter" idx="1"/>
          </p:nvPr>
        </p:nvSpPr>
        <p:spPr>
          <a:xfrm>
            <a:off x="76200" y="1600200"/>
            <a:ext cx="8689975" cy="2028761"/>
          </a:xfrm>
        </p:spPr>
        <p:txBody>
          <a:bodyPr wrap="square">
            <a:spAutoFit/>
          </a:bodyPr>
          <a:lstStyle/>
          <a:p>
            <a:pPr>
              <a:defRPr/>
            </a:pPr>
            <a:r>
              <a:rPr lang="en-US" sz="2400" dirty="0"/>
              <a:t>Communication through email in VIC is how we send information on trainings, shelter news, schedule changes, and help needed.  </a:t>
            </a:r>
          </a:p>
          <a:p>
            <a:pPr>
              <a:defRPr/>
            </a:pPr>
            <a:r>
              <a:rPr lang="en-US" sz="2400" dirty="0"/>
              <a:t>Please check your message preferences in VIC under the “Profile” section                                                      </a:t>
            </a:r>
          </a:p>
        </p:txBody>
      </p:sp>
      <p:sp>
        <p:nvSpPr>
          <p:cNvPr id="5" name="TextBox 4"/>
          <p:cNvSpPr txBox="1"/>
          <p:nvPr/>
        </p:nvSpPr>
        <p:spPr>
          <a:xfrm>
            <a:off x="381000" y="4009961"/>
            <a:ext cx="2743200" cy="646331"/>
          </a:xfrm>
          <a:prstGeom prst="rect">
            <a:avLst/>
          </a:prstGeom>
          <a:noFill/>
        </p:spPr>
        <p:txBody>
          <a:bodyPr wrap="square" rtlCol="0">
            <a:spAutoFit/>
          </a:bodyPr>
          <a:lstStyle/>
          <a:p>
            <a:r>
              <a:rPr lang="en-US" dirty="0">
                <a:solidFill>
                  <a:schemeClr val="accent3"/>
                </a:solidFill>
              </a:rPr>
              <a:t>Always keep Important Information checked!</a:t>
            </a:r>
          </a:p>
        </p:txBody>
      </p:sp>
      <p:pic>
        <p:nvPicPr>
          <p:cNvPr id="7" name="Picture 6">
            <a:extLst>
              <a:ext uri="{FF2B5EF4-FFF2-40B4-BE49-F238E27FC236}">
                <a16:creationId xmlns:a16="http://schemas.microsoft.com/office/drawing/2014/main" id="{39F1A5D9-4375-6C01-69CF-75CCE9BC4544}"/>
              </a:ext>
            </a:extLst>
          </p:cNvPr>
          <p:cNvPicPr>
            <a:picLocks noChangeAspect="1"/>
          </p:cNvPicPr>
          <p:nvPr/>
        </p:nvPicPr>
        <p:blipFill rotWithShape="1">
          <a:blip r:embed="rId3"/>
          <a:srcRect l="39167" t="23333" r="9166" b="33704"/>
          <a:stretch/>
        </p:blipFill>
        <p:spPr>
          <a:xfrm>
            <a:off x="3249447" y="3733800"/>
            <a:ext cx="5732385" cy="2743200"/>
          </a:xfrm>
          <a:prstGeom prst="rect">
            <a:avLst/>
          </a:prstGeom>
        </p:spPr>
      </p:pic>
      <p:sp>
        <p:nvSpPr>
          <p:cNvPr id="10" name="Oval 9">
            <a:extLst>
              <a:ext uri="{FF2B5EF4-FFF2-40B4-BE49-F238E27FC236}">
                <a16:creationId xmlns:a16="http://schemas.microsoft.com/office/drawing/2014/main" id="{7164E757-2EAC-F627-9580-6232D33327CF}"/>
              </a:ext>
            </a:extLst>
          </p:cNvPr>
          <p:cNvSpPr/>
          <p:nvPr/>
        </p:nvSpPr>
        <p:spPr>
          <a:xfrm>
            <a:off x="5638800" y="4876800"/>
            <a:ext cx="2895600" cy="711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D65B227-B647-D826-02FD-64261421DB27}"/>
              </a:ext>
            </a:extLst>
          </p:cNvPr>
          <p:cNvCxnSpPr>
            <a:cxnSpLocks/>
            <a:endCxn id="10" idx="1"/>
          </p:cNvCxnSpPr>
          <p:nvPr/>
        </p:nvCxnSpPr>
        <p:spPr>
          <a:xfrm>
            <a:off x="3048000" y="4419600"/>
            <a:ext cx="3014851" cy="5614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380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Title 1"/>
          <p:cNvSpPr>
            <a:spLocks noGrp="1"/>
          </p:cNvSpPr>
          <p:nvPr>
            <p:ph type="title"/>
          </p:nvPr>
        </p:nvSpPr>
        <p:spPr>
          <a:xfrm>
            <a:off x="152400" y="1503966"/>
            <a:ext cx="3352800" cy="990601"/>
          </a:xfrm>
        </p:spPr>
        <p:txBody>
          <a:bodyPr/>
          <a:lstStyle/>
          <a:p>
            <a:pPr eaLnBrk="1" hangingPunct="1"/>
            <a:r>
              <a:rPr lang="en-US" altLang="en-US" sz="1600" b="1" dirty="0">
                <a:solidFill>
                  <a:schemeClr val="tx1"/>
                </a:solidFill>
              </a:rPr>
              <a:t>Schedule Tab: </a:t>
            </a:r>
            <a:r>
              <a:rPr lang="en-US" altLang="en-US" sz="1600" dirty="0">
                <a:solidFill>
                  <a:schemeClr val="tx1"/>
                </a:solidFill>
              </a:rPr>
              <a:t>This is where you schedule yourself for  volunteer assignments.  </a:t>
            </a:r>
          </a:p>
        </p:txBody>
      </p:sp>
      <p:sp>
        <p:nvSpPr>
          <p:cNvPr id="7" name="Title 1"/>
          <p:cNvSpPr txBox="1">
            <a:spLocks/>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Scheduling</a:t>
            </a:r>
          </a:p>
        </p:txBody>
      </p:sp>
      <p:pic>
        <p:nvPicPr>
          <p:cNvPr id="13" name="Picture 12">
            <a:extLst>
              <a:ext uri="{FF2B5EF4-FFF2-40B4-BE49-F238E27FC236}">
                <a16:creationId xmlns:a16="http://schemas.microsoft.com/office/drawing/2014/main" id="{1C692185-7738-3B3C-18C7-9F919D08CBA0}"/>
              </a:ext>
            </a:extLst>
          </p:cNvPr>
          <p:cNvPicPr>
            <a:picLocks noChangeAspect="1"/>
          </p:cNvPicPr>
          <p:nvPr/>
        </p:nvPicPr>
        <p:blipFill rotWithShape="1">
          <a:blip r:embed="rId3"/>
          <a:srcRect l="10000" t="14445" r="9166" b="30740"/>
          <a:stretch/>
        </p:blipFill>
        <p:spPr>
          <a:xfrm>
            <a:off x="3593585" y="1741248"/>
            <a:ext cx="5570840" cy="2429760"/>
          </a:xfrm>
          <a:prstGeom prst="rect">
            <a:avLst/>
          </a:prstGeom>
        </p:spPr>
      </p:pic>
      <p:sp>
        <p:nvSpPr>
          <p:cNvPr id="19" name="Oval 18">
            <a:extLst>
              <a:ext uri="{FF2B5EF4-FFF2-40B4-BE49-F238E27FC236}">
                <a16:creationId xmlns:a16="http://schemas.microsoft.com/office/drawing/2014/main" id="{6C63B2A8-E853-D8AE-70A9-1B4DF37767BA}"/>
              </a:ext>
            </a:extLst>
          </p:cNvPr>
          <p:cNvSpPr/>
          <p:nvPr/>
        </p:nvSpPr>
        <p:spPr>
          <a:xfrm>
            <a:off x="3886200" y="2275983"/>
            <a:ext cx="685800" cy="437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EB08DBE-B06C-EEB9-9B4B-07383DF58D00}"/>
              </a:ext>
            </a:extLst>
          </p:cNvPr>
          <p:cNvSpPr txBox="1"/>
          <p:nvPr/>
        </p:nvSpPr>
        <p:spPr>
          <a:xfrm>
            <a:off x="304800" y="2604788"/>
            <a:ext cx="2667000" cy="1569660"/>
          </a:xfrm>
          <a:prstGeom prst="rect">
            <a:avLst/>
          </a:prstGeom>
          <a:noFill/>
        </p:spPr>
        <p:txBody>
          <a:bodyPr wrap="square" rtlCol="0">
            <a:spAutoFit/>
          </a:bodyPr>
          <a:lstStyle/>
          <a:p>
            <a:r>
              <a:rPr lang="en-US" sz="1600" dirty="0"/>
              <a:t>Click on a specific date to see what assignments are available (this will be specific to your volunteer Paw Level, training, </a:t>
            </a:r>
            <a:r>
              <a:rPr lang="en-US" sz="1600" dirty="0" err="1"/>
              <a:t>etc</a:t>
            </a:r>
            <a:endParaRPr lang="en-US" sz="1600" dirty="0"/>
          </a:p>
        </p:txBody>
      </p:sp>
      <p:sp>
        <p:nvSpPr>
          <p:cNvPr id="24" name="Oval 23">
            <a:extLst>
              <a:ext uri="{FF2B5EF4-FFF2-40B4-BE49-F238E27FC236}">
                <a16:creationId xmlns:a16="http://schemas.microsoft.com/office/drawing/2014/main" id="{04B8A903-E45E-8893-336A-65E76391BE3D}"/>
              </a:ext>
            </a:extLst>
          </p:cNvPr>
          <p:cNvSpPr/>
          <p:nvPr/>
        </p:nvSpPr>
        <p:spPr>
          <a:xfrm>
            <a:off x="4931406" y="4018608"/>
            <a:ext cx="990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6333645D-6EB4-0566-1EAF-3B734B15B169}"/>
              </a:ext>
            </a:extLst>
          </p:cNvPr>
          <p:cNvCxnSpPr/>
          <p:nvPr/>
        </p:nvCxnSpPr>
        <p:spPr>
          <a:xfrm>
            <a:off x="1981200" y="4038600"/>
            <a:ext cx="28956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04981B0-EDB6-56A6-5C7D-782D6F8C2DA8}"/>
              </a:ext>
            </a:extLst>
          </p:cNvPr>
          <p:cNvPicPr>
            <a:picLocks noChangeAspect="1"/>
          </p:cNvPicPr>
          <p:nvPr/>
        </p:nvPicPr>
        <p:blipFill rotWithShape="1">
          <a:blip r:embed="rId4"/>
          <a:srcRect l="10000" t="12574" r="8333" b="15926"/>
          <a:stretch/>
        </p:blipFill>
        <p:spPr>
          <a:xfrm>
            <a:off x="4114800" y="4413979"/>
            <a:ext cx="4746012" cy="2337310"/>
          </a:xfrm>
          <a:prstGeom prst="rect">
            <a:avLst/>
          </a:prstGeom>
        </p:spPr>
      </p:pic>
      <p:sp>
        <p:nvSpPr>
          <p:cNvPr id="29" name="TextBox 28">
            <a:extLst>
              <a:ext uri="{FF2B5EF4-FFF2-40B4-BE49-F238E27FC236}">
                <a16:creationId xmlns:a16="http://schemas.microsoft.com/office/drawing/2014/main" id="{B2CCD5D5-70F7-5993-274E-3E652F0E768D}"/>
              </a:ext>
            </a:extLst>
          </p:cNvPr>
          <p:cNvSpPr txBox="1"/>
          <p:nvPr/>
        </p:nvSpPr>
        <p:spPr>
          <a:xfrm>
            <a:off x="1104900" y="5189321"/>
            <a:ext cx="3124200" cy="830997"/>
          </a:xfrm>
          <a:prstGeom prst="rect">
            <a:avLst/>
          </a:prstGeom>
          <a:noFill/>
        </p:spPr>
        <p:txBody>
          <a:bodyPr wrap="square" rtlCol="0">
            <a:spAutoFit/>
          </a:bodyPr>
          <a:lstStyle/>
          <a:p>
            <a:r>
              <a:rPr lang="en-US" sz="1600" dirty="0"/>
              <a:t>You will see a list of assignments available when you click on a specific date</a:t>
            </a:r>
          </a:p>
        </p:txBody>
      </p:sp>
    </p:spTree>
    <p:extLst>
      <p:ext uri="{BB962C8B-B14F-4D97-AF65-F5344CB8AC3E}">
        <p14:creationId xmlns:p14="http://schemas.microsoft.com/office/powerpoint/2010/main" val="342758074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normAutofit/>
          </a:bodyPr>
          <a:lstStyle/>
          <a:p>
            <a:r>
              <a:rPr lang="en-US" dirty="0"/>
              <a:t>Meet the Volunteer Department</a:t>
            </a:r>
          </a:p>
        </p:txBody>
      </p:sp>
      <p:sp>
        <p:nvSpPr>
          <p:cNvPr id="5" name="Rectangle 4"/>
          <p:cNvSpPr/>
          <p:nvPr/>
        </p:nvSpPr>
        <p:spPr>
          <a:xfrm>
            <a:off x="0" y="5352933"/>
            <a:ext cx="9144000" cy="1015663"/>
          </a:xfrm>
          <a:prstGeom prst="rect">
            <a:avLst/>
          </a:prstGeom>
          <a:solidFill>
            <a:schemeClr val="bg2"/>
          </a:solidFill>
        </p:spPr>
        <p:txBody>
          <a:bodyPr wrap="square">
            <a:spAutoFit/>
          </a:bodyPr>
          <a:lstStyle/>
          <a:p>
            <a:r>
              <a:rPr lang="en-US" altLang="en-US" sz="2000" b="1" dirty="0">
                <a:solidFill>
                  <a:srgbClr val="262626">
                    <a:lumMod val="75000"/>
                    <a:lumOff val="25000"/>
                  </a:srgbClr>
                </a:solidFill>
                <a:latin typeface="Century Gothic" panose="020B0502020202020204" pitchFamily="34" charset="0"/>
              </a:rPr>
              <a:t>Karen Patterson</a:t>
            </a:r>
            <a:r>
              <a:rPr lang="en-US" altLang="en-US" sz="2000" dirty="0">
                <a:solidFill>
                  <a:srgbClr val="262626">
                    <a:lumMod val="75000"/>
                    <a:lumOff val="25000"/>
                  </a:srgbClr>
                </a:solidFill>
                <a:latin typeface="Century Gothic" panose="020B0502020202020204" pitchFamily="34" charset="0"/>
              </a:rPr>
              <a:t>, Vice President of Humane Education and Volunteers </a:t>
            </a:r>
          </a:p>
          <a:p>
            <a:r>
              <a:rPr lang="en-US" altLang="en-US" sz="2000" b="1" dirty="0">
                <a:solidFill>
                  <a:srgbClr val="262626">
                    <a:lumMod val="75000"/>
                    <a:lumOff val="25000"/>
                  </a:srgbClr>
                </a:solidFill>
                <a:latin typeface="Century Gothic" panose="020B0502020202020204" pitchFamily="34" charset="0"/>
              </a:rPr>
              <a:t>Tawn Hinze</a:t>
            </a:r>
            <a:r>
              <a:rPr lang="en-US" altLang="en-US" sz="2000" dirty="0">
                <a:solidFill>
                  <a:srgbClr val="262626">
                    <a:lumMod val="75000"/>
                    <a:lumOff val="25000"/>
                  </a:srgbClr>
                </a:solidFill>
                <a:latin typeface="Century Gothic" panose="020B0502020202020204" pitchFamily="34" charset="0"/>
              </a:rPr>
              <a:t>, Volunteer Manager</a:t>
            </a:r>
          </a:p>
          <a:p>
            <a:r>
              <a:rPr lang="en-US" altLang="en-US" sz="2000" b="1" dirty="0">
                <a:solidFill>
                  <a:srgbClr val="262626">
                    <a:lumMod val="75000"/>
                    <a:lumOff val="25000"/>
                  </a:srgbClr>
                </a:solidFill>
                <a:latin typeface="Century Gothic" panose="020B0502020202020204" pitchFamily="34" charset="0"/>
              </a:rPr>
              <a:t>Jaime Campbell</a:t>
            </a:r>
            <a:r>
              <a:rPr lang="en-US" altLang="en-US" sz="2000" dirty="0">
                <a:solidFill>
                  <a:srgbClr val="262626">
                    <a:lumMod val="75000"/>
                    <a:lumOff val="25000"/>
                  </a:srgbClr>
                </a:solidFill>
                <a:latin typeface="Century Gothic" panose="020B0502020202020204" pitchFamily="34" charset="0"/>
              </a:rPr>
              <a:t>, Volunteer Coordinator</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537" y="1812173"/>
            <a:ext cx="2514600" cy="335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t="17778" r="1196"/>
          <a:stretch>
            <a:fillRect/>
          </a:stretch>
        </p:blipFill>
        <p:spPr bwMode="auto">
          <a:xfrm>
            <a:off x="3135597" y="1816292"/>
            <a:ext cx="2736199" cy="334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olding a dog&#10;&#10;Description automatically generated with medium confidence">
            <a:extLst>
              <a:ext uri="{FF2B5EF4-FFF2-40B4-BE49-F238E27FC236}">
                <a16:creationId xmlns:a16="http://schemas.microsoft.com/office/drawing/2014/main" id="{ED9B8B3D-BAC8-0B68-4C91-CA19EF4C4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257" y="1830311"/>
            <a:ext cx="2651206" cy="3314008"/>
          </a:xfrm>
          <a:prstGeom prst="rect">
            <a:avLst/>
          </a:prstGeom>
        </p:spPr>
      </p:pic>
    </p:spTree>
    <p:extLst>
      <p:ext uri="{BB962C8B-B14F-4D97-AF65-F5344CB8AC3E}">
        <p14:creationId xmlns:p14="http://schemas.microsoft.com/office/powerpoint/2010/main" val="3281670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Choosing Assignments </a:t>
            </a:r>
          </a:p>
        </p:txBody>
      </p:sp>
      <p:pic>
        <p:nvPicPr>
          <p:cNvPr id="7" name="Picture 6">
            <a:extLst>
              <a:ext uri="{FF2B5EF4-FFF2-40B4-BE49-F238E27FC236}">
                <a16:creationId xmlns:a16="http://schemas.microsoft.com/office/drawing/2014/main" id="{3B773715-EB56-BB6D-E38F-23D45820404D}"/>
              </a:ext>
            </a:extLst>
          </p:cNvPr>
          <p:cNvPicPr>
            <a:picLocks noChangeAspect="1"/>
          </p:cNvPicPr>
          <p:nvPr/>
        </p:nvPicPr>
        <p:blipFill rotWithShape="1">
          <a:blip r:embed="rId3"/>
          <a:srcRect l="10242" t="15925" r="9167" b="38149"/>
          <a:stretch/>
        </p:blipFill>
        <p:spPr>
          <a:xfrm>
            <a:off x="3295453" y="1758885"/>
            <a:ext cx="5715000" cy="2362200"/>
          </a:xfrm>
          <a:prstGeom prst="rect">
            <a:avLst/>
          </a:prstGeom>
        </p:spPr>
      </p:pic>
      <p:sp>
        <p:nvSpPr>
          <p:cNvPr id="9" name="TextBox 8">
            <a:extLst>
              <a:ext uri="{FF2B5EF4-FFF2-40B4-BE49-F238E27FC236}">
                <a16:creationId xmlns:a16="http://schemas.microsoft.com/office/drawing/2014/main" id="{A651ABFF-F601-1AD8-14C4-A7B8D1219268}"/>
              </a:ext>
            </a:extLst>
          </p:cNvPr>
          <p:cNvSpPr txBox="1"/>
          <p:nvPr/>
        </p:nvSpPr>
        <p:spPr>
          <a:xfrm>
            <a:off x="152400" y="1676400"/>
            <a:ext cx="3048000" cy="1754326"/>
          </a:xfrm>
          <a:prstGeom prst="rect">
            <a:avLst/>
          </a:prstGeom>
          <a:noFill/>
        </p:spPr>
        <p:txBody>
          <a:bodyPr wrap="square" rtlCol="0">
            <a:spAutoFit/>
          </a:bodyPr>
          <a:lstStyle/>
          <a:p>
            <a:r>
              <a:rPr lang="en-US" dirty="0"/>
              <a:t>In addition to clicking a particular date to see assignment, you can search for a specific assignment by using the </a:t>
            </a:r>
            <a:r>
              <a:rPr lang="en-US" b="1" dirty="0"/>
              <a:t>“Filter” </a:t>
            </a:r>
            <a:r>
              <a:rPr lang="en-US" dirty="0"/>
              <a:t>feature</a:t>
            </a:r>
          </a:p>
        </p:txBody>
      </p:sp>
      <p:cxnSp>
        <p:nvCxnSpPr>
          <p:cNvPr id="11" name="Straight Arrow Connector 10">
            <a:extLst>
              <a:ext uri="{FF2B5EF4-FFF2-40B4-BE49-F238E27FC236}">
                <a16:creationId xmlns:a16="http://schemas.microsoft.com/office/drawing/2014/main" id="{E1BEE520-16B7-3EF6-6DAB-93DBDF94BF59}"/>
              </a:ext>
            </a:extLst>
          </p:cNvPr>
          <p:cNvCxnSpPr>
            <a:cxnSpLocks/>
          </p:cNvCxnSpPr>
          <p:nvPr/>
        </p:nvCxnSpPr>
        <p:spPr>
          <a:xfrm flipV="1">
            <a:off x="1905000" y="3206685"/>
            <a:ext cx="5943600" cy="699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1E60968-402F-23A2-2DF1-74840E348D6B}"/>
              </a:ext>
            </a:extLst>
          </p:cNvPr>
          <p:cNvSpPr/>
          <p:nvPr/>
        </p:nvSpPr>
        <p:spPr>
          <a:xfrm>
            <a:off x="7924800" y="2939985"/>
            <a:ext cx="419493"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5E8138-9BAF-D47F-441B-AA0CB2EC1576}"/>
              </a:ext>
            </a:extLst>
          </p:cNvPr>
          <p:cNvPicPr>
            <a:picLocks noChangeAspect="1"/>
          </p:cNvPicPr>
          <p:nvPr/>
        </p:nvPicPr>
        <p:blipFill rotWithShape="1">
          <a:blip r:embed="rId4"/>
          <a:srcRect l="34055" t="18889" r="31667" b="20955"/>
          <a:stretch/>
        </p:blipFill>
        <p:spPr>
          <a:xfrm>
            <a:off x="5257800" y="3935015"/>
            <a:ext cx="2769909" cy="2734340"/>
          </a:xfrm>
          <a:prstGeom prst="rect">
            <a:avLst/>
          </a:prstGeom>
        </p:spPr>
      </p:pic>
      <p:sp>
        <p:nvSpPr>
          <p:cNvPr id="18" name="TextBox 17">
            <a:extLst>
              <a:ext uri="{FF2B5EF4-FFF2-40B4-BE49-F238E27FC236}">
                <a16:creationId xmlns:a16="http://schemas.microsoft.com/office/drawing/2014/main" id="{81B67B01-0DA8-08E0-B551-88D4B3527A0B}"/>
              </a:ext>
            </a:extLst>
          </p:cNvPr>
          <p:cNvSpPr txBox="1"/>
          <p:nvPr/>
        </p:nvSpPr>
        <p:spPr>
          <a:xfrm>
            <a:off x="609600" y="4532329"/>
            <a:ext cx="4191000" cy="646331"/>
          </a:xfrm>
          <a:prstGeom prst="rect">
            <a:avLst/>
          </a:prstGeom>
          <a:noFill/>
        </p:spPr>
        <p:txBody>
          <a:bodyPr wrap="square" rtlCol="0">
            <a:spAutoFit/>
          </a:bodyPr>
          <a:lstStyle/>
          <a:p>
            <a:r>
              <a:rPr lang="en-US" dirty="0"/>
              <a:t>Select the assignment you want to search for and then click </a:t>
            </a:r>
            <a:r>
              <a:rPr lang="en-US" b="1" dirty="0"/>
              <a:t>“apply”</a:t>
            </a:r>
          </a:p>
        </p:txBody>
      </p:sp>
      <p:sp>
        <p:nvSpPr>
          <p:cNvPr id="19" name="Oval 18">
            <a:extLst>
              <a:ext uri="{FF2B5EF4-FFF2-40B4-BE49-F238E27FC236}">
                <a16:creationId xmlns:a16="http://schemas.microsoft.com/office/drawing/2014/main" id="{66D8B578-90CC-5F02-B9A1-549508501F36}"/>
              </a:ext>
            </a:extLst>
          </p:cNvPr>
          <p:cNvSpPr/>
          <p:nvPr/>
        </p:nvSpPr>
        <p:spPr>
          <a:xfrm>
            <a:off x="5257800" y="6147685"/>
            <a:ext cx="838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F3524256-5BEE-23E5-73B2-17D673417819}"/>
              </a:ext>
            </a:extLst>
          </p:cNvPr>
          <p:cNvCxnSpPr/>
          <p:nvPr/>
        </p:nvCxnSpPr>
        <p:spPr>
          <a:xfrm>
            <a:off x="3505200" y="5418211"/>
            <a:ext cx="1676400" cy="8301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66551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3CA1-5C8A-5032-664D-5456A3B25B3F}"/>
              </a:ext>
            </a:extLst>
          </p:cNvPr>
          <p:cNvSpPr>
            <a:spLocks noGrp="1"/>
          </p:cNvSpPr>
          <p:nvPr>
            <p:ph type="title"/>
          </p:nvPr>
        </p:nvSpPr>
        <p:spPr/>
        <p:txBody>
          <a:bodyPr/>
          <a:lstStyle/>
          <a:p>
            <a:r>
              <a:rPr lang="en-US" dirty="0"/>
              <a:t>Choosing Assignments</a:t>
            </a:r>
          </a:p>
        </p:txBody>
      </p:sp>
      <p:sp>
        <p:nvSpPr>
          <p:cNvPr id="3" name="Content Placeholder 2">
            <a:extLst>
              <a:ext uri="{FF2B5EF4-FFF2-40B4-BE49-F238E27FC236}">
                <a16:creationId xmlns:a16="http://schemas.microsoft.com/office/drawing/2014/main" id="{7328B8DA-55FE-C7CF-2A17-0BEC5D6A95C8}"/>
              </a:ext>
            </a:extLst>
          </p:cNvPr>
          <p:cNvSpPr>
            <a:spLocks noGrp="1"/>
          </p:cNvSpPr>
          <p:nvPr>
            <p:ph sz="quarter" idx="1"/>
          </p:nvPr>
        </p:nvSpPr>
        <p:spPr>
          <a:xfrm>
            <a:off x="152400" y="1905000"/>
            <a:ext cx="2130552" cy="4495800"/>
          </a:xfrm>
        </p:spPr>
        <p:txBody>
          <a:bodyPr/>
          <a:lstStyle/>
          <a:p>
            <a:pPr marL="0" indent="0">
              <a:buNone/>
            </a:pPr>
            <a:r>
              <a:rPr lang="en-US" sz="1800" dirty="0"/>
              <a:t>You will now see the filter has been applied and any dates that have an opening for Clinic Reminder Calls, will show on the calendar as “1 opening”.  </a:t>
            </a:r>
          </a:p>
        </p:txBody>
      </p:sp>
      <p:pic>
        <p:nvPicPr>
          <p:cNvPr id="5" name="Picture 4">
            <a:extLst>
              <a:ext uri="{FF2B5EF4-FFF2-40B4-BE49-F238E27FC236}">
                <a16:creationId xmlns:a16="http://schemas.microsoft.com/office/drawing/2014/main" id="{739C2EC5-7052-3F90-B859-35E8593D6B17}"/>
              </a:ext>
            </a:extLst>
          </p:cNvPr>
          <p:cNvPicPr>
            <a:picLocks noChangeAspect="1"/>
          </p:cNvPicPr>
          <p:nvPr/>
        </p:nvPicPr>
        <p:blipFill rotWithShape="1">
          <a:blip r:embed="rId2"/>
          <a:srcRect l="10000" t="12592" r="9166" b="17408"/>
          <a:stretch/>
        </p:blipFill>
        <p:spPr>
          <a:xfrm>
            <a:off x="2511552" y="1676400"/>
            <a:ext cx="6615953" cy="4114800"/>
          </a:xfrm>
          <a:prstGeom prst="rect">
            <a:avLst/>
          </a:prstGeom>
        </p:spPr>
      </p:pic>
    </p:spTree>
    <p:extLst>
      <p:ext uri="{BB962C8B-B14F-4D97-AF65-F5344CB8AC3E}">
        <p14:creationId xmlns:p14="http://schemas.microsoft.com/office/powerpoint/2010/main" val="1108152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FEE7-AA7F-3A17-9A0E-2F7A5878A4ED}"/>
              </a:ext>
            </a:extLst>
          </p:cNvPr>
          <p:cNvSpPr>
            <a:spLocks noGrp="1"/>
          </p:cNvSpPr>
          <p:nvPr>
            <p:ph type="title"/>
          </p:nvPr>
        </p:nvSpPr>
        <p:spPr/>
        <p:txBody>
          <a:bodyPr/>
          <a:lstStyle/>
          <a:p>
            <a:r>
              <a:rPr lang="en-US" dirty="0"/>
              <a:t>Scheduling &amp; Job Description</a:t>
            </a:r>
          </a:p>
        </p:txBody>
      </p:sp>
      <p:pic>
        <p:nvPicPr>
          <p:cNvPr id="5" name="Picture 4">
            <a:extLst>
              <a:ext uri="{FF2B5EF4-FFF2-40B4-BE49-F238E27FC236}">
                <a16:creationId xmlns:a16="http://schemas.microsoft.com/office/drawing/2014/main" id="{B5FC7E81-B3C7-48AC-B268-04CCE7746D2B}"/>
              </a:ext>
            </a:extLst>
          </p:cNvPr>
          <p:cNvPicPr>
            <a:picLocks noChangeAspect="1"/>
          </p:cNvPicPr>
          <p:nvPr/>
        </p:nvPicPr>
        <p:blipFill rotWithShape="1">
          <a:blip r:embed="rId2"/>
          <a:srcRect l="10000" t="14445" r="8333" b="15925"/>
          <a:stretch/>
        </p:blipFill>
        <p:spPr>
          <a:xfrm>
            <a:off x="2905074" y="1676400"/>
            <a:ext cx="5476925" cy="4343400"/>
          </a:xfrm>
          <a:prstGeom prst="rect">
            <a:avLst/>
          </a:prstGeom>
        </p:spPr>
      </p:pic>
      <p:sp>
        <p:nvSpPr>
          <p:cNvPr id="6" name="Oval 5">
            <a:extLst>
              <a:ext uri="{FF2B5EF4-FFF2-40B4-BE49-F238E27FC236}">
                <a16:creationId xmlns:a16="http://schemas.microsoft.com/office/drawing/2014/main" id="{10301AB1-74B2-D13B-9F52-2F5D24365AF9}"/>
              </a:ext>
            </a:extLst>
          </p:cNvPr>
          <p:cNvSpPr/>
          <p:nvPr/>
        </p:nvSpPr>
        <p:spPr>
          <a:xfrm>
            <a:off x="3497785" y="4760119"/>
            <a:ext cx="29718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C3DDC7-7AB4-B6C5-88BF-8475CB172515}"/>
              </a:ext>
            </a:extLst>
          </p:cNvPr>
          <p:cNvSpPr txBox="1"/>
          <p:nvPr/>
        </p:nvSpPr>
        <p:spPr>
          <a:xfrm>
            <a:off x="274257" y="1945481"/>
            <a:ext cx="2670048" cy="3693319"/>
          </a:xfrm>
          <a:prstGeom prst="rect">
            <a:avLst/>
          </a:prstGeom>
          <a:noFill/>
        </p:spPr>
        <p:txBody>
          <a:bodyPr wrap="square" rtlCol="0">
            <a:spAutoFit/>
          </a:bodyPr>
          <a:lstStyle/>
          <a:p>
            <a:r>
              <a:rPr lang="en-US" dirty="0"/>
              <a:t>Click the name of the assignment to get the </a:t>
            </a:r>
            <a:r>
              <a:rPr lang="en-US" b="1" dirty="0"/>
              <a:t>Job Description</a:t>
            </a:r>
            <a:r>
              <a:rPr lang="en-US" dirty="0"/>
              <a:t>. </a:t>
            </a:r>
          </a:p>
          <a:p>
            <a:r>
              <a:rPr lang="en-US" altLang="en-US" sz="1800" dirty="0">
                <a:solidFill>
                  <a:schemeClr val="tx1">
                    <a:lumMod val="75000"/>
                  </a:schemeClr>
                </a:solidFill>
              </a:rPr>
              <a:t>Learn more about the specific tasks associated with that volunteer assignment. If that assignment is something you would like  to schedule yourself for, click on the green “Schedule Me”</a:t>
            </a:r>
            <a:endParaRPr lang="en-US" dirty="0"/>
          </a:p>
        </p:txBody>
      </p:sp>
      <p:sp>
        <p:nvSpPr>
          <p:cNvPr id="10" name="TextBox 9">
            <a:extLst>
              <a:ext uri="{FF2B5EF4-FFF2-40B4-BE49-F238E27FC236}">
                <a16:creationId xmlns:a16="http://schemas.microsoft.com/office/drawing/2014/main" id="{0C852DC5-4B2B-7818-A705-0FFC58C93C5B}"/>
              </a:ext>
            </a:extLst>
          </p:cNvPr>
          <p:cNvSpPr txBox="1"/>
          <p:nvPr/>
        </p:nvSpPr>
        <p:spPr>
          <a:xfrm>
            <a:off x="914400" y="6096000"/>
            <a:ext cx="3276600" cy="646331"/>
          </a:xfrm>
          <a:prstGeom prst="rect">
            <a:avLst/>
          </a:prstGeom>
          <a:noFill/>
        </p:spPr>
        <p:txBody>
          <a:bodyPr wrap="square" rtlCol="0">
            <a:spAutoFit/>
          </a:bodyPr>
          <a:lstStyle/>
          <a:p>
            <a:r>
              <a:rPr lang="en-US" dirty="0"/>
              <a:t>Click on assignment name for job description</a:t>
            </a:r>
          </a:p>
        </p:txBody>
      </p:sp>
      <p:cxnSp>
        <p:nvCxnSpPr>
          <p:cNvPr id="12" name="Straight Arrow Connector 11">
            <a:extLst>
              <a:ext uri="{FF2B5EF4-FFF2-40B4-BE49-F238E27FC236}">
                <a16:creationId xmlns:a16="http://schemas.microsoft.com/office/drawing/2014/main" id="{DACAF3E3-CB7D-8ADF-83B7-E4A0EADDDD16}"/>
              </a:ext>
            </a:extLst>
          </p:cNvPr>
          <p:cNvCxnSpPr/>
          <p:nvPr/>
        </p:nvCxnSpPr>
        <p:spPr>
          <a:xfrm flipV="1">
            <a:off x="2438400" y="5486400"/>
            <a:ext cx="19050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C4D3C31-9DB1-4944-989D-4C774B1B4D52}"/>
              </a:ext>
            </a:extLst>
          </p:cNvPr>
          <p:cNvSpPr/>
          <p:nvPr/>
        </p:nvSpPr>
        <p:spPr>
          <a:xfrm>
            <a:off x="7576197" y="4964925"/>
            <a:ext cx="688848"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0C926E6-3643-8782-5810-C1DBB0085182}"/>
              </a:ext>
            </a:extLst>
          </p:cNvPr>
          <p:cNvPicPr>
            <a:picLocks noChangeAspect="1"/>
          </p:cNvPicPr>
          <p:nvPr/>
        </p:nvPicPr>
        <p:blipFill rotWithShape="1">
          <a:blip r:embed="rId3"/>
          <a:srcRect l="34529" t="27560" r="32199" b="33082"/>
          <a:stretch/>
        </p:blipFill>
        <p:spPr>
          <a:xfrm>
            <a:off x="8265045" y="4595850"/>
            <a:ext cx="2254485" cy="1500150"/>
          </a:xfrm>
          <a:prstGeom prst="rect">
            <a:avLst/>
          </a:prstGeom>
        </p:spPr>
      </p:pic>
    </p:spTree>
    <p:extLst>
      <p:ext uri="{BB962C8B-B14F-4D97-AF65-F5344CB8AC3E}">
        <p14:creationId xmlns:p14="http://schemas.microsoft.com/office/powerpoint/2010/main" val="268921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Title 1"/>
          <p:cNvSpPr>
            <a:spLocks noGrp="1"/>
          </p:cNvSpPr>
          <p:nvPr>
            <p:ph type="title"/>
          </p:nvPr>
        </p:nvSpPr>
        <p:spPr>
          <a:xfrm>
            <a:off x="304800" y="1713641"/>
            <a:ext cx="3657600" cy="1143000"/>
          </a:xfrm>
        </p:spPr>
        <p:txBody>
          <a:bodyPr/>
          <a:lstStyle/>
          <a:p>
            <a:pPr eaLnBrk="1" hangingPunct="1"/>
            <a:r>
              <a:rPr lang="en-US" altLang="en-US" sz="2000" b="1" dirty="0">
                <a:solidFill>
                  <a:schemeClr val="tx1">
                    <a:lumMod val="75000"/>
                  </a:schemeClr>
                </a:solidFill>
              </a:rPr>
              <a:t>1. </a:t>
            </a:r>
            <a:r>
              <a:rPr lang="en-US" altLang="en-US" sz="2000" dirty="0">
                <a:solidFill>
                  <a:schemeClr val="tx1">
                    <a:lumMod val="75000"/>
                  </a:schemeClr>
                </a:solidFill>
              </a:rPr>
              <a:t>Click the green “Schedule” button for the shift you want to sign up for. </a:t>
            </a:r>
          </a:p>
        </p:txBody>
      </p:sp>
      <p:sp>
        <p:nvSpPr>
          <p:cNvPr id="5" name="Title 1"/>
          <p:cNvSpPr txBox="1">
            <a:spLocks/>
          </p:cNvSpPr>
          <p:nvPr/>
        </p:nvSpPr>
        <p:spPr bwMode="auto">
          <a:xfrm>
            <a:off x="-9617" y="166153"/>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Confirming Assignment</a:t>
            </a:r>
          </a:p>
        </p:txBody>
      </p:sp>
      <p:sp>
        <p:nvSpPr>
          <p:cNvPr id="6" name="Title 1"/>
          <p:cNvSpPr txBox="1">
            <a:spLocks/>
          </p:cNvSpPr>
          <p:nvPr/>
        </p:nvSpPr>
        <p:spPr bwMode="auto">
          <a:xfrm>
            <a:off x="337457" y="3129444"/>
            <a:ext cx="389255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2000" b="1" dirty="0">
                <a:solidFill>
                  <a:schemeClr val="tx1">
                    <a:lumMod val="75000"/>
                  </a:schemeClr>
                </a:solidFill>
              </a:rPr>
              <a:t>2. </a:t>
            </a:r>
            <a:r>
              <a:rPr lang="en-US" altLang="en-US" sz="2000" dirty="0">
                <a:solidFill>
                  <a:schemeClr val="tx1">
                    <a:lumMod val="75000"/>
                  </a:schemeClr>
                </a:solidFill>
              </a:rPr>
              <a:t>Click “Schedule Me” to verify you are registering for this assignment. </a:t>
            </a:r>
          </a:p>
        </p:txBody>
      </p:sp>
      <p:sp>
        <p:nvSpPr>
          <p:cNvPr id="10" name="Title 1"/>
          <p:cNvSpPr txBox="1">
            <a:spLocks/>
          </p:cNvSpPr>
          <p:nvPr/>
        </p:nvSpPr>
        <p:spPr bwMode="auto">
          <a:xfrm>
            <a:off x="304800" y="4911723"/>
            <a:ext cx="4038600" cy="155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r>
              <a:rPr lang="en-US" altLang="en-US" sz="2000" b="1" dirty="0">
                <a:solidFill>
                  <a:schemeClr val="tx1">
                    <a:lumMod val="75000"/>
                  </a:schemeClr>
                </a:solidFill>
              </a:rPr>
              <a:t>3. You will now see that you are scheduled</a:t>
            </a:r>
            <a:endParaRPr lang="en-US" altLang="en-US" sz="2000" i="1" dirty="0">
              <a:solidFill>
                <a:schemeClr val="tx1">
                  <a:lumMod val="75000"/>
                </a:schemeClr>
              </a:solidFill>
            </a:endParaRPr>
          </a:p>
        </p:txBody>
      </p:sp>
      <p:pic>
        <p:nvPicPr>
          <p:cNvPr id="3" name="Picture 2">
            <a:extLst>
              <a:ext uri="{FF2B5EF4-FFF2-40B4-BE49-F238E27FC236}">
                <a16:creationId xmlns:a16="http://schemas.microsoft.com/office/drawing/2014/main" id="{047D6F6C-8634-A91F-7E20-A243DA801DC6}"/>
              </a:ext>
            </a:extLst>
          </p:cNvPr>
          <p:cNvPicPr>
            <a:picLocks noChangeAspect="1"/>
          </p:cNvPicPr>
          <p:nvPr/>
        </p:nvPicPr>
        <p:blipFill rotWithShape="1">
          <a:blip r:embed="rId3"/>
          <a:srcRect l="34529" t="27560" r="32199" b="33082"/>
          <a:stretch/>
        </p:blipFill>
        <p:spPr>
          <a:xfrm>
            <a:off x="4445208" y="2728043"/>
            <a:ext cx="2437597" cy="1621994"/>
          </a:xfrm>
          <a:prstGeom prst="rect">
            <a:avLst/>
          </a:prstGeom>
        </p:spPr>
      </p:pic>
      <p:cxnSp>
        <p:nvCxnSpPr>
          <p:cNvPr id="13" name="Straight Arrow Connector 12">
            <a:extLst>
              <a:ext uri="{FF2B5EF4-FFF2-40B4-BE49-F238E27FC236}">
                <a16:creationId xmlns:a16="http://schemas.microsoft.com/office/drawing/2014/main" id="{FDDE432C-8916-D760-F61E-F7866F73B941}"/>
              </a:ext>
            </a:extLst>
          </p:cNvPr>
          <p:cNvCxnSpPr>
            <a:cxnSpLocks/>
          </p:cNvCxnSpPr>
          <p:nvPr/>
        </p:nvCxnSpPr>
        <p:spPr>
          <a:xfrm>
            <a:off x="3022792" y="4084939"/>
            <a:ext cx="2641214" cy="139426"/>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249FF7E-F523-12E6-4FA8-8D724D3EFF60}"/>
              </a:ext>
            </a:extLst>
          </p:cNvPr>
          <p:cNvPicPr>
            <a:picLocks noChangeAspect="1"/>
          </p:cNvPicPr>
          <p:nvPr/>
        </p:nvPicPr>
        <p:blipFill rotWithShape="1">
          <a:blip r:embed="rId4"/>
          <a:srcRect l="10000" t="17714" r="7924" b="31099"/>
          <a:stretch/>
        </p:blipFill>
        <p:spPr>
          <a:xfrm>
            <a:off x="4114800" y="4432517"/>
            <a:ext cx="4495800" cy="2015552"/>
          </a:xfrm>
          <a:prstGeom prst="rect">
            <a:avLst/>
          </a:prstGeom>
        </p:spPr>
      </p:pic>
      <p:pic>
        <p:nvPicPr>
          <p:cNvPr id="4" name="Picture 3">
            <a:extLst>
              <a:ext uri="{FF2B5EF4-FFF2-40B4-BE49-F238E27FC236}">
                <a16:creationId xmlns:a16="http://schemas.microsoft.com/office/drawing/2014/main" id="{BFA6DCE6-00BA-7807-BD41-3F43E375A512}"/>
              </a:ext>
            </a:extLst>
          </p:cNvPr>
          <p:cNvPicPr>
            <a:picLocks noChangeAspect="1"/>
          </p:cNvPicPr>
          <p:nvPr/>
        </p:nvPicPr>
        <p:blipFill rotWithShape="1">
          <a:blip r:embed="rId5"/>
          <a:srcRect l="10000" t="36247" r="9167" b="34429"/>
          <a:stretch/>
        </p:blipFill>
        <p:spPr>
          <a:xfrm>
            <a:off x="4572000" y="1040119"/>
            <a:ext cx="3739347" cy="1605444"/>
          </a:xfrm>
          <a:prstGeom prst="rect">
            <a:avLst/>
          </a:prstGeom>
        </p:spPr>
      </p:pic>
      <p:cxnSp>
        <p:nvCxnSpPr>
          <p:cNvPr id="14" name="Straight Arrow Connector 13">
            <a:extLst>
              <a:ext uri="{FF2B5EF4-FFF2-40B4-BE49-F238E27FC236}">
                <a16:creationId xmlns:a16="http://schemas.microsoft.com/office/drawing/2014/main" id="{198BB511-334B-E31E-F7DF-AB6352042078}"/>
              </a:ext>
            </a:extLst>
          </p:cNvPr>
          <p:cNvCxnSpPr>
            <a:cxnSpLocks/>
          </p:cNvCxnSpPr>
          <p:nvPr/>
        </p:nvCxnSpPr>
        <p:spPr>
          <a:xfrm flipV="1">
            <a:off x="4230013" y="2437494"/>
            <a:ext cx="3471888" cy="46802"/>
          </a:xfrm>
          <a:prstGeom prst="straightConnector1">
            <a:avLst/>
          </a:prstGeom>
          <a:ln w="317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81375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Title 1"/>
          <p:cNvSpPr>
            <a:spLocks noGrp="1"/>
          </p:cNvSpPr>
          <p:nvPr>
            <p:ph type="title"/>
          </p:nvPr>
        </p:nvSpPr>
        <p:spPr>
          <a:xfrm>
            <a:off x="304800" y="1752600"/>
            <a:ext cx="3535394" cy="4724400"/>
          </a:xfrm>
        </p:spPr>
        <p:txBody>
          <a:bodyPr/>
          <a:lstStyle/>
          <a:p>
            <a:br>
              <a:rPr lang="en-US" altLang="en-US" sz="1800" b="1" dirty="0">
                <a:solidFill>
                  <a:schemeClr val="tx1">
                    <a:lumMod val="75000"/>
                  </a:schemeClr>
                </a:solidFill>
              </a:rPr>
            </a:br>
            <a:r>
              <a:rPr lang="en-US" altLang="en-US" sz="1600" b="1" dirty="0">
                <a:solidFill>
                  <a:schemeClr val="tx1">
                    <a:lumMod val="75000"/>
                  </a:schemeClr>
                </a:solidFill>
              </a:rPr>
              <a:t>Removing Yourself: </a:t>
            </a:r>
            <a:r>
              <a:rPr lang="en-US" altLang="en-US" sz="1600" dirty="0">
                <a:solidFill>
                  <a:schemeClr val="tx1">
                    <a:lumMod val="75000"/>
                  </a:schemeClr>
                </a:solidFill>
              </a:rPr>
              <a:t>Please don’t over schedule yourself . Click on the date you need to cancel.  In this example, it’s the 19</a:t>
            </a:r>
            <a:r>
              <a:rPr lang="en-US" altLang="en-US" sz="1600" baseline="30000" dirty="0">
                <a:solidFill>
                  <a:schemeClr val="tx1">
                    <a:lumMod val="75000"/>
                  </a:schemeClr>
                </a:solidFill>
              </a:rPr>
              <a:t>th</a:t>
            </a:r>
            <a:r>
              <a:rPr lang="en-US" altLang="en-US" sz="1600" dirty="0">
                <a:solidFill>
                  <a:schemeClr val="tx1">
                    <a:lumMod val="75000"/>
                  </a:schemeClr>
                </a:solidFill>
              </a:rPr>
              <a:t>.  </a:t>
            </a:r>
            <a:br>
              <a:rPr lang="en-US" altLang="en-US" sz="1600" dirty="0">
                <a:solidFill>
                  <a:schemeClr val="tx1">
                    <a:lumMod val="75000"/>
                  </a:schemeClr>
                </a:solidFill>
              </a:rPr>
            </a:br>
            <a:r>
              <a:rPr lang="en-US" altLang="en-US" sz="1600" dirty="0">
                <a:solidFill>
                  <a:schemeClr val="tx1">
                    <a:lumMod val="75000"/>
                  </a:schemeClr>
                </a:solidFill>
                <a:sym typeface="Wingdings" panose="05000000000000000000" pitchFamily="2" charset="2"/>
              </a:rPr>
              <a:t>Click the “remove” button and that will take you off of the schedule.  </a:t>
            </a:r>
            <a:br>
              <a:rPr lang="en-US" altLang="en-US" sz="1600" dirty="0">
                <a:solidFill>
                  <a:schemeClr val="tx1">
                    <a:lumMod val="75000"/>
                  </a:schemeClr>
                </a:solidFill>
              </a:rPr>
            </a:br>
            <a:br>
              <a:rPr lang="en-US" altLang="en-US" sz="1600" dirty="0">
                <a:solidFill>
                  <a:schemeClr val="tx1">
                    <a:lumMod val="75000"/>
                  </a:schemeClr>
                </a:solidFill>
              </a:rPr>
            </a:br>
            <a:r>
              <a:rPr lang="en-US" altLang="en-US" sz="1600" b="1" dirty="0">
                <a:solidFill>
                  <a:schemeClr val="tx1">
                    <a:lumMod val="75000"/>
                  </a:schemeClr>
                </a:solidFill>
              </a:rPr>
              <a:t>You may remove yourself from any scheduled assignment up to 36 hours before you are to perform that assignment.  Just click “Remove Me” </a:t>
            </a:r>
            <a:br>
              <a:rPr lang="en-US" altLang="en-US" sz="1600" b="1" dirty="0">
                <a:solidFill>
                  <a:schemeClr val="tx1">
                    <a:lumMod val="75000"/>
                  </a:schemeClr>
                </a:solidFill>
              </a:rPr>
            </a:br>
            <a:br>
              <a:rPr lang="en-US" altLang="en-US" sz="1600" b="1" dirty="0">
                <a:solidFill>
                  <a:schemeClr val="tx1">
                    <a:lumMod val="75000"/>
                  </a:schemeClr>
                </a:solidFill>
              </a:rPr>
            </a:br>
            <a:r>
              <a:rPr lang="en-US" altLang="en-US" sz="1600" dirty="0">
                <a:solidFill>
                  <a:schemeClr val="tx1">
                    <a:lumMod val="75000"/>
                  </a:schemeClr>
                </a:solidFill>
              </a:rPr>
              <a:t>If the </a:t>
            </a:r>
            <a:r>
              <a:rPr lang="en-US" altLang="en-US" sz="1600" b="1" dirty="0">
                <a:solidFill>
                  <a:schemeClr val="tx1">
                    <a:lumMod val="75000"/>
                  </a:schemeClr>
                </a:solidFill>
              </a:rPr>
              <a:t>REMOVE</a:t>
            </a:r>
            <a:r>
              <a:rPr lang="en-US" altLang="en-US" sz="1600" dirty="0">
                <a:solidFill>
                  <a:schemeClr val="tx1">
                    <a:lumMod val="75000"/>
                  </a:schemeClr>
                </a:solidFill>
              </a:rPr>
              <a:t> button option is </a:t>
            </a:r>
            <a:r>
              <a:rPr lang="en-US" altLang="en-US" sz="1600" b="1" dirty="0">
                <a:solidFill>
                  <a:schemeClr val="tx1">
                    <a:lumMod val="75000"/>
                  </a:schemeClr>
                </a:solidFill>
              </a:rPr>
              <a:t>NOT </a:t>
            </a:r>
            <a:r>
              <a:rPr lang="en-US" altLang="en-US" sz="1600" dirty="0">
                <a:solidFill>
                  <a:schemeClr val="tx1">
                    <a:lumMod val="75000"/>
                  </a:schemeClr>
                </a:solidFill>
              </a:rPr>
              <a:t>available, please email the volunteer department at </a:t>
            </a:r>
            <a:r>
              <a:rPr lang="en-US" altLang="en-US" sz="1600" dirty="0">
                <a:hlinkClick r:id="rId3">
                  <a:extLst>
                    <a:ext uri="{A12FA001-AC4F-418D-AE19-62706E023703}">
                      <ahyp:hlinkClr xmlns:ahyp="http://schemas.microsoft.com/office/drawing/2018/hyperlinkcolor" val="tx"/>
                    </a:ext>
                  </a:extLst>
                </a:hlinkClick>
              </a:rPr>
              <a:t>volunteers@hshv.org</a:t>
            </a:r>
            <a:r>
              <a:rPr lang="en-US" altLang="en-US" sz="1600" dirty="0"/>
              <a:t> </a:t>
            </a:r>
            <a:br>
              <a:rPr lang="en-US" altLang="en-US" sz="1600" b="1" dirty="0">
                <a:solidFill>
                  <a:schemeClr val="tx1">
                    <a:lumMod val="75000"/>
                  </a:schemeClr>
                </a:solidFill>
              </a:rPr>
            </a:br>
            <a:endParaRPr lang="en-US" altLang="en-US" sz="1600" dirty="0">
              <a:solidFill>
                <a:schemeClr val="tx1">
                  <a:lumMod val="75000"/>
                </a:schemeClr>
              </a:solidFill>
            </a:endParaRPr>
          </a:p>
        </p:txBody>
      </p:sp>
      <p:sp>
        <p:nvSpPr>
          <p:cNvPr id="6" name="Title 1"/>
          <p:cNvSpPr txBox="1">
            <a:spLocks/>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Canceling Assignments</a:t>
            </a:r>
          </a:p>
        </p:txBody>
      </p:sp>
      <p:sp>
        <p:nvSpPr>
          <p:cNvPr id="8" name="TextBox 2"/>
          <p:cNvSpPr txBox="1">
            <a:spLocks noChangeArrowheads="1"/>
          </p:cNvSpPr>
          <p:nvPr/>
        </p:nvSpPr>
        <p:spPr bwMode="auto">
          <a:xfrm>
            <a:off x="4053526" y="5675293"/>
            <a:ext cx="464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altLang="en-US" sz="1400" b="1" dirty="0">
                <a:solidFill>
                  <a:schemeClr val="accent3"/>
                </a:solidFill>
                <a:latin typeface="Century Gothic" panose="020B0502020202020204" pitchFamily="34" charset="0"/>
              </a:rPr>
              <a:t>Reminder: </a:t>
            </a:r>
            <a:r>
              <a:rPr lang="en-US" altLang="en-US" sz="1400" dirty="0">
                <a:solidFill>
                  <a:schemeClr val="accent3"/>
                </a:solidFill>
                <a:latin typeface="Century Gothic" panose="020B0502020202020204" pitchFamily="34" charset="0"/>
              </a:rPr>
              <a:t>3 unexplained absence means you are done volunteering at HSHV. </a:t>
            </a:r>
            <a:r>
              <a:rPr lang="en-US" altLang="en-US" sz="1400" i="1" dirty="0">
                <a:solidFill>
                  <a:schemeClr val="accent3"/>
                </a:solidFill>
                <a:latin typeface="Century Gothic" panose="020B0502020202020204" pitchFamily="34" charset="0"/>
              </a:rPr>
              <a:t>Communication is the key. </a:t>
            </a:r>
            <a:r>
              <a:rPr lang="en-US" altLang="en-US" sz="1400" dirty="0">
                <a:solidFill>
                  <a:schemeClr val="accent3"/>
                </a:solidFill>
                <a:latin typeface="Century Gothic" panose="020B0502020202020204" pitchFamily="34" charset="0"/>
              </a:rPr>
              <a:t>Just let us know if  you cannot make an assignment so we can plan. </a:t>
            </a:r>
          </a:p>
        </p:txBody>
      </p:sp>
      <p:pic>
        <p:nvPicPr>
          <p:cNvPr id="4" name="Picture 3">
            <a:extLst>
              <a:ext uri="{FF2B5EF4-FFF2-40B4-BE49-F238E27FC236}">
                <a16:creationId xmlns:a16="http://schemas.microsoft.com/office/drawing/2014/main" id="{62A9C19A-91E2-DCC0-3158-1ABF2591972C}"/>
              </a:ext>
            </a:extLst>
          </p:cNvPr>
          <p:cNvPicPr>
            <a:picLocks noChangeAspect="1"/>
          </p:cNvPicPr>
          <p:nvPr/>
        </p:nvPicPr>
        <p:blipFill rotWithShape="1">
          <a:blip r:embed="rId4"/>
          <a:srcRect l="10000" t="15926" r="24999" b="12963"/>
          <a:stretch/>
        </p:blipFill>
        <p:spPr>
          <a:xfrm>
            <a:off x="4191000" y="1688451"/>
            <a:ext cx="4237006" cy="2607388"/>
          </a:xfrm>
          <a:prstGeom prst="rect">
            <a:avLst/>
          </a:prstGeom>
        </p:spPr>
      </p:pic>
      <p:pic>
        <p:nvPicPr>
          <p:cNvPr id="9" name="Picture 8">
            <a:extLst>
              <a:ext uri="{FF2B5EF4-FFF2-40B4-BE49-F238E27FC236}">
                <a16:creationId xmlns:a16="http://schemas.microsoft.com/office/drawing/2014/main" id="{CC107628-9240-2892-7E5F-DA06B5705ED8}"/>
              </a:ext>
            </a:extLst>
          </p:cNvPr>
          <p:cNvPicPr>
            <a:picLocks noChangeAspect="1"/>
          </p:cNvPicPr>
          <p:nvPr/>
        </p:nvPicPr>
        <p:blipFill rotWithShape="1">
          <a:blip r:embed="rId5"/>
          <a:srcRect l="10000" t="36666" r="8333" b="32223"/>
          <a:stretch/>
        </p:blipFill>
        <p:spPr>
          <a:xfrm>
            <a:off x="4029956" y="4427027"/>
            <a:ext cx="5114044" cy="1095866"/>
          </a:xfrm>
          <a:prstGeom prst="rect">
            <a:avLst/>
          </a:prstGeom>
        </p:spPr>
      </p:pic>
      <p:sp>
        <p:nvSpPr>
          <p:cNvPr id="10" name="Oval 9">
            <a:extLst>
              <a:ext uri="{FF2B5EF4-FFF2-40B4-BE49-F238E27FC236}">
                <a16:creationId xmlns:a16="http://schemas.microsoft.com/office/drawing/2014/main" id="{CCA9797A-898C-994C-8E68-643F3C0EC4FA}"/>
              </a:ext>
            </a:extLst>
          </p:cNvPr>
          <p:cNvSpPr/>
          <p:nvPr/>
        </p:nvSpPr>
        <p:spPr>
          <a:xfrm>
            <a:off x="7086600" y="3168120"/>
            <a:ext cx="9906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5FCC49A-FE55-7E00-0B5C-BFF6EC9096F7}"/>
              </a:ext>
            </a:extLst>
          </p:cNvPr>
          <p:cNvSpPr/>
          <p:nvPr/>
        </p:nvSpPr>
        <p:spPr>
          <a:xfrm>
            <a:off x="8229600" y="5105400"/>
            <a:ext cx="952893"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9324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lstStyle/>
          <a:p>
            <a:pPr algn="ctr"/>
            <a:r>
              <a:rPr lang="en-US" dirty="0"/>
              <a:t>Recording Hours From Home</a:t>
            </a:r>
          </a:p>
        </p:txBody>
      </p:sp>
      <p:sp>
        <p:nvSpPr>
          <p:cNvPr id="4" name="Title 1"/>
          <p:cNvSpPr>
            <a:spLocks noGrp="1"/>
          </p:cNvSpPr>
          <p:nvPr>
            <p:ph sz="quarter" idx="1"/>
          </p:nvPr>
        </p:nvSpPr>
        <p:spPr>
          <a:xfrm>
            <a:off x="4724400" y="1711910"/>
            <a:ext cx="4114800" cy="4800600"/>
          </a:xfrm>
        </p:spPr>
        <p:txBody>
          <a:bodyPr/>
          <a:lstStyle/>
          <a:p>
            <a:pPr marL="0" indent="0" algn="just" eaLnBrk="1" hangingPunct="1">
              <a:buNone/>
            </a:pPr>
            <a:r>
              <a:rPr lang="en-US" altLang="en-US" sz="1600" b="1" dirty="0"/>
              <a:t>If you sign in and out at the volunteer computer, you do not need to log your hours from home. </a:t>
            </a:r>
          </a:p>
          <a:p>
            <a:pPr marL="0" indent="0" algn="just" eaLnBrk="1" hangingPunct="1">
              <a:buNone/>
            </a:pPr>
            <a:r>
              <a:rPr lang="en-US" altLang="en-US" sz="1600" dirty="0"/>
              <a:t>You will use the </a:t>
            </a:r>
            <a:r>
              <a:rPr lang="en-US" altLang="en-US" sz="1600" b="1" dirty="0"/>
              <a:t>Service</a:t>
            </a:r>
            <a:r>
              <a:rPr lang="en-US" altLang="en-US" sz="1600" dirty="0"/>
              <a:t> tab to record foster hours, or off-site event/assignment hours.  Here are the steps: </a:t>
            </a:r>
          </a:p>
          <a:p>
            <a:pPr marL="457200" indent="-457200">
              <a:buFont typeface="+mj-lt"/>
              <a:buAutoNum type="arabicPeriod"/>
            </a:pPr>
            <a:r>
              <a:rPr lang="en-US" altLang="en-US" sz="1600" dirty="0"/>
              <a:t>Select the beginning and ending date of your service. </a:t>
            </a:r>
          </a:p>
          <a:p>
            <a:pPr marL="457200" indent="-457200">
              <a:buFont typeface="+mj-lt"/>
              <a:buAutoNum type="arabicPeriod"/>
            </a:pPr>
            <a:r>
              <a:rPr lang="en-US" altLang="en-US" sz="1600" dirty="0"/>
              <a:t>Enter how many hours you served.</a:t>
            </a:r>
          </a:p>
          <a:p>
            <a:pPr marL="457200" indent="-457200">
              <a:buFont typeface="+mj-lt"/>
              <a:buAutoNum type="arabicPeriod"/>
            </a:pPr>
            <a:r>
              <a:rPr lang="en-US" altLang="en-US" sz="1600" dirty="0"/>
              <a:t>Choose Your Assignment from the drop-down menu</a:t>
            </a:r>
          </a:p>
          <a:p>
            <a:pPr marL="457200" indent="-457200">
              <a:buFont typeface="+mj-lt"/>
              <a:buAutoNum type="arabicPeriod"/>
            </a:pPr>
            <a:r>
              <a:rPr lang="en-US" altLang="en-US" sz="1600" dirty="0"/>
              <a:t>Click Post</a:t>
            </a:r>
          </a:p>
          <a:p>
            <a:pPr marL="457200" indent="-457200">
              <a:buFont typeface="+mj-lt"/>
              <a:buAutoNum type="arabicPeriod"/>
            </a:pPr>
            <a:r>
              <a:rPr lang="en-US" altLang="en-US" sz="1600" dirty="0"/>
              <a:t>Click “Yes” to confirm or “No” if you wish to not post.  </a:t>
            </a:r>
            <a:br>
              <a:rPr lang="en-US" altLang="en-US" sz="1800" dirty="0"/>
            </a:br>
            <a:endParaRPr lang="en-US" altLang="en-US" sz="1800" dirty="0"/>
          </a:p>
          <a:p>
            <a:endParaRPr lang="en-US" altLang="en-US" sz="1800" dirty="0"/>
          </a:p>
          <a:p>
            <a:pPr>
              <a:buFontTx/>
              <a:buAutoNum type="arabicPeriod"/>
            </a:pPr>
            <a:endParaRPr lang="en-US" altLang="en-US" sz="1800" dirty="0"/>
          </a:p>
          <a:p>
            <a:pPr eaLnBrk="1" hangingPunct="1"/>
            <a:endParaRPr lang="en-US" altLang="en-US" sz="2000" dirty="0"/>
          </a:p>
          <a:p>
            <a:pPr eaLnBrk="1" hangingPunct="1"/>
            <a:endParaRPr lang="en-US" altLang="en-US" sz="2000" dirty="0"/>
          </a:p>
          <a:p>
            <a:pPr eaLnBrk="1" hangingPunct="1"/>
            <a:endParaRPr lang="en-US" altLang="en-US" sz="2000" dirty="0"/>
          </a:p>
        </p:txBody>
      </p:sp>
      <p:pic>
        <p:nvPicPr>
          <p:cNvPr id="6" name="Picture 5">
            <a:extLst>
              <a:ext uri="{FF2B5EF4-FFF2-40B4-BE49-F238E27FC236}">
                <a16:creationId xmlns:a16="http://schemas.microsoft.com/office/drawing/2014/main" id="{BA68D3C7-1A99-FE3E-CABB-DB361F5E47ED}"/>
              </a:ext>
            </a:extLst>
          </p:cNvPr>
          <p:cNvPicPr>
            <a:picLocks noChangeAspect="1"/>
          </p:cNvPicPr>
          <p:nvPr/>
        </p:nvPicPr>
        <p:blipFill rotWithShape="1">
          <a:blip r:embed="rId2"/>
          <a:srcRect l="10000" t="18357" r="38189" b="14444"/>
          <a:stretch/>
        </p:blipFill>
        <p:spPr>
          <a:xfrm>
            <a:off x="79624" y="1676399"/>
            <a:ext cx="4492376" cy="4800599"/>
          </a:xfrm>
          <a:prstGeom prst="rect">
            <a:avLst/>
          </a:prstGeom>
        </p:spPr>
      </p:pic>
    </p:spTree>
    <p:extLst>
      <p:ext uri="{BB962C8B-B14F-4D97-AF65-F5344CB8AC3E}">
        <p14:creationId xmlns:p14="http://schemas.microsoft.com/office/powerpoint/2010/main" val="1961203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70" name="Title 1"/>
          <p:cNvSpPr>
            <a:spLocks noGrp="1"/>
          </p:cNvSpPr>
          <p:nvPr>
            <p:ph type="title"/>
          </p:nvPr>
        </p:nvSpPr>
        <p:spPr>
          <a:xfrm>
            <a:off x="228600" y="1655226"/>
            <a:ext cx="4759452" cy="2558319"/>
          </a:xfrm>
        </p:spPr>
        <p:txBody>
          <a:bodyPr>
            <a:normAutofit fontScale="90000"/>
          </a:bodyPr>
          <a:lstStyle/>
          <a:p>
            <a:pPr algn="just" eaLnBrk="1" hangingPunct="1"/>
            <a:br>
              <a:rPr lang="en-US" altLang="en-US" sz="2200" b="1" dirty="0"/>
            </a:br>
            <a:r>
              <a:rPr lang="en-US" altLang="en-US" sz="2200" b="1" dirty="0">
                <a:solidFill>
                  <a:schemeClr val="tx1"/>
                </a:solidFill>
              </a:rPr>
              <a:t>Welcome Screen: </a:t>
            </a:r>
            <a:r>
              <a:rPr lang="en-US" altLang="en-US" sz="2200" dirty="0">
                <a:solidFill>
                  <a:schemeClr val="tx1"/>
                </a:solidFill>
              </a:rPr>
              <a:t>This is the main page you will see every time you log into VIC. Be sure to check here for the most important and up to date information about upcoming trainings, happenings at the shelter, or events you can participate. </a:t>
            </a:r>
            <a:br>
              <a:rPr lang="en-US" altLang="en-US" sz="2000" dirty="0"/>
            </a:br>
            <a:r>
              <a:rPr lang="en-US" altLang="en-US" sz="2000" dirty="0"/>
              <a:t> </a:t>
            </a:r>
          </a:p>
        </p:txBody>
      </p:sp>
      <p:sp>
        <p:nvSpPr>
          <p:cNvPr id="5" name="Title 1"/>
          <p:cNvSpPr txBox="1">
            <a:spLocks/>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4400">
                <a:solidFill>
                  <a:schemeClr val="tx2"/>
                </a:solidFill>
                <a:latin typeface="Tw Cen MT" panose="020B0602020104020603" pitchFamily="34" charset="0"/>
              </a:defRPr>
            </a:lvl2pPr>
            <a:lvl3pPr algn="l" rtl="0" eaLnBrk="1" fontAlgn="base" hangingPunct="1">
              <a:spcBef>
                <a:spcPct val="0"/>
              </a:spcBef>
              <a:spcAft>
                <a:spcPct val="0"/>
              </a:spcAft>
              <a:defRPr sz="4400">
                <a:solidFill>
                  <a:schemeClr val="tx2"/>
                </a:solidFill>
                <a:latin typeface="Tw Cen MT" panose="020B0602020104020603" pitchFamily="34" charset="0"/>
              </a:defRPr>
            </a:lvl3pPr>
            <a:lvl4pPr algn="l" rtl="0" eaLnBrk="1" fontAlgn="base" hangingPunct="1">
              <a:spcBef>
                <a:spcPct val="0"/>
              </a:spcBef>
              <a:spcAft>
                <a:spcPct val="0"/>
              </a:spcAft>
              <a:defRPr sz="4400">
                <a:solidFill>
                  <a:schemeClr val="tx2"/>
                </a:solidFill>
                <a:latin typeface="Tw Cen MT" panose="020B0602020104020603" pitchFamily="34" charset="0"/>
              </a:defRPr>
            </a:lvl4pPr>
            <a:lvl5pPr algn="l" rtl="0" eaLnBrk="1" fontAlgn="base" hangingPunct="1">
              <a:spcBef>
                <a:spcPct val="0"/>
              </a:spcBef>
              <a:spcAft>
                <a:spcPct val="0"/>
              </a:spcAft>
              <a:defRPr sz="4400">
                <a:solidFill>
                  <a:schemeClr val="tx2"/>
                </a:solidFill>
                <a:latin typeface="Tw Cen MT" panose="020B0602020104020603" pitchFamily="34" charset="0"/>
              </a:defRPr>
            </a:lvl5pPr>
            <a:lvl6pPr marL="457200" algn="l" rtl="0" eaLnBrk="1" fontAlgn="base" hangingPunct="1">
              <a:spcBef>
                <a:spcPct val="0"/>
              </a:spcBef>
              <a:spcAft>
                <a:spcPct val="0"/>
              </a:spcAft>
              <a:defRPr sz="4400">
                <a:solidFill>
                  <a:schemeClr val="tx2"/>
                </a:solidFill>
                <a:latin typeface="Tw Cen MT" panose="020B0602020104020603" pitchFamily="34" charset="0"/>
              </a:defRPr>
            </a:lvl6pPr>
            <a:lvl7pPr marL="914400" algn="l" rtl="0" eaLnBrk="1" fontAlgn="base" hangingPunct="1">
              <a:spcBef>
                <a:spcPct val="0"/>
              </a:spcBef>
              <a:spcAft>
                <a:spcPct val="0"/>
              </a:spcAft>
              <a:defRPr sz="4400">
                <a:solidFill>
                  <a:schemeClr val="tx2"/>
                </a:solidFill>
                <a:latin typeface="Tw Cen MT" panose="020B0602020104020603" pitchFamily="34" charset="0"/>
              </a:defRPr>
            </a:lvl7pPr>
            <a:lvl8pPr marL="1371600" algn="l" rtl="0" eaLnBrk="1" fontAlgn="base" hangingPunct="1">
              <a:spcBef>
                <a:spcPct val="0"/>
              </a:spcBef>
              <a:spcAft>
                <a:spcPct val="0"/>
              </a:spcAft>
              <a:defRPr sz="4400">
                <a:solidFill>
                  <a:schemeClr val="tx2"/>
                </a:solidFill>
                <a:latin typeface="Tw Cen MT" panose="020B0602020104020603" pitchFamily="34" charset="0"/>
              </a:defRPr>
            </a:lvl8pPr>
            <a:lvl9pPr marL="1828800" algn="l" rtl="0" eaLnBrk="1" fontAlgn="base" hangingPunct="1">
              <a:spcBef>
                <a:spcPct val="0"/>
              </a:spcBef>
              <a:spcAft>
                <a:spcPct val="0"/>
              </a:spcAft>
              <a:defRPr sz="4400">
                <a:solidFill>
                  <a:schemeClr val="tx2"/>
                </a:solidFill>
                <a:latin typeface="Tw Cen MT" panose="020B0602020104020603" pitchFamily="34" charset="0"/>
              </a:defRPr>
            </a:lvl9pPr>
          </a:lstStyle>
          <a:p>
            <a:pPr algn="ctr"/>
            <a:r>
              <a:rPr lang="en-US" dirty="0">
                <a:solidFill>
                  <a:schemeClr val="bg1"/>
                </a:solidFill>
              </a:rPr>
              <a:t>VIC Homepage</a:t>
            </a:r>
          </a:p>
        </p:txBody>
      </p:sp>
      <p:sp>
        <p:nvSpPr>
          <p:cNvPr id="6" name="TextBox 2"/>
          <p:cNvSpPr txBox="1">
            <a:spLocks noChangeArrowheads="1"/>
          </p:cNvSpPr>
          <p:nvPr/>
        </p:nvSpPr>
        <p:spPr bwMode="auto">
          <a:xfrm>
            <a:off x="70261" y="4393474"/>
            <a:ext cx="410777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altLang="en-US" dirty="0">
                <a:solidFill>
                  <a:srgbClr val="70B4BD"/>
                </a:solidFill>
                <a:latin typeface="Century Gothic"/>
              </a:rPr>
              <a:t>If you should need to visit the shelter before 11:00 AM, the shelter doors will be locked. The morning door code will unlock the door. </a:t>
            </a:r>
            <a:r>
              <a:rPr lang="en-US" altLang="en-US" b="1" dirty="0">
                <a:solidFill>
                  <a:srgbClr val="70B4BD"/>
                </a:solidFill>
                <a:latin typeface="Century Gothic"/>
              </a:rPr>
              <a:t>Please be mindful to not let someone from the public in the building before 11 AM.</a:t>
            </a:r>
          </a:p>
        </p:txBody>
      </p:sp>
      <p:pic>
        <p:nvPicPr>
          <p:cNvPr id="11" name="Picture 10"/>
          <p:cNvPicPr/>
          <p:nvPr/>
        </p:nvPicPr>
        <p:blipFill rotWithShape="1">
          <a:blip r:embed="rId3"/>
          <a:srcRect l="66987" t="26720" r="21455" b="19888"/>
          <a:stretch/>
        </p:blipFill>
        <p:spPr bwMode="auto">
          <a:xfrm>
            <a:off x="5410200" y="990600"/>
            <a:ext cx="3700272" cy="54067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253327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a:t>Locations to log-in at the café</a:t>
            </a:r>
          </a:p>
          <a:p>
            <a:pPr lvl="1"/>
            <a:r>
              <a:rPr lang="en-US" dirty="0"/>
              <a:t>At the front desk</a:t>
            </a:r>
          </a:p>
          <a:p>
            <a:pPr lvl="1"/>
            <a:r>
              <a:rPr lang="en-US" dirty="0"/>
              <a:t>In the kitchen</a:t>
            </a:r>
          </a:p>
          <a:p>
            <a:pPr lvl="1"/>
            <a:endParaRPr lang="en-US" dirty="0"/>
          </a:p>
          <a:p>
            <a:r>
              <a:rPr lang="en-US" dirty="0"/>
              <a:t>The café is a busy place with different events and guests, so please sign in at the kitchen station.</a:t>
            </a:r>
          </a:p>
        </p:txBody>
      </p:sp>
      <p:sp>
        <p:nvSpPr>
          <p:cNvPr id="3" name="Title 2"/>
          <p:cNvSpPr>
            <a:spLocks noGrp="1"/>
          </p:cNvSpPr>
          <p:nvPr>
            <p:ph type="title"/>
          </p:nvPr>
        </p:nvSpPr>
        <p:spPr/>
        <p:txBody>
          <a:bodyPr/>
          <a:lstStyle/>
          <a:p>
            <a:r>
              <a:rPr lang="en-US" dirty="0"/>
              <a:t>VIC Sign-In Stations</a:t>
            </a:r>
          </a:p>
        </p:txBody>
      </p:sp>
    </p:spTree>
    <p:extLst>
      <p:ext uri="{BB962C8B-B14F-4D97-AF65-F5344CB8AC3E}">
        <p14:creationId xmlns:p14="http://schemas.microsoft.com/office/powerpoint/2010/main" val="633756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lstStyle/>
          <a:p>
            <a:r>
              <a:rPr lang="en-US" dirty="0"/>
              <a:t>Need to Cancel?</a:t>
            </a:r>
          </a:p>
        </p:txBody>
      </p:sp>
      <p:graphicFrame>
        <p:nvGraphicFramePr>
          <p:cNvPr id="5" name="Diagram 4"/>
          <p:cNvGraphicFramePr/>
          <p:nvPr>
            <p:extLst>
              <p:ext uri="{D42A27DB-BD31-4B8C-83A1-F6EECF244321}">
                <p14:modId xmlns:p14="http://schemas.microsoft.com/office/powerpoint/2010/main" val="1277653660"/>
              </p:ext>
            </p:extLst>
          </p:nvPr>
        </p:nvGraphicFramePr>
        <p:xfrm>
          <a:off x="76201" y="1447800"/>
          <a:ext cx="8991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0" y="5638800"/>
            <a:ext cx="9143999" cy="769441"/>
          </a:xfrm>
          <a:prstGeom prst="rect">
            <a:avLst/>
          </a:prstGeom>
          <a:solidFill>
            <a:schemeClr val="bg2"/>
          </a:solidFill>
          <a:ln>
            <a:noFill/>
          </a:ln>
        </p:spPr>
        <p:txBody>
          <a:bodyPr wrap="square" rtlCol="0">
            <a:spAutoFit/>
          </a:bodyPr>
          <a:lstStyle/>
          <a:p>
            <a:pPr algn="ctr"/>
            <a:r>
              <a:rPr lang="en-US" sz="2200" dirty="0">
                <a:solidFill>
                  <a:schemeClr val="tx1">
                    <a:lumMod val="75000"/>
                    <a:lumOff val="25000"/>
                  </a:schemeClr>
                </a:solidFill>
                <a:latin typeface="+mn-lt"/>
              </a:rPr>
              <a:t>No notification? You will marked “absent”. 3 or more absences could result in dismissal from the volunteer program.  </a:t>
            </a:r>
          </a:p>
        </p:txBody>
      </p:sp>
    </p:spTree>
    <p:extLst>
      <p:ext uri="{BB962C8B-B14F-4D97-AF65-F5344CB8AC3E}">
        <p14:creationId xmlns:p14="http://schemas.microsoft.com/office/powerpoint/2010/main" val="3587598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a:xfrm>
            <a:off x="0" y="228600"/>
            <a:ext cx="9144000" cy="990600"/>
          </a:xfrm>
        </p:spPr>
        <p:txBody>
          <a:bodyPr/>
          <a:lstStyle/>
          <a:p>
            <a:pPr algn="ctr" eaLnBrk="1" hangingPunct="1"/>
            <a:r>
              <a:rPr lang="en-US" altLang="en-US" dirty="0"/>
              <a:t>Staying Active as a Volunteer</a:t>
            </a:r>
          </a:p>
        </p:txBody>
      </p:sp>
      <p:graphicFrame>
        <p:nvGraphicFramePr>
          <p:cNvPr id="2" name="Diagram 1"/>
          <p:cNvGraphicFramePr/>
          <p:nvPr>
            <p:extLst>
              <p:ext uri="{D42A27DB-BD31-4B8C-83A1-F6EECF244321}">
                <p14:modId xmlns:p14="http://schemas.microsoft.com/office/powerpoint/2010/main" val="2673787261"/>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231072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9144000" cy="990600"/>
          </a:xfrm>
        </p:spPr>
        <p:txBody>
          <a:bodyPr>
            <a:normAutofit/>
          </a:bodyPr>
          <a:lstStyle/>
          <a:p>
            <a:r>
              <a:rPr lang="en-US" dirty="0"/>
              <a:t>An Overview of HSHV </a:t>
            </a:r>
          </a:p>
        </p:txBody>
      </p:sp>
      <p:pic>
        <p:nvPicPr>
          <p:cNvPr id="4" name="Picture 6" descr="front entrance 0 00 13-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599" y="1752600"/>
            <a:ext cx="81268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4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9144000" cy="990600"/>
          </a:xfrm>
        </p:spPr>
        <p:txBody>
          <a:bodyPr/>
          <a:lstStyle/>
          <a:p>
            <a:r>
              <a:rPr lang="en-US" dirty="0"/>
              <a:t>Welcome to Volunteering! </a:t>
            </a:r>
          </a:p>
        </p:txBody>
      </p:sp>
      <p:sp>
        <p:nvSpPr>
          <p:cNvPr id="2" name="TextBox 1"/>
          <p:cNvSpPr txBox="1"/>
          <p:nvPr/>
        </p:nvSpPr>
        <p:spPr>
          <a:xfrm>
            <a:off x="0" y="4800600"/>
            <a:ext cx="9144000" cy="1477328"/>
          </a:xfrm>
          <a:prstGeom prst="rect">
            <a:avLst/>
          </a:prstGeom>
          <a:solidFill>
            <a:schemeClr val="bg2"/>
          </a:solidFill>
        </p:spPr>
        <p:txBody>
          <a:bodyPr wrap="square" rtlCol="0">
            <a:spAutoFit/>
          </a:bodyPr>
          <a:lstStyle/>
          <a:p>
            <a:pPr algn="ctr"/>
            <a:r>
              <a:rPr lang="en-US" sz="3000" dirty="0">
                <a:latin typeface="+mn-lt"/>
              </a:rPr>
              <a:t>You will receive a “Welcome to Volunteering” email after orientation.  Once you receive this email your account will be “active” in 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752600"/>
            <a:ext cx="3505200" cy="2857500"/>
          </a:xfrm>
          <a:prstGeom prst="rect">
            <a:avLst/>
          </a:prstGeom>
        </p:spPr>
      </p:pic>
    </p:spTree>
    <p:extLst>
      <p:ext uri="{BB962C8B-B14F-4D97-AF65-F5344CB8AC3E}">
        <p14:creationId xmlns:p14="http://schemas.microsoft.com/office/powerpoint/2010/main" val="1485066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85800" y="1752600"/>
            <a:ext cx="4953000" cy="4114800"/>
          </a:xfrm>
        </p:spPr>
        <p:txBody>
          <a:bodyPr>
            <a:noAutofit/>
          </a:bodyPr>
          <a:lstStyle/>
          <a:p>
            <a:pPr marL="365751" lvl="1" indent="0" fontAlgn="auto">
              <a:spcAft>
                <a:spcPts val="0"/>
              </a:spcAft>
              <a:buNone/>
              <a:defRPr/>
            </a:pPr>
            <a:r>
              <a:rPr lang="en-US" sz="3600" dirty="0">
                <a:cs typeface="Arial" pitchFamily="34" charset="0"/>
              </a:rPr>
              <a:t>To encourage loving, responsible care of all animals in our community, to prevent suffering, and to save as many lives as possible. </a:t>
            </a:r>
            <a:endParaRPr lang="en-US" sz="3600" b="1" dirty="0"/>
          </a:p>
        </p:txBody>
      </p:sp>
      <p:sp>
        <p:nvSpPr>
          <p:cNvPr id="4" name="Title 3"/>
          <p:cNvSpPr>
            <a:spLocks noGrp="1"/>
          </p:cNvSpPr>
          <p:nvPr>
            <p:ph type="title"/>
          </p:nvPr>
        </p:nvSpPr>
        <p:spPr/>
        <p:txBody>
          <a:bodyPr>
            <a:normAutofit/>
          </a:bodyPr>
          <a:lstStyle/>
          <a:p>
            <a:pPr marL="54863" fontAlgn="auto">
              <a:spcAft>
                <a:spcPts val="0"/>
              </a:spcAft>
              <a:defRPr/>
            </a:pPr>
            <a:r>
              <a:rPr lang="en-US" dirty="0"/>
              <a:t>Our Mission</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49" b="818"/>
          <a:stretch/>
        </p:blipFill>
        <p:spPr bwMode="auto">
          <a:xfrm>
            <a:off x="5715000" y="2514600"/>
            <a:ext cx="3055077" cy="268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10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descr="N015_0196_001(1).jp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307676" y="1831786"/>
            <a:ext cx="3836324" cy="4393276"/>
          </a:xfrm>
        </p:spPr>
      </p:pic>
      <p:sp>
        <p:nvSpPr>
          <p:cNvPr id="29698" name="Title 1"/>
          <p:cNvSpPr>
            <a:spLocks noGrp="1"/>
          </p:cNvSpPr>
          <p:nvPr>
            <p:ph type="title"/>
          </p:nvPr>
        </p:nvSpPr>
        <p:spPr>
          <a:xfrm>
            <a:off x="0" y="228600"/>
            <a:ext cx="9144000" cy="990600"/>
          </a:xfrm>
        </p:spPr>
        <p:txBody>
          <a:bodyPr/>
          <a:lstStyle/>
          <a:p>
            <a:pPr eaLnBrk="1" hangingPunct="1"/>
            <a:r>
              <a:rPr lang="en-US" altLang="en-US" dirty="0"/>
              <a:t>A Little History…</a:t>
            </a:r>
          </a:p>
        </p:txBody>
      </p:sp>
      <p:sp>
        <p:nvSpPr>
          <p:cNvPr id="5" name="TextBox 4"/>
          <p:cNvSpPr txBox="1"/>
          <p:nvPr/>
        </p:nvSpPr>
        <p:spPr>
          <a:xfrm>
            <a:off x="152400" y="1758572"/>
            <a:ext cx="5029200" cy="3677930"/>
          </a:xfrm>
          <a:prstGeom prst="rect">
            <a:avLst/>
          </a:prstGeom>
          <a:solidFill>
            <a:schemeClr val="bg2"/>
          </a:solidFill>
        </p:spPr>
        <p:txBody>
          <a:bodyPr wrap="square">
            <a:spAutoFit/>
          </a:bodyPr>
          <a:lstStyle/>
          <a:p>
            <a:pPr marL="342891" indent="-342891" eaLnBrk="1" hangingPunct="1">
              <a:buFont typeface="Arial" panose="020B0604020202020204" pitchFamily="34" charset="0"/>
              <a:buChar char="•"/>
              <a:defRPr/>
            </a:pPr>
            <a:r>
              <a:rPr lang="en-US" sz="2800" dirty="0">
                <a:latin typeface="+mn-lt"/>
              </a:rPr>
              <a:t>Founded in 1896</a:t>
            </a:r>
          </a:p>
          <a:p>
            <a:pPr eaLnBrk="1" hangingPunct="1">
              <a:defRPr/>
            </a:pPr>
            <a:endParaRPr lang="en-US" sz="300" dirty="0">
              <a:latin typeface="+mn-lt"/>
            </a:endParaRPr>
          </a:p>
          <a:p>
            <a:pPr eaLnBrk="1" hangingPunct="1">
              <a:defRPr/>
            </a:pPr>
            <a:endParaRPr lang="en-US" sz="300" dirty="0">
              <a:latin typeface="+mn-lt"/>
            </a:endParaRPr>
          </a:p>
          <a:p>
            <a:pPr marL="342891" indent="-342891" eaLnBrk="1" hangingPunct="1">
              <a:buFont typeface="Arial" panose="020B0604020202020204" pitchFamily="34" charset="0"/>
              <a:buChar char="•"/>
              <a:defRPr/>
            </a:pPr>
            <a:r>
              <a:rPr lang="en-US" sz="2800" dirty="0">
                <a:latin typeface="+mn-lt"/>
              </a:rPr>
              <a:t>New shelter completed in 2009</a:t>
            </a:r>
          </a:p>
          <a:p>
            <a:pPr eaLnBrk="1" hangingPunct="1">
              <a:defRPr/>
            </a:pPr>
            <a:endParaRPr lang="en-US" sz="300" dirty="0">
              <a:latin typeface="+mn-lt"/>
            </a:endParaRPr>
          </a:p>
          <a:p>
            <a:pPr marL="342891" indent="-342891" eaLnBrk="1" hangingPunct="1">
              <a:buFont typeface="Arial" panose="020B0604020202020204" pitchFamily="34" charset="0"/>
              <a:buChar char="•"/>
              <a:defRPr/>
            </a:pPr>
            <a:r>
              <a:rPr lang="en-US" sz="2800" dirty="0">
                <a:latin typeface="+mn-lt"/>
              </a:rPr>
              <a:t>501(c)(3) charitable organization</a:t>
            </a:r>
          </a:p>
          <a:p>
            <a:pPr marL="982638" lvl="1" indent="-342891" eaLnBrk="1" hangingPunct="1">
              <a:buFont typeface="Arial" panose="020B0604020202020204" pitchFamily="34" charset="0"/>
              <a:buChar char="•"/>
              <a:defRPr/>
            </a:pPr>
            <a:r>
              <a:rPr lang="en-US" sz="2800" dirty="0">
                <a:latin typeface="+mn-lt"/>
              </a:rPr>
              <a:t>A private, independent nonprofit agency</a:t>
            </a:r>
          </a:p>
        </p:txBody>
      </p:sp>
    </p:spTree>
    <p:extLst>
      <p:ext uri="{BB962C8B-B14F-4D97-AF65-F5344CB8AC3E}">
        <p14:creationId xmlns:p14="http://schemas.microsoft.com/office/powerpoint/2010/main" val="246597292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
            <p:extLst>
              <p:ext uri="{D42A27DB-BD31-4B8C-83A1-F6EECF244321}">
                <p14:modId xmlns:p14="http://schemas.microsoft.com/office/powerpoint/2010/main" val="4012053144"/>
              </p:ext>
            </p:extLst>
          </p:nvPr>
        </p:nvGraphicFramePr>
        <p:xfrm>
          <a:off x="76200" y="16764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4" name="Title 1"/>
          <p:cNvSpPr>
            <a:spLocks noGrp="1"/>
          </p:cNvSpPr>
          <p:nvPr>
            <p:ph type="title"/>
          </p:nvPr>
        </p:nvSpPr>
        <p:spPr>
          <a:xfrm>
            <a:off x="0" y="228600"/>
            <a:ext cx="9144000" cy="990600"/>
          </a:xfrm>
        </p:spPr>
        <p:txBody>
          <a:bodyPr/>
          <a:lstStyle/>
          <a:p>
            <a:pPr algn="ctr"/>
            <a:r>
              <a:rPr lang="en-US" altLang="en-US" sz="4200" dirty="0"/>
              <a:t>HSHV is an Open Admission Shelter</a:t>
            </a:r>
          </a:p>
        </p:txBody>
      </p:sp>
    </p:spTree>
    <p:extLst>
      <p:ext uri="{BB962C8B-B14F-4D97-AF65-F5344CB8AC3E}">
        <p14:creationId xmlns:p14="http://schemas.microsoft.com/office/powerpoint/2010/main" val="1203774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Save Rate</a:t>
            </a:r>
          </a:p>
        </p:txBody>
      </p:sp>
      <p:sp>
        <p:nvSpPr>
          <p:cNvPr id="51202" name="Text Placeholder 5"/>
          <p:cNvSpPr>
            <a:spLocks noGrp="1"/>
          </p:cNvSpPr>
          <p:nvPr>
            <p:ph type="body" idx="4294967295"/>
          </p:nvPr>
        </p:nvSpPr>
        <p:spPr>
          <a:xfrm>
            <a:off x="304800" y="2133600"/>
            <a:ext cx="3657600" cy="3505200"/>
          </a:xfrm>
          <a:solidFill>
            <a:schemeClr val="bg2"/>
          </a:solidFill>
          <a:ln>
            <a:headEnd/>
            <a:tailEnd/>
          </a:ln>
        </p:spPr>
        <p:txBody>
          <a:bodyPr/>
          <a:lstStyle/>
          <a:p>
            <a:pPr eaLnBrk="1" hangingPunct="1"/>
            <a:r>
              <a:rPr lang="en-US" altLang="en-US" sz="3200" dirty="0">
                <a:latin typeface="Century Gothic" panose="020B0502020202020204" pitchFamily="34" charset="0"/>
              </a:rPr>
              <a:t>HSHV Named Best Animal Shelter for the highest animal “save rate.” </a:t>
            </a:r>
            <a:r>
              <a:rPr lang="en-US" altLang="en-US" dirty="0">
                <a:latin typeface="Century Gothic" panose="020B0502020202020204" pitchFamily="34" charset="0"/>
              </a:rPr>
              <a:t>~Michigan </a:t>
            </a:r>
            <a:r>
              <a:rPr lang="en-US" altLang="en-US" dirty="0" err="1">
                <a:latin typeface="Century Gothic" panose="020B0502020202020204" pitchFamily="34" charset="0"/>
              </a:rPr>
              <a:t>Petfund</a:t>
            </a:r>
            <a:r>
              <a:rPr lang="en-US" altLang="en-US" dirty="0">
                <a:latin typeface="Century Gothic" panose="020B0502020202020204" pitchFamily="34" charset="0"/>
              </a:rPr>
              <a:t> Alliance</a:t>
            </a:r>
          </a:p>
        </p:txBody>
      </p:sp>
      <p:sp>
        <p:nvSpPr>
          <p:cNvPr id="3" name="Content Placeholder 2"/>
          <p:cNvSpPr>
            <a:spLocks noGrp="1"/>
          </p:cNvSpPr>
          <p:nvPr>
            <p:ph sz="quarter" idx="1"/>
          </p:nvPr>
        </p:nvSpPr>
        <p:spPr>
          <a:xfrm>
            <a:off x="4648200" y="2971800"/>
            <a:ext cx="4495800" cy="4191000"/>
          </a:xfrm>
        </p:spPr>
        <p:txBody>
          <a:bodyPr/>
          <a:lstStyle/>
          <a:p>
            <a:pPr marL="0" indent="0">
              <a:buNone/>
            </a:pPr>
            <a:r>
              <a:rPr lang="en-US" sz="9600" dirty="0"/>
              <a:t>97.5%</a:t>
            </a:r>
          </a:p>
        </p:txBody>
      </p:sp>
    </p:spTree>
    <p:extLst>
      <p:ext uri="{BB962C8B-B14F-4D97-AF65-F5344CB8AC3E}">
        <p14:creationId xmlns:p14="http://schemas.microsoft.com/office/powerpoint/2010/main" val="344339501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rgbClr val="262626"/>
      </a:dk1>
      <a:lt1>
        <a:sysClr val="window" lastClr="FFFFFF"/>
      </a:lt1>
      <a:dk2>
        <a:srgbClr val="8E90B8"/>
      </a:dk2>
      <a:lt2>
        <a:srgbClr val="FDD17D"/>
      </a:lt2>
      <a:accent1>
        <a:srgbClr val="C8CD82"/>
      </a:accent1>
      <a:accent2>
        <a:srgbClr val="EB9D74"/>
      </a:accent2>
      <a:accent3>
        <a:srgbClr val="70B4BD"/>
      </a:accent3>
      <a:accent4>
        <a:srgbClr val="8E90B8"/>
      </a:accent4>
      <a:accent5>
        <a:srgbClr val="C8CD82"/>
      </a:accent5>
      <a:accent6>
        <a:srgbClr val="EB9D74"/>
      </a:accent6>
      <a:hlink>
        <a:srgbClr val="8E90B8"/>
      </a:hlink>
      <a:folHlink>
        <a:srgbClr val="70B4BD"/>
      </a:folHlink>
    </a:clrScheme>
    <a:fontScheme name="HSHV brand">
      <a:majorFont>
        <a:latin typeface="Century Gothic"/>
        <a:ea typeface=""/>
        <a:cs typeface=""/>
      </a:majorFont>
      <a:minorFont>
        <a:latin typeface="Century Gothic"/>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HSHV Branded PowerPoint [Read-Only]" id="{5201DAAD-571D-497A-B856-2F7AFF07E30D}" vid="{631224B4-B76D-4742-B323-59D8B800C2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HSHV_x002e_org_x0020_web_x0020_content xmlns="f3303822-5053-4cc0-8ae2-8ba5dd491c50">false</HSHV_x002e_org_x0020_web_x0020_content>
  </documentManagement>
</p:properti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ABFA1BA204C64D8617F958A11636D0" ma:contentTypeVersion="20" ma:contentTypeDescription="Create a new document." ma:contentTypeScope="" ma:versionID="b607f4640536620f2968b892ad266367">
  <xsd:schema xmlns:xsd="http://www.w3.org/2001/XMLSchema" xmlns:xs="http://www.w3.org/2001/XMLSchema" xmlns:p="http://schemas.microsoft.com/office/2006/metadata/properties" xmlns:ns2="f3303822-5053-4cc0-8ae2-8ba5dd491c50" xmlns:ns3="a77e0589-fffe-463a-b6b6-f8476643c05a" targetNamespace="http://schemas.microsoft.com/office/2006/metadata/properties" ma:root="true" ma:fieldsID="53077fb1e63c42c011ecd1d172e25332" ns2:_="" ns3:_="">
    <xsd:import namespace="f3303822-5053-4cc0-8ae2-8ba5dd491c50"/>
    <xsd:import namespace="a77e0589-fffe-463a-b6b6-f8476643c05a"/>
    <xsd:element name="properties">
      <xsd:complexType>
        <xsd:sequence>
          <xsd:element name="documentManagement">
            <xsd:complexType>
              <xsd:all>
                <xsd:element ref="ns2:HSHV_x002e_org_x0020_web_x0020_content" minOccurs="0"/>
                <xsd:element ref="ns2:MediaServiceMetadata" minOccurs="0"/>
                <xsd:element ref="ns2:MediaServiceFastMetadata"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03822-5053-4cc0-8ae2-8ba5dd491c50" elementFormDefault="qualified">
    <xsd:import namespace="http://schemas.microsoft.com/office/2006/documentManagement/types"/>
    <xsd:import namespace="http://schemas.microsoft.com/office/infopath/2007/PartnerControls"/>
    <xsd:element name="HSHV_x002e_org_x0020_web_x0020_content" ma:index="8" nillable="true" ma:displayName="HSHV.org web content" ma:default="0" ma:internalName="HSHV_x002e_org_x0020_web_x0020_content1" ma:readOnly="fals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7e0589-fffe-463a-b6b6-f8476643c05a" elementFormDefault="qualified">
    <xsd:import namespace="http://schemas.microsoft.com/office/2006/documentManagement/types"/>
    <xsd:import namespace="http://schemas.microsoft.com/office/infopath/2007/PartnerControls"/>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F0F38D-6ADF-492B-98D5-E4598968CBBC}">
  <ds:schemaRefs>
    <ds:schemaRef ds:uri="http://schemas.microsoft.com/office/2006/documentManagement/types"/>
    <ds:schemaRef ds:uri="http://www.w3.org/XML/1998/namespace"/>
    <ds:schemaRef ds:uri="http://schemas.openxmlformats.org/package/2006/metadata/core-properties"/>
    <ds:schemaRef ds:uri="http://purl.org/dc/elements/1.1/"/>
    <ds:schemaRef ds:uri="http://purl.org/dc/dcmitype/"/>
    <ds:schemaRef ds:uri="a77e0589-fffe-463a-b6b6-f8476643c05a"/>
    <ds:schemaRef ds:uri="http://purl.org/dc/terms/"/>
    <ds:schemaRef ds:uri="http://schemas.microsoft.com/office/infopath/2007/PartnerControls"/>
    <ds:schemaRef ds:uri="f3303822-5053-4cc0-8ae2-8ba5dd491c50"/>
    <ds:schemaRef ds:uri="http://schemas.microsoft.com/office/2006/metadata/properties"/>
  </ds:schemaRefs>
</ds:datastoreItem>
</file>

<file path=customXml/itemProps2.xml><?xml version="1.0" encoding="utf-8"?>
<ds:datastoreItem xmlns:ds="http://schemas.openxmlformats.org/officeDocument/2006/customXml" ds:itemID="{97E03CF8-C6F3-41FA-81A3-553052FC8B97}">
  <ds:schemaRefs>
    <ds:schemaRef ds:uri="http://schemas.microsoft.com/office/2006/metadata/longProperties"/>
  </ds:schemaRefs>
</ds:datastoreItem>
</file>

<file path=customXml/itemProps3.xml><?xml version="1.0" encoding="utf-8"?>
<ds:datastoreItem xmlns:ds="http://schemas.openxmlformats.org/officeDocument/2006/customXml" ds:itemID="{8BB42D15-D7A8-4EFB-906C-B330DF156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03822-5053-4cc0-8ae2-8ba5dd491c50"/>
    <ds:schemaRef ds:uri="a77e0589-fffe-463a-b6b6-f8476643c0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2A7894-4EF4-40C6-9D74-718E10EF2A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4264</TotalTime>
  <Words>2764</Words>
  <Application>Microsoft Office PowerPoint</Application>
  <PresentationFormat>On-screen Show (4:3)</PresentationFormat>
  <Paragraphs>328</Paragraphs>
  <Slides>50</Slides>
  <Notes>23</Notes>
  <HiddenSlides>16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Century Gothic</vt:lpstr>
      <vt:lpstr>Tw Cen MT</vt:lpstr>
      <vt:lpstr>Wingdings</vt:lpstr>
      <vt:lpstr>Wingdings 2</vt:lpstr>
      <vt:lpstr>Median</vt:lpstr>
      <vt:lpstr>PowerPoint Presentation</vt:lpstr>
      <vt:lpstr>Schedule &amp; Agenda</vt:lpstr>
      <vt:lpstr>Meet the Staff</vt:lpstr>
      <vt:lpstr>Meet the Volunteer Department</vt:lpstr>
      <vt:lpstr>An Overview of HSHV </vt:lpstr>
      <vt:lpstr>Our Mission</vt:lpstr>
      <vt:lpstr>A Little History…</vt:lpstr>
      <vt:lpstr>HSHV is an Open Admission Shelter</vt:lpstr>
      <vt:lpstr>Our Save Rate</vt:lpstr>
      <vt:lpstr>Welcome to Tiny Lions</vt:lpstr>
      <vt:lpstr>A Little History…</vt:lpstr>
      <vt:lpstr>A Brief Overview</vt:lpstr>
      <vt:lpstr>Interacting with Tiny Lions Cats</vt:lpstr>
      <vt:lpstr>Collar Coding</vt:lpstr>
      <vt:lpstr>Working with Cats</vt:lpstr>
      <vt:lpstr>If a Cat Gets Loose</vt:lpstr>
      <vt:lpstr>Volunteering at Tiny Lions</vt:lpstr>
      <vt:lpstr>2025 Volunteer Statistics </vt:lpstr>
      <vt:lpstr>2025 Cafe Stats</vt:lpstr>
      <vt:lpstr>Tail System for Volunteering</vt:lpstr>
      <vt:lpstr>Perks for Volunteering  (Just in case hanging around adorable cats and great people isn’t enough)</vt:lpstr>
      <vt:lpstr>Things to Know</vt:lpstr>
      <vt:lpstr>Volunteering around Animals</vt:lpstr>
      <vt:lpstr>Overview of the Cafe!</vt:lpstr>
      <vt:lpstr>Kitchen</vt:lpstr>
      <vt:lpstr>Back Room</vt:lpstr>
      <vt:lpstr>Program Room</vt:lpstr>
      <vt:lpstr>Our Volunteer Culture</vt:lpstr>
      <vt:lpstr>Volunteering at HSHV</vt:lpstr>
      <vt:lpstr>HSHV on Social Media</vt:lpstr>
      <vt:lpstr>Volunteer Facebook Group</vt:lpstr>
      <vt:lpstr>Facebook Posts</vt:lpstr>
      <vt:lpstr>Getting Started – Signing Up</vt:lpstr>
      <vt:lpstr>Let’s Take a Look at VIC!</vt:lpstr>
      <vt:lpstr>VIC Net Login:  Visit our website, www.hshv.org, on the homepage you can click on “Volunteer”, then “Volunteer Login” to access VIC on your computer.   </vt:lpstr>
      <vt:lpstr> Welcome Screen: This is the main page you will see every time you log into VIC. Be sure to check here for the most important and up to date information about upcoming trainings, happenings at the shelter, or events you can participate.   </vt:lpstr>
      <vt:lpstr>My Profile Tab: Make sure all your information is filled out correctly. You can update your current contact information, email and your photo.  Please make sure you are the only human and that your face is clearly showing in your photo. </vt:lpstr>
      <vt:lpstr>Email Preferences</vt:lpstr>
      <vt:lpstr>Schedule Tab: This is where you schedule yourself for  volunteer assignments.  </vt:lpstr>
      <vt:lpstr>PowerPoint Presentation</vt:lpstr>
      <vt:lpstr>Choosing Assignments</vt:lpstr>
      <vt:lpstr>Scheduling &amp; Job Description</vt:lpstr>
      <vt:lpstr>1. Click the green “Schedule” button for the shift you want to sign up for. </vt:lpstr>
      <vt:lpstr> Removing Yourself: Please don’t over schedule yourself . Click on the date you need to cancel.  In this example, it’s the 19th.   Click the “remove” button and that will take you off of the schedule.    You may remove yourself from any scheduled assignment up to 36 hours before you are to perform that assignment.  Just click “Remove Me”   If the REMOVE button option is NOT available, please email the volunteer department at volunteers@hshv.org  </vt:lpstr>
      <vt:lpstr>Recording Hours From Home</vt:lpstr>
      <vt:lpstr> Welcome Screen: This is the main page you will see every time you log into VIC. Be sure to check here for the most important and up to date information about upcoming trainings, happenings at the shelter, or events you can participate.   </vt:lpstr>
      <vt:lpstr>VIC Sign-In Stations</vt:lpstr>
      <vt:lpstr>Need to Cancel?</vt:lpstr>
      <vt:lpstr>Staying Active as a Volunteer</vt:lpstr>
      <vt:lpstr>Welcome to Volunteering! </vt:lpstr>
    </vt:vector>
  </TitlesOfParts>
  <Company>HSHV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Tiny Lions New Volunteer Orientation</dc:title>
  <dc:creator>Wendy Welch</dc:creator>
  <cp:lastModifiedBy>Tawn Hinze</cp:lastModifiedBy>
  <cp:revision>354</cp:revision>
  <cp:lastPrinted>2016-10-26T18:32:55Z</cp:lastPrinted>
  <dcterms:created xsi:type="dcterms:W3CDTF">2015-07-07T20:22:28Z</dcterms:created>
  <dcterms:modified xsi:type="dcterms:W3CDTF">2026-05-20T13:35:05Z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0x0101007EABFA1BA204C64D8617F958A11636D0</vt:lpwstr>
  </property>
  <property fmtid="{D5CDD505-2E9C-101B-9397-08002B2CF9AE}" pid="3" name="HSHV.org web content0">
    <vt:bool>false</vt:bool>
  </property>
  <property fmtid="{D5CDD505-2E9C-101B-9397-08002B2CF9AE}" pid="4" name="HSHV.org web content">
    <vt:lpwstr/>
  </property>
  <property fmtid="{D5CDD505-2E9C-101B-9397-08002B2CF9AE}" pid="5" name="Primary Department(s)">
    <vt:lpwstr>Volunteers</vt:lpwstr>
  </property>
  <property fmtid="{D5CDD505-2E9C-101B-9397-08002B2CF9AE}" pid="6" name="OSHA related content">
    <vt:bool>false</vt:bool>
  </property>
  <property fmtid="{D5CDD505-2E9C-101B-9397-08002B2CF9AE}" pid="7" name="Title-Description">
    <vt:lpwstr>Tiny Lions New Volunteer Orientation</vt:lpwstr>
  </property>
  <property fmtid="{D5CDD505-2E9C-101B-9397-08002B2CF9AE}" pid="8" name="Law-Regulation Related">
    <vt:bool>false</vt:bool>
  </property>
</Properties>
</file>